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960" r:id="rId2"/>
    <p:sldId id="956" r:id="rId3"/>
    <p:sldId id="964" r:id="rId4"/>
    <p:sldId id="1047" r:id="rId5"/>
    <p:sldId id="1048" r:id="rId6"/>
    <p:sldId id="1217" r:id="rId7"/>
    <p:sldId id="1154" r:id="rId8"/>
    <p:sldId id="1086" r:id="rId9"/>
    <p:sldId id="1049" r:id="rId10"/>
    <p:sldId id="1041" r:id="rId11"/>
    <p:sldId id="1218" r:id="rId12"/>
    <p:sldId id="1231" r:id="rId13"/>
    <p:sldId id="1155" r:id="rId14"/>
    <p:sldId id="1221" r:id="rId15"/>
    <p:sldId id="1223" r:id="rId16"/>
    <p:sldId id="1224" r:id="rId17"/>
    <p:sldId id="1228" r:id="rId18"/>
    <p:sldId id="1229" r:id="rId19"/>
    <p:sldId id="1230" r:id="rId20"/>
    <p:sldId id="1225" r:id="rId21"/>
    <p:sldId id="1226" r:id="rId22"/>
    <p:sldId id="1227" r:id="rId23"/>
    <p:sldId id="1051" r:id="rId24"/>
    <p:sldId id="1052" r:id="rId25"/>
    <p:sldId id="1216" r:id="rId26"/>
    <p:sldId id="1054" r:id="rId27"/>
    <p:sldId id="1055" r:id="rId28"/>
    <p:sldId id="1160" r:id="rId29"/>
    <p:sldId id="1042" r:id="rId30"/>
    <p:sldId id="1161" r:id="rId31"/>
    <p:sldId id="1162" r:id="rId32"/>
    <p:sldId id="1163" r:id="rId33"/>
    <p:sldId id="1164" r:id="rId34"/>
    <p:sldId id="1165" r:id="rId35"/>
    <p:sldId id="1166" r:id="rId36"/>
    <p:sldId id="1167" r:id="rId37"/>
    <p:sldId id="1058" r:id="rId38"/>
    <p:sldId id="1168" r:id="rId39"/>
    <p:sldId id="1169" r:id="rId40"/>
    <p:sldId id="1170" r:id="rId41"/>
    <p:sldId id="1171" r:id="rId42"/>
    <p:sldId id="1043" r:id="rId43"/>
    <p:sldId id="1061" r:id="rId44"/>
    <p:sldId id="1213" r:id="rId45"/>
    <p:sldId id="1214" r:id="rId46"/>
    <p:sldId id="1215" r:id="rId47"/>
    <p:sldId id="1062" r:id="rId48"/>
    <p:sldId id="1063" r:id="rId49"/>
    <p:sldId id="1064" r:id="rId50"/>
    <p:sldId id="1066" r:id="rId51"/>
    <p:sldId id="1065" r:id="rId52"/>
    <p:sldId id="1067" r:id="rId53"/>
    <p:sldId id="1083" r:id="rId54"/>
    <p:sldId id="1068" r:id="rId55"/>
    <p:sldId id="1069" r:id="rId56"/>
    <p:sldId id="1070" r:id="rId57"/>
    <p:sldId id="1071" r:id="rId58"/>
    <p:sldId id="1072" r:id="rId59"/>
    <p:sldId id="1073" r:id="rId60"/>
    <p:sldId id="1074" r:id="rId61"/>
    <p:sldId id="1075" r:id="rId62"/>
    <p:sldId id="1076" r:id="rId63"/>
    <p:sldId id="1204" r:id="rId64"/>
    <p:sldId id="1103" r:id="rId65"/>
    <p:sldId id="1205" r:id="rId66"/>
    <p:sldId id="1078" r:id="rId67"/>
    <p:sldId id="1079" r:id="rId68"/>
    <p:sldId id="1080" r:id="rId69"/>
    <p:sldId id="1082" r:id="rId70"/>
    <p:sldId id="1206" r:id="rId71"/>
    <p:sldId id="1081" r:id="rId72"/>
    <p:sldId id="1207" r:id="rId73"/>
    <p:sldId id="1087" r:id="rId74"/>
    <p:sldId id="1208" r:id="rId75"/>
    <p:sldId id="1090" r:id="rId76"/>
    <p:sldId id="1222" r:id="rId77"/>
    <p:sldId id="1092" r:id="rId78"/>
    <p:sldId id="1209" r:id="rId79"/>
    <p:sldId id="1210" r:id="rId80"/>
    <p:sldId id="1211" r:id="rId81"/>
    <p:sldId id="1212" r:id="rId82"/>
    <p:sldId id="1044" r:id="rId83"/>
    <p:sldId id="1096" r:id="rId84"/>
    <p:sldId id="1203" r:id="rId85"/>
    <p:sldId id="1098" r:id="rId86"/>
    <p:sldId id="1099" r:id="rId87"/>
    <p:sldId id="1100" r:id="rId88"/>
    <p:sldId id="1101" r:id="rId89"/>
    <p:sldId id="1102" r:id="rId90"/>
    <p:sldId id="520" r:id="rId91"/>
    <p:sldId id="521" r:id="rId92"/>
    <p:sldId id="1104" r:id="rId93"/>
    <p:sldId id="1108" r:id="rId94"/>
    <p:sldId id="1106" r:id="rId95"/>
    <p:sldId id="1107" r:id="rId96"/>
    <p:sldId id="1110" r:id="rId97"/>
    <p:sldId id="525" r:id="rId98"/>
    <p:sldId id="526" r:id="rId99"/>
    <p:sldId id="527" r:id="rId100"/>
    <p:sldId id="1111" r:id="rId101"/>
    <p:sldId id="1112" r:id="rId102"/>
    <p:sldId id="1198" r:id="rId103"/>
    <p:sldId id="1124" r:id="rId104"/>
    <p:sldId id="1125" r:id="rId105"/>
    <p:sldId id="1113" r:id="rId106"/>
    <p:sldId id="1199" r:id="rId107"/>
    <p:sldId id="1232" r:id="rId108"/>
    <p:sldId id="1233" r:id="rId109"/>
    <p:sldId id="1234" r:id="rId110"/>
    <p:sldId id="1114" r:id="rId111"/>
    <p:sldId id="1115" r:id="rId112"/>
    <p:sldId id="1116" r:id="rId113"/>
    <p:sldId id="1200" r:id="rId114"/>
    <p:sldId id="1201" r:id="rId115"/>
    <p:sldId id="1117" r:id="rId116"/>
    <p:sldId id="1202" r:id="rId117"/>
    <p:sldId id="1119" r:id="rId118"/>
    <p:sldId id="1045" r:id="rId119"/>
    <p:sldId id="1123" r:id="rId120"/>
    <p:sldId id="340" r:id="rId121"/>
    <p:sldId id="1184" r:id="rId122"/>
    <p:sldId id="1046" r:id="rId123"/>
    <p:sldId id="1193" r:id="rId124"/>
    <p:sldId id="1194" r:id="rId125"/>
    <p:sldId id="1132" r:id="rId126"/>
    <p:sldId id="1133" r:id="rId127"/>
    <p:sldId id="1134" r:id="rId128"/>
    <p:sldId id="1135" r:id="rId129"/>
    <p:sldId id="1143" r:id="rId130"/>
    <p:sldId id="1142" r:id="rId131"/>
    <p:sldId id="1038" r:id="rId132"/>
    <p:sldId id="1088" r:id="rId133"/>
    <p:sldId id="1089" r:id="rId134"/>
    <p:sldId id="1105" r:id="rId135"/>
    <p:sldId id="1118" r:id="rId136"/>
    <p:sldId id="1120" r:id="rId137"/>
    <p:sldId id="1190" r:id="rId138"/>
    <p:sldId id="1137"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3C6CDF"/>
    <a:srgbClr val="ED356A"/>
    <a:srgbClr val="E40000"/>
    <a:srgbClr val="FFB3D3"/>
    <a:srgbClr val="FA376E"/>
    <a:srgbClr val="9CDFF9"/>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931"/>
    <p:restoredTop sz="86271" autoAdjust="0"/>
  </p:normalViewPr>
  <p:slideViewPr>
    <p:cSldViewPr snapToGrid="0" snapToObjects="1">
      <p:cViewPr varScale="1">
        <p:scale>
          <a:sx n="57" d="100"/>
          <a:sy n="57" d="100"/>
        </p:scale>
        <p:origin x="108" y="102"/>
      </p:cViewPr>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10/16/2023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(April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added new  8</a:t>
            </a:r>
            <a:r>
              <a:rPr lang="en-US" baseline="30000" dirty="0"/>
              <a:t>th</a:t>
            </a:r>
            <a:r>
              <a:rPr lang="en-US" dirty="0"/>
              <a:t> edition material on QUIC, CUBIC, delay-based congestion control</a:t>
            </a:r>
          </a:p>
          <a:p>
            <a:pPr marL="171450" indent="-171450">
              <a:buFont typeface="Arial" panose="020B0604020202020204" pitchFamily="34" charset="0"/>
              <a:buChar char="•"/>
            </a:pPr>
            <a:r>
              <a:rPr lang="en-US" dirty="0"/>
              <a:t>lighter header font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8.2 (July 2023): changes from 8.0</a:t>
            </a:r>
          </a:p>
          <a:p>
            <a:pPr marL="171450" indent="-171450">
              <a:buFont typeface="Arial" panose="020B0604020202020204" pitchFamily="34" charset="0"/>
              <a:buChar char="•"/>
            </a:pPr>
            <a:r>
              <a:rPr lang="en-US" dirty="0"/>
              <a:t>minor updates throughout, but not much changes from 8.0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a:t>
            </a:fld>
            <a:endParaRPr lang="en-US" dirty="0"/>
          </a:p>
        </p:txBody>
      </p:sp>
    </p:spTree>
    <p:extLst>
      <p:ext uri="{BB962C8B-B14F-4D97-AF65-F5344CB8AC3E}">
        <p14:creationId xmlns:p14="http://schemas.microsoft.com/office/powerpoint/2010/main" val="1167683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018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a:latin typeface="Times New Roman" panose="02020603050405020304" pitchFamily="18" charset="0"/>
              </a:rPr>
              <a:t>Ist</a:t>
            </a:r>
            <a:r>
              <a:rPr lang="en-US" altLang="en-US" dirty="0">
                <a:latin typeface="Times New Roman" panose="02020603050405020304" pitchFamily="18" charset="0"/>
              </a:rPr>
              <a:t> case: connection is considered established by server in two way handshake. If it were three way handshake, it wont be a half open connection until the server receives acknowledgment from the client too. That’s why no half open connection would be possible in 3 way handshake.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9066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Times New Roman" panose="02020603050405020304" pitchFamily="18" charset="0"/>
              </a:rPr>
              <a:t>2</a:t>
            </a:r>
            <a:r>
              <a:rPr lang="en-US" altLang="en-US" baseline="30000" dirty="0">
                <a:latin typeface="Times New Roman" panose="02020603050405020304" pitchFamily="18" charset="0"/>
              </a:rPr>
              <a:t>nd</a:t>
            </a:r>
            <a:r>
              <a:rPr lang="en-US" altLang="en-US" dirty="0">
                <a:latin typeface="Times New Roman" panose="02020603050405020304" pitchFamily="18" charset="0"/>
              </a:rPr>
              <a:t> case: Connection req is sent and then data is sent after connection establishment. Before the ack from server arrived, the client sent another request for connection establishment. This packet was delayed and also the data retransmission packet was delayed. The server considers data (x+1) as one data, and at the end establishes another connection and accepts the same data(x+1) as a new data with a new connection. Although its duplicate data. </a:t>
            </a:r>
            <a:r>
              <a:rPr lang="en-US" altLang="en-US" dirty="0" err="1">
                <a:latin typeface="Times New Roman" panose="02020603050405020304" pitchFamily="18" charset="0"/>
              </a:rPr>
              <a:t>E.g</a:t>
            </a:r>
            <a:r>
              <a:rPr lang="en-US" altLang="en-US" dirty="0">
                <a:latin typeface="Times New Roman" panose="02020603050405020304" pitchFamily="18" charset="0"/>
              </a:rPr>
              <a:t>: Bank transaction executed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706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p>
          <a:p>
            <a:r>
              <a:rPr lang="en-US" dirty="0"/>
              <a:t> </a:t>
            </a:r>
          </a:p>
          <a:p>
            <a:r>
              <a:rPr lang="en-US" dirty="0"/>
              <a:t>Let’s say the client and server both create a TCP socket as we learned about in Chapter 2 and enter the LISTEN state</a:t>
            </a:r>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p>
          <a:p>
            <a:endParaRPr lang="en-US" dirty="0"/>
          </a:p>
          <a:p>
            <a:r>
              <a:rPr lang="en-US" dirty="0"/>
              <a:t>The server is waiting for a connection, and receives the SYN message enters the SYN received state (NOT the established state and sends a SYN ACK message back.</a:t>
            </a:r>
          </a:p>
          <a:p>
            <a:endParaRPr lang="en-US" dirty="0"/>
          </a:p>
          <a:p>
            <a:r>
              <a:rPr lang="en-US" dirty="0"/>
              <a:t>Finally the client sends an ACK message to the server, and when the server receiver this enters the Established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648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there’s a human protocol analogy to the three way handshake, and I still remember thinking about this clinging for my life while climbing up a rockface</a:t>
            </a:r>
          </a:p>
          <a:p>
            <a:endParaRPr lang="en-US" dirty="0"/>
          </a:p>
          <a:p>
            <a:r>
              <a:rPr lang="en-US" dirty="0"/>
              <a:t>When you want start climbing you first say ON BELOW (meaning ARE YOU READY WITH MY SAFETY ROPE)</a:t>
            </a:r>
          </a:p>
          <a:p>
            <a:r>
              <a:rPr lang="en-US" dirty="0"/>
              <a:t>THE BELYER (server) responds BELAY ON (that lets you know the belayer is ready for you)</a:t>
            </a:r>
          </a:p>
          <a:p>
            <a:r>
              <a:rPr lang="en-US" dirty="0"/>
              <a:t>And then you say CLIMING</a:t>
            </a:r>
          </a:p>
          <a:p>
            <a:endParaRPr lang="en-US" dirty="0"/>
          </a:p>
          <a:p>
            <a:r>
              <a:rPr lang="en-US" dirty="0"/>
              <a:t>It’s amazing what can pass through your head when your clinging for your life o 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599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 end, and that’s true for a TCP connection as well.</a:t>
            </a:r>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8581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118</a:t>
            </a:fld>
            <a:endParaRPr lang="en-US" dirty="0"/>
          </a:p>
        </p:txBody>
      </p:sp>
    </p:spTree>
    <p:extLst>
      <p:ext uri="{BB962C8B-B14F-4D97-AF65-F5344CB8AC3E}">
        <p14:creationId xmlns:p14="http://schemas.microsoft.com/office/powerpoint/2010/main" val="11463937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599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0355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886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3841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122</a:t>
            </a:fld>
            <a:endParaRPr lang="en-US" dirty="0"/>
          </a:p>
        </p:txBody>
      </p:sp>
    </p:spTree>
    <p:extLst>
      <p:ext uri="{BB962C8B-B14F-4D97-AF65-F5344CB8AC3E}">
        <p14:creationId xmlns:p14="http://schemas.microsoft.com/office/powerpoint/2010/main" val="21385487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7696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2905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7316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8482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560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2162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6402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130</a:t>
            </a:fld>
            <a:endParaRPr lang="en-US" dirty="0"/>
          </a:p>
        </p:txBody>
      </p:sp>
    </p:spTree>
    <p:extLst>
      <p:ext uri="{BB962C8B-B14F-4D97-AF65-F5344CB8AC3E}">
        <p14:creationId xmlns:p14="http://schemas.microsoft.com/office/powerpoint/2010/main" val="33707466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131</a:t>
            </a:fld>
            <a:endParaRPr lang="en-US" dirty="0"/>
          </a:p>
        </p:txBody>
      </p:sp>
    </p:spTree>
    <p:extLst>
      <p:ext uri="{BB962C8B-B14F-4D97-AF65-F5344CB8AC3E}">
        <p14:creationId xmlns:p14="http://schemas.microsoft.com/office/powerpoint/2010/main" val="152639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1047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247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4638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0065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4407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136</a:t>
            </a:fld>
            <a:endParaRPr lang="en-US" dirty="0"/>
          </a:p>
        </p:txBody>
      </p:sp>
    </p:spTree>
    <p:extLst>
      <p:ext uri="{BB962C8B-B14F-4D97-AF65-F5344CB8AC3E}">
        <p14:creationId xmlns:p14="http://schemas.microsoft.com/office/powerpoint/2010/main" val="3920772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4393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138</a:t>
            </a:fld>
            <a:endParaRPr lang="en-US" dirty="0"/>
          </a:p>
        </p:txBody>
      </p:sp>
    </p:spTree>
    <p:extLst>
      <p:ext uri="{BB962C8B-B14F-4D97-AF65-F5344CB8AC3E}">
        <p14:creationId xmlns:p14="http://schemas.microsoft.com/office/powerpoint/2010/main" val="42306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1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54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391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557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75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414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33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dirty="0"/>
          </a:p>
        </p:txBody>
      </p:sp>
    </p:spTree>
    <p:extLst>
      <p:ext uri="{BB962C8B-B14F-4D97-AF65-F5344CB8AC3E}">
        <p14:creationId xmlns:p14="http://schemas.microsoft.com/office/powerpoint/2010/main" val="2616235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46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306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59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94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341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29</a:t>
            </a:fld>
            <a:endParaRPr lang="en-US" dirty="0"/>
          </a:p>
        </p:txBody>
      </p:sp>
    </p:spTree>
    <p:extLst>
      <p:ext uri="{BB962C8B-B14F-4D97-AF65-F5344CB8AC3E}">
        <p14:creationId xmlns:p14="http://schemas.microsoft.com/office/powerpoint/2010/main" val="3390898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6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RFC – it’s only 2.5 pages!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23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86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dirty="0"/>
          </a:p>
        </p:txBody>
      </p:sp>
    </p:spTree>
    <p:extLst>
      <p:ext uri="{BB962C8B-B14F-4D97-AF65-F5344CB8AC3E}">
        <p14:creationId xmlns:p14="http://schemas.microsoft.com/office/powerpoint/2010/main" val="1624932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2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057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069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1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43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76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338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65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42</a:t>
            </a:fld>
            <a:endParaRPr lang="en-US" dirty="0"/>
          </a:p>
        </p:txBody>
      </p:sp>
    </p:spTree>
    <p:extLst>
      <p:ext uri="{BB962C8B-B14F-4D97-AF65-F5344CB8AC3E}">
        <p14:creationId xmlns:p14="http://schemas.microsoft.com/office/powerpoint/2010/main" val="1508217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415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By logical communication , we</a:t>
            </a:r>
          </a:p>
          <a:p>
            <a:r>
              <a:rPr lang="en-US" sz="1200" kern="1200" dirty="0">
                <a:solidFill>
                  <a:schemeClr val="tx1"/>
                </a:solidFill>
                <a:effectLst/>
                <a:latin typeface="+mn-lt"/>
                <a:ea typeface="+mn-ea"/>
                <a:cs typeface="+mn-cs"/>
              </a:rPr>
              <a:t>mean that from an application’s perspective, it is as if the hosts running the processes</a:t>
            </a:r>
          </a:p>
          <a:p>
            <a:r>
              <a:rPr lang="en-US" sz="1200" kern="1200" dirty="0">
                <a:solidFill>
                  <a:schemeClr val="tx1"/>
                </a:solidFill>
                <a:effectLst/>
                <a:latin typeface="+mn-lt"/>
                <a:ea typeface="+mn-ea"/>
                <a:cs typeface="+mn-cs"/>
              </a:rPr>
              <a:t>were directly connected; in reality, the hosts may be on opposite sides of the</a:t>
            </a:r>
          </a:p>
          <a:p>
            <a:r>
              <a:rPr lang="en-US" sz="1200" kern="1200" dirty="0">
                <a:solidFill>
                  <a:schemeClr val="tx1"/>
                </a:solidFill>
                <a:effectLst/>
                <a:latin typeface="+mn-lt"/>
                <a:ea typeface="+mn-ea"/>
                <a:cs typeface="+mn-cs"/>
              </a:rPr>
              <a:t>planet, connected via numerous routers and a wide range of link types. Application</a:t>
            </a:r>
          </a:p>
          <a:p>
            <a:r>
              <a:rPr lang="en-US" sz="1200" kern="1200" dirty="0">
                <a:solidFill>
                  <a:schemeClr val="tx1"/>
                </a:solidFill>
                <a:effectLst/>
                <a:latin typeface="+mn-lt"/>
                <a:ea typeface="+mn-ea"/>
                <a:cs typeface="+mn-cs"/>
              </a:rPr>
              <a:t>processes use the logical communication provided by the transport layer to send</a:t>
            </a:r>
          </a:p>
          <a:p>
            <a:r>
              <a:rPr lang="en-US" sz="1200" kern="1200" dirty="0">
                <a:solidFill>
                  <a:schemeClr val="tx1"/>
                </a:solidFill>
                <a:effectLst/>
                <a:latin typeface="+mn-lt"/>
                <a:ea typeface="+mn-ea"/>
                <a:cs typeface="+mn-cs"/>
              </a:rPr>
              <a:t>messages to each other, free from the worry of the details of the physical infrastructure</a:t>
            </a:r>
          </a:p>
          <a:p>
            <a:r>
              <a:rPr lang="en-US" sz="1200" kern="1200" dirty="0">
                <a:solidFill>
                  <a:schemeClr val="tx1"/>
                </a:solidFill>
                <a:effectLst/>
                <a:latin typeface="+mn-lt"/>
                <a:ea typeface="+mn-ea"/>
                <a:cs typeface="+mn-cs"/>
              </a:rPr>
              <a:t>used to carry these messages.</a:t>
            </a:r>
          </a:p>
          <a:p>
            <a:endParaRPr lang="en-US" dirty="0"/>
          </a:p>
          <a:p>
            <a:r>
              <a:rPr lang="en-US" dirty="0"/>
              <a:t>Let’s look at each of these three (logical communications, actions,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14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p>
          <a:p>
            <a:endParaRPr lang="en-US" dirty="0"/>
          </a:p>
          <a:p>
            <a:r>
              <a:rPr lang="en-US" dirty="0"/>
              <a:t>Communication over unreliable channel is TWO-way: sender and receiver will exchange messages back and forth to IMPLEMENT one-way  reliable data transfer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67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17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p>
          <a:p>
            <a:endParaRPr lang="en-US" dirty="0"/>
          </a:p>
          <a:p>
            <a:r>
              <a:rPr lang="en-US" dirty="0"/>
              <a:t>But think about it say from senders POV How does the sender know if its transmitted message over the unreliable channel got though??  ONLY if receiver somehow signals to the sender that it was received.</a:t>
            </a:r>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p>
          <a:p>
            <a:endParaRPr lang="en-US" dirty="0"/>
          </a:p>
          <a:p>
            <a:r>
              <a:rPr lang="en-US" dirty="0"/>
              <a:t>How will the sender and receiver do that – that’s the PROTOCOL.</a:t>
            </a:r>
          </a:p>
          <a:p>
            <a:endParaRPr lang="en-US" dirty="0"/>
          </a:p>
          <a:p>
            <a:r>
              <a:rPr lang="en-US" dirty="0"/>
              <a:t> Before starting to develop a protocol, let’s look more closely at the interface (the API if you will)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984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704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rdt (need a good acronym for protocol – like HTTP, TCP, UDP, IP)</a:t>
            </a:r>
          </a:p>
          <a:p>
            <a:endParaRPr lang="en-US" dirty="0"/>
          </a:p>
          <a:p>
            <a:r>
              <a:rPr lang="en-US" dirty="0"/>
              <a:t>Bullet points 1 and 2</a:t>
            </a:r>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p>
          <a:p>
            <a:endParaRPr lang="en-US" dirty="0"/>
          </a:p>
          <a:p>
            <a:r>
              <a:rPr lang="en-US" dirty="0"/>
              <a:t>We could write text, but as all know, that’s prone to misinterpretation, and might be incomplete.  You might write a specification, and then think “oh yeah – I forgot about that case”</a:t>
            </a:r>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p>
          <a:p>
            <a:endParaRPr lang="en-US" dirty="0"/>
          </a:p>
          <a:p>
            <a:r>
              <a:rPr lang="en-US" dirty="0"/>
              <a:t>And as the name might suggest, a central notion of finite state machines is the notion of STATE </a:t>
            </a:r>
          </a:p>
          <a:p>
            <a:r>
              <a:rPr lang="en-US" dirty="0"/>
              <a:t>&lt;talk about state&gt;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246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start with the simplest case possible - an unreliable channel that is, in fact perfect – no segments are lost, corrupted, duplicated or reordered.  The sender just sends and it pops out the other side(perhaps after some delay) perfectly.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451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97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17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977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266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336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333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146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24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4469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0153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0094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9158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989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6749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02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928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rdt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053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rdt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83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1548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46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msec, 1KB pkt every 30 msec: 33kB/sec thruput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2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99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acknowledged, 6 sequence numbers are available for us. In window, but no calls from above to use them.</a:t>
            </a:r>
          </a:p>
          <a:p>
            <a:endParaRPr lang="en-US" dirty="0"/>
          </a:p>
          <a:p>
            <a:r>
              <a:rPr lang="en-US" dirty="0"/>
              <a:t>Note – we’ll skip the Go-Back-N FSM specification you can check that out in PowerPoint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198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individually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the packet is in order, its data will be delivered, as will any buffered data that can now be delivered 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124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8764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3068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82</a:t>
            </a:fld>
            <a:endParaRPr lang="en-US" dirty="0"/>
          </a:p>
        </p:txBody>
      </p:sp>
    </p:spTree>
    <p:extLst>
      <p:ext uri="{BB962C8B-B14F-4D97-AF65-F5344CB8AC3E}">
        <p14:creationId xmlns:p14="http://schemas.microsoft.com/office/powerpoint/2010/main" val="3882601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544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Times New Roman" panose="02020603050405020304" pitchFamily="18" charset="0"/>
              </a:rPr>
              <a:t>Head </a:t>
            </a:r>
            <a:r>
              <a:rPr lang="en-US" altLang="en-US" dirty="0" err="1">
                <a:latin typeface="Times New Roman" panose="02020603050405020304" pitchFamily="18" charset="0"/>
              </a:rPr>
              <a:t>len</a:t>
            </a:r>
            <a:r>
              <a:rPr lang="en-US" altLang="en-US" dirty="0">
                <a:latin typeface="Times New Roman" panose="02020603050405020304" pitchFamily="18" charset="0"/>
              </a:rPr>
              <a:t>: These bits represent the size of the header in 32 bit words. TCP minimum header size is 20 bytes so the value of head </a:t>
            </a:r>
            <a:r>
              <a:rPr lang="en-US" altLang="en-US" dirty="0" err="1">
                <a:latin typeface="Times New Roman" panose="02020603050405020304" pitchFamily="18" charset="0"/>
              </a:rPr>
              <a:t>len</a:t>
            </a:r>
            <a:r>
              <a:rPr lang="en-US" altLang="en-US" dirty="0">
                <a:latin typeface="Times New Roman" panose="02020603050405020304" pitchFamily="18" charset="0"/>
              </a:rPr>
              <a:t> is 5 usually. Max header size: 60 bytes, allowing 40 bytes of options.</a:t>
            </a:r>
          </a:p>
          <a:p>
            <a:r>
              <a:rPr lang="en-US" altLang="en-US" dirty="0">
                <a:latin typeface="Times New Roman" panose="02020603050405020304" pitchFamily="18" charset="0"/>
              </a:rPr>
              <a:t>PSH: indicates that receiver should pass data to upper layer (receiving application) immediately. </a:t>
            </a:r>
          </a:p>
          <a:p>
            <a:r>
              <a:rPr lang="en-US" altLang="en-US" dirty="0">
                <a:latin typeface="Times New Roman" panose="02020603050405020304" pitchFamily="18" charset="0"/>
              </a:rPr>
              <a:t>URG: indicates that there is data in this segment marked as urgent by sender side application layer.</a:t>
            </a:r>
          </a:p>
          <a:p>
            <a:r>
              <a:rPr lang="en-US" altLang="en-US" dirty="0">
                <a:latin typeface="Times New Roman" panose="02020603050405020304" pitchFamily="18" charset="0"/>
              </a:rPr>
              <a:t>RST ( R) SYN (S) and FIN (F):  used to connection set up and teardown</a:t>
            </a:r>
          </a:p>
          <a:p>
            <a:r>
              <a:rPr lang="en-US" altLang="en-US" dirty="0">
                <a:latin typeface="Times New Roman" panose="02020603050405020304" pitchFamily="18" charset="0"/>
              </a:rPr>
              <a:t>Others: ECN: explicit congestion notification, CWR: congestion window reduced. </a:t>
            </a:r>
          </a:p>
          <a:p>
            <a:r>
              <a:rPr lang="en-US" altLang="en-US" dirty="0">
                <a:latin typeface="Times New Roman" panose="02020603050405020304" pitchFamily="18" charset="0"/>
              </a:rPr>
              <a:t>Question: how much can the application data size be in a packet? </a:t>
            </a:r>
          </a:p>
          <a:p>
            <a:r>
              <a:rPr lang="en-US" altLang="en-US" dirty="0">
                <a:latin typeface="Times New Roman" panose="02020603050405020304" pitchFamily="18" charset="0"/>
              </a:rPr>
              <a:t>Ans: Depends on the link layer protocol, medium. MTU basically.! Or path MTU in IPv6 for that matter. MSS is agreed upon at the start of the connection between two end systems.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thing to note here is that the ACK number (43) on the B-to-A segment is one more than the sequence number (42) on the A-to-B segment that triggered that 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the ACK number (80) on the last A-to-B segment is one more than the sequence number (79) on the B-to-A segment that triggered that 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822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266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SampleRTT is taken.</a:t>
            </a:r>
          </a:p>
          <a:p>
            <a:r>
              <a:rPr lang="en-US" dirty="0"/>
              <a:t>The process is knows as an exponentially weighted moving average, shown by the equation here.</a:t>
            </a:r>
          </a:p>
          <a:p>
            <a:r>
              <a:rPr lang="en-US" dirty="0"/>
              <a:t>&lt;say it&gt;</a:t>
            </a:r>
          </a:p>
          <a:p>
            <a:r>
              <a:rPr lang="en-US" dirty="0"/>
              <a:t>Where alpha reflects the influence of the most recent measurements on the estimated RTT; a typical value of alpha used in implementations is .125</a:t>
            </a:r>
          </a:p>
          <a:p>
            <a:endParaRPr lang="en-US" dirty="0"/>
          </a:p>
          <a:p>
            <a:r>
              <a:rPr lang="en-US" dirty="0"/>
              <a:t>The graph at the bottom show measured RTTs between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563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p>
          <a:p>
            <a:r>
              <a:rPr lang="en-US" dirty="0"/>
              <a:t> </a:t>
            </a:r>
          </a:p>
          <a:p>
            <a:r>
              <a:rPr lang="en-US" dirty="0"/>
              <a:t>And the intuition is that if we are seeing a large variation in SAMPLERTT – the RTT estimates are fluctuating a lot - then we’ll want a larger safety margin</a:t>
            </a:r>
          </a:p>
          <a:p>
            <a:endParaRPr lang="en-US" dirty="0"/>
          </a:p>
          <a:p>
            <a:r>
              <a:rPr lang="en-US" dirty="0"/>
              <a:t>So TCP computes the Timeout interval to be the Estimated RTT plus 4 times a measure of deviation in the RTT.</a:t>
            </a:r>
          </a:p>
          <a:p>
            <a:endParaRPr lang="en-US" dirty="0"/>
          </a:p>
          <a:p>
            <a:r>
              <a:rPr lang="en-US" dirty="0"/>
              <a:t>The deviation in the RTT is computed as the eWMA of the difference between the most recently measured SampleRTT from the Estimated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75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Given these details of TCP sequence numbers, acks, and timers, we can now describe the big picture view of how the TCP sender and receiver operate</a:t>
            </a:r>
          </a:p>
          <a:p>
            <a:endParaRPr lang="en-US" dirty="0"/>
          </a:p>
          <a:p>
            <a:r>
              <a:rPr lang="en-US" dirty="0"/>
              <a:t>You can check out FSMs in book; let’s just give an English text description here and let’s start with the sender.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377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Rather than immediately Acknowledging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7111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p>
          <a:p>
            <a:endParaRPr lang="en-US" dirty="0"/>
          </a:p>
          <a:p>
            <a:r>
              <a:rPr lang="en-US" dirty="0"/>
              <a:t>In the first case a TCP segments is transmitted and the ACK is lost, and the TCP timeout mechanism results in another copy of being transmitted and then re-ACKed a the sender</a:t>
            </a:r>
          </a:p>
          <a:p>
            <a:endParaRPr lang="en-US" dirty="0"/>
          </a:p>
          <a:p>
            <a:r>
              <a:rPr lang="en-US" dirty="0"/>
              <a:t>In the second example two segments are sent and acknowledged, but there is a premature timeout e for the first segment, which is retransmitted.  Note that when this retransmitted segment is received, the receiver has already received the first two segments, and so resends a cumulative ACK for both segments received so far, rather than an ACK for just this fist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0587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4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8775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unACKed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026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100</a:t>
            </a:fld>
            <a:endParaRPr lang="en-US" dirty="0"/>
          </a:p>
        </p:txBody>
      </p:sp>
    </p:spTree>
    <p:extLst>
      <p:ext uri="{BB962C8B-B14F-4D97-AF65-F5344CB8AC3E}">
        <p14:creationId xmlns:p14="http://schemas.microsoft.com/office/powerpoint/2010/main" val="31177788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3774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3418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p>
          <a:p>
            <a:endParaRPr lang="en-US" dirty="0"/>
          </a:p>
          <a:p>
            <a:pPr marL="0" indent="0">
              <a:buFont typeface="Arial" panose="020B0604020202020204" pitchFamily="34" charset="0"/>
              <a:buNone/>
            </a:pPr>
            <a:r>
              <a:rPr lang="en-US" dirty="0"/>
              <a:t>The TCP sender and receiver have a number of pieces of shared state that they must establish before actually communicating</a:t>
            </a:r>
          </a:p>
          <a:p>
            <a:pPr marL="171450" indent="-171450">
              <a:buFont typeface="Arial" panose="020B0604020202020204" pitchFamily="34" charset="0"/>
              <a:buChar char="•"/>
            </a:pPr>
            <a:r>
              <a:rPr lang="en-US" dirty="0"/>
              <a:t>FIRST they must both agree that they WANT to communicate with each other</a:t>
            </a:r>
          </a:p>
          <a:p>
            <a:pPr marL="171450" indent="-171450">
              <a:buFont typeface="Arial" panose="020B0604020202020204" pitchFamily="34" charset="0"/>
              <a:buChar char="•"/>
            </a:pPr>
            <a:r>
              <a:rPr lang="en-US" dirty="0"/>
              <a:t>Secondly there are connection parameters – the initial sequence number and the initial receiver-advertised bufferspace that they’ll want to agree 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5701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Here’s an example of a two way handshake.  Alice reaches out to Bob and say’s “let’s talk” and Bob says OK, and they start their conversation</a:t>
            </a:r>
          </a:p>
          <a:p>
            <a:endParaRPr lang="en-US" dirty="0"/>
          </a:p>
          <a:p>
            <a:r>
              <a:rPr lang="en-US" dirty="0"/>
              <a:t>For a network protocol, the equivalent protocol would be a client sending a “request connection” message saying ”let’s talk, the initial sequence number is x”</a:t>
            </a:r>
          </a:p>
          <a:p>
            <a:r>
              <a:rPr lang="en-US" dirty="0"/>
              <a:t>And the server would respond with a message ”I accept your connect x”</a:t>
            </a:r>
          </a:p>
          <a:p>
            <a:endParaRPr lang="en-US" dirty="0"/>
          </a:p>
          <a:p>
            <a:r>
              <a:rPr lang="en-US" dirty="0"/>
              <a:t>And the question we want to ask ourselves is &lt;talk through&gt;</a:t>
            </a:r>
          </a:p>
          <a:p>
            <a:endParaRPr lang="en-US" dirty="0"/>
          </a:p>
          <a:p>
            <a:r>
              <a:rPr lang="en-US" dirty="0"/>
              <a:t>Will this work?  Let’s look at a few scenarios…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24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1D834-9A60-0144-B34B-272570688E2D}"/>
              </a:ext>
            </a:extLst>
          </p:cNvPr>
          <p:cNvSpPr>
            <a:spLocks noGrp="1"/>
          </p:cNvSpPr>
          <p:nvPr>
            <p:ph type="dt" sz="half" idx="10"/>
          </p:nvPr>
        </p:nvSpPr>
        <p:spPr/>
        <p:txBody>
          <a:bodyPr/>
          <a:lstStyle/>
          <a:p>
            <a:fld id="{5BDE25CE-E254-A94B-B5AF-C5A01BD997AB}" type="datetimeFigureOut">
              <a:rPr lang="en-US" smtClean="0"/>
              <a:t>10/16/2023</a:t>
            </a:fld>
            <a:endParaRPr lang="en-US"/>
          </a:p>
        </p:txBody>
      </p:sp>
      <p:sp>
        <p:nvSpPr>
          <p:cNvPr id="3" name="Footer Placeholder 2">
            <a:extLst>
              <a:ext uri="{FF2B5EF4-FFF2-40B4-BE49-F238E27FC236}">
                <a16:creationId xmlns:a16="http://schemas.microsoft.com/office/drawing/2014/main" id="{12A4ADFA-C513-7947-8FC6-A583187672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BF1950-807A-A347-B7AD-B769A13BC7B1}"/>
              </a:ext>
            </a:extLst>
          </p:cNvPr>
          <p:cNvSpPr>
            <a:spLocks noGrp="1"/>
          </p:cNvSpPr>
          <p:nvPr>
            <p:ph type="sldNum" sz="quarter" idx="12"/>
          </p:nvPr>
        </p:nvSpPr>
        <p:spPr/>
        <p:txBody>
          <a:bodyPr/>
          <a:lstStyle/>
          <a:p>
            <a:fld id="{8E77583F-9FD8-F447-89A7-11C4555D7609}" type="slidenum">
              <a:rPr lang="en-US" smtClean="0"/>
              <a:t>‹#›</a:t>
            </a:fld>
            <a:endParaRPr lang="en-US"/>
          </a:p>
        </p:txBody>
      </p:sp>
    </p:spTree>
    <p:extLst>
      <p:ext uri="{BB962C8B-B14F-4D97-AF65-F5344CB8AC3E}">
        <p14:creationId xmlns:p14="http://schemas.microsoft.com/office/powerpoint/2010/main" val="3378555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52.png"/></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9.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5" y="561975"/>
            <a:ext cx="5052616"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3</a:t>
            </a:r>
            <a:br>
              <a:rPr lang="en-US" altLang="en-US" sz="6000" b="1" dirty="0">
                <a:solidFill>
                  <a:srgbClr val="000099"/>
                </a:solidFill>
                <a:latin typeface="+mj-lt"/>
              </a:rPr>
            </a:br>
            <a:r>
              <a:rPr lang="en-US" altLang="en-US" sz="5400" b="1" dirty="0">
                <a:solidFill>
                  <a:srgbClr val="000099"/>
                </a:solidFill>
                <a:latin typeface="+mj-lt"/>
              </a:rPr>
              <a:t>Transport Layer</a:t>
            </a:r>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100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1996-2023</a:t>
            </a:r>
          </a:p>
          <a:p>
            <a:pPr>
              <a:lnSpc>
                <a:spcPct val="85000"/>
              </a:lnSpc>
            </a:pPr>
            <a:r>
              <a:rPr lang="en-US" altLang="en-US" sz="1400" dirty="0">
                <a:latin typeface="+mn-lt"/>
              </a:rPr>
              <a:t>     J.F Kurose and K.W. Ross, All Rights Reserved</a:t>
            </a:r>
            <a:endParaRPr lang="en-US" altLang="en-US" sz="1200" dirty="0">
              <a:latin typeface="+mn-lt"/>
            </a:endParaRPr>
          </a:p>
        </p:txBody>
      </p:sp>
      <p:sp>
        <p:nvSpPr>
          <p:cNvPr id="2" name="Slide Number Placeholder 1">
            <a:extLst>
              <a:ext uri="{FF2B5EF4-FFF2-40B4-BE49-F238E27FC236}">
                <a16:creationId xmlns:a16="http://schemas.microsoft.com/office/drawing/2014/main" id="{B46B45F3-5B52-354C-801C-007B1F52150F}"/>
              </a:ext>
            </a:extLst>
          </p:cNvPr>
          <p:cNvSpPr>
            <a:spLocks noGrp="1"/>
          </p:cNvSpPr>
          <p:nvPr>
            <p:ph type="sldNum" sz="quarter" idx="4"/>
          </p:nvPr>
        </p:nvSpPr>
        <p:spPr/>
        <p:txBody>
          <a:bodyPr/>
          <a:lstStyle/>
          <a:p>
            <a:r>
              <a:rPr lang="en-US" dirty="0"/>
              <a:t>Transport Layer: 3-</a:t>
            </a:r>
            <a:fld id="{C4204591-24BD-A542-B9D5-F8D8A88D2FEE}" type="slidenum">
              <a:rPr lang="en-US" smtClean="0"/>
              <a:pPr/>
              <a:t>1</a:t>
            </a:fld>
            <a:endParaRPr lang="en-US" dirty="0"/>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p:spPr>
      </p:pic>
    </p:spTree>
    <p:extLst>
      <p:ext uri="{BB962C8B-B14F-4D97-AF65-F5344CB8AC3E}">
        <p14:creationId xmlns:p14="http://schemas.microsoft.com/office/powerpoint/2010/main" val="23148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rgbClr val="010086"/>
              </a:buClr>
            </a:pPr>
            <a:r>
              <a:rPr lang="en-US" altLang="en-US" sz="3200" dirty="0">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403225" indent="-285750">
              <a:spcBef>
                <a:spcPts val="800"/>
              </a:spcBef>
              <a:buClr>
                <a:schemeClr val="bg1">
                  <a:lumMod val="75000"/>
                </a:schemeClr>
              </a:buClr>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220B21A-FE22-1F4F-81B8-C7DE0CD9911F}"/>
              </a:ext>
            </a:extLst>
          </p:cNvPr>
          <p:cNvSpPr>
            <a:spLocks noGrp="1"/>
          </p:cNvSpPr>
          <p:nvPr>
            <p:ph type="sldNum" sz="quarter" idx="4"/>
          </p:nvPr>
        </p:nvSpPr>
        <p:spPr/>
        <p:txBody>
          <a:bodyPr/>
          <a:lstStyle/>
          <a:p>
            <a:r>
              <a:rPr lang="en-US" dirty="0"/>
              <a:t>Transport Layer: 3-</a:t>
            </a:r>
            <a:fld id="{C4204591-24BD-A542-B9D5-F8D8A88D2FEE}" type="slidenum">
              <a:rPr lang="en-US" smtClean="0"/>
              <a:pPr/>
              <a:t>10</a:t>
            </a:fld>
            <a:endParaRPr lang="en-US" dirty="0"/>
          </a:p>
        </p:txBody>
      </p:sp>
      <p:pic>
        <p:nvPicPr>
          <p:cNvPr id="6" name="Picture 5">
            <a:extLst>
              <a:ext uri="{FF2B5EF4-FFF2-40B4-BE49-F238E27FC236}">
                <a16:creationId xmlns:a16="http://schemas.microsoft.com/office/drawing/2014/main" id="{E9956B19-18BF-2345-8627-5E54E4C0AD20}"/>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1481755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Clr>
                <a:schemeClr val="bg1">
                  <a:lumMod val="75000"/>
                </a:schemeClr>
              </a:buClr>
              <a:buFont typeface="Arial"/>
              <a:buChar char="•"/>
              <a:defRPr/>
            </a:pPr>
            <a:r>
              <a:rPr lang="en-US" dirty="0">
                <a:solidFill>
                  <a:schemeClr val="bg1">
                    <a:lumMod val="75000"/>
                  </a:schemeClr>
                </a:solidFill>
              </a:rPr>
              <a:t>segment structure</a:t>
            </a:r>
          </a:p>
          <a:p>
            <a:pPr marL="746125" lvl="1" indent="-288925">
              <a:buClr>
                <a:schemeClr val="bg1">
                  <a:lumMod val="75000"/>
                </a:schemeClr>
              </a:buClr>
              <a:buFont typeface="Arial"/>
              <a:buChar char="•"/>
              <a:defRPr/>
            </a:pPr>
            <a:r>
              <a:rPr lang="en-US" dirty="0">
                <a:solidFill>
                  <a:schemeClr val="bg1">
                    <a:lumMod val="75000"/>
                  </a:schemeClr>
                </a:solidFill>
              </a:rPr>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100</a:t>
            </a:fld>
            <a:endParaRPr lang="en-US" dirty="0"/>
          </a:p>
        </p:txBody>
      </p:sp>
      <p:pic>
        <p:nvPicPr>
          <p:cNvPr id="6" name="Picture 5">
            <a:extLst>
              <a:ext uri="{FF2B5EF4-FFF2-40B4-BE49-F238E27FC236}">
                <a16:creationId xmlns:a16="http://schemas.microsoft.com/office/drawing/2014/main" id="{B5FB4D37-2E98-204A-ACC1-DA60FB18605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31935794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8" name="Slide Number Placeholder 2">
            <a:extLst>
              <a:ext uri="{FF2B5EF4-FFF2-40B4-BE49-F238E27FC236}">
                <a16:creationId xmlns:a16="http://schemas.microsoft.com/office/drawing/2014/main" id="{70507C61-599D-8346-AECE-C0A356026ED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101</a:t>
            </a:fld>
            <a:endParaRPr lang="en-US" dirty="0"/>
          </a:p>
        </p:txBody>
      </p:sp>
    </p:spTree>
    <p:extLst>
      <p:ext uri="{BB962C8B-B14F-4D97-AF65-F5344CB8AC3E}">
        <p14:creationId xmlns:p14="http://schemas.microsoft.com/office/powerpoint/2010/main" val="14476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22" y="3300221"/>
            <a:ext cx="3296043" cy="2718147"/>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a:extLst>
              <a:ext uri="{FF2B5EF4-FFF2-40B4-BE49-F238E27FC236}">
                <a16:creationId xmlns:a16="http://schemas.microsoft.com/office/drawing/2014/main" id="{48F7A259-99DD-7041-B802-66CCB4B0EB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102</a:t>
            </a:fld>
            <a:endParaRPr lang="en-US" dirty="0"/>
          </a:p>
        </p:txBody>
      </p:sp>
    </p:spTree>
    <p:extLst>
      <p:ext uri="{BB962C8B-B14F-4D97-AF65-F5344CB8AC3E}">
        <p14:creationId xmlns:p14="http://schemas.microsoft.com/office/powerpoint/2010/main" val="473837047"/>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71" y="3426107"/>
            <a:ext cx="5034986"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0" name="Slide Number Placeholder 2">
            <a:extLst>
              <a:ext uri="{FF2B5EF4-FFF2-40B4-BE49-F238E27FC236}">
                <a16:creationId xmlns:a16="http://schemas.microsoft.com/office/drawing/2014/main" id="{3A4399FC-22AC-CD4F-9984-791C62C984F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103</a:t>
            </a:fld>
            <a:endParaRPr lang="en-US" dirty="0"/>
          </a:p>
        </p:txBody>
      </p:sp>
    </p:spTree>
    <p:extLst>
      <p:ext uri="{BB962C8B-B14F-4D97-AF65-F5344CB8AC3E}">
        <p14:creationId xmlns:p14="http://schemas.microsoft.com/office/powerpoint/2010/main" val="859008616"/>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8"/>
            <a:ext cx="4164772" cy="1950572"/>
            <a:chOff x="363537" y="4127499"/>
            <a:chExt cx="4164772" cy="1950572"/>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52" name="Slide Number Placeholder 2">
            <a:extLst>
              <a:ext uri="{FF2B5EF4-FFF2-40B4-BE49-F238E27FC236}">
                <a16:creationId xmlns:a16="http://schemas.microsoft.com/office/drawing/2014/main" id="{6AC88DD4-8D5E-1A4B-AF04-AF0A9B96E26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104</a:t>
            </a:fld>
            <a:endParaRPr lang="en-US" dirty="0"/>
          </a:p>
        </p:txBody>
      </p:sp>
    </p:spTree>
    <p:extLst>
      <p:ext uri="{BB962C8B-B14F-4D97-AF65-F5344CB8AC3E}">
        <p14:creationId xmlns:p14="http://schemas.microsoft.com/office/powerpoint/2010/main" val="3329041873"/>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auto-adjust </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unACKed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7" y="2351087"/>
            <a:ext cx="2578100"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receiver-side buffering</a:t>
            </a:r>
          </a:p>
        </p:txBody>
      </p:sp>
      <p:sp>
        <p:nvSpPr>
          <p:cNvPr id="30" name="Slide Number Placeholder 2">
            <a:extLst>
              <a:ext uri="{FF2B5EF4-FFF2-40B4-BE49-F238E27FC236}">
                <a16:creationId xmlns:a16="http://schemas.microsoft.com/office/drawing/2014/main" id="{FD800B74-F67D-AF4D-AABB-EE14B6FEBDC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105</a:t>
            </a:fld>
            <a:endParaRPr lang="en-US" dirty="0"/>
          </a:p>
        </p:txBody>
      </p:sp>
    </p:spTree>
    <p:extLst>
      <p:ext uri="{BB962C8B-B14F-4D97-AF65-F5344CB8AC3E}">
        <p14:creationId xmlns:p14="http://schemas.microsoft.com/office/powerpoint/2010/main" val="4217487287"/>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auto-adjust </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unACKed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4" name="Group 3">
            <a:extLst>
              <a:ext uri="{FF2B5EF4-FFF2-40B4-BE49-F238E27FC236}">
                <a16:creationId xmlns:a16="http://schemas.microsoft.com/office/drawing/2014/main" id="{65ED315A-00AA-7C4A-8164-7D6F6F0CAA0E}"/>
              </a:ext>
            </a:extLst>
          </p:cNvPr>
          <p:cNvGrpSpPr/>
          <p:nvPr/>
        </p:nvGrpSpPr>
        <p:grpSpPr>
          <a:xfrm>
            <a:off x="7363745" y="1068614"/>
            <a:ext cx="4349284" cy="5165818"/>
            <a:chOff x="7334716" y="821871"/>
            <a:chExt cx="4349284" cy="5165818"/>
          </a:xfrm>
        </p:grpSpPr>
        <p:sp>
          <p:nvSpPr>
            <p:cNvPr id="43" name="Text Box 49">
              <a:extLst>
                <a:ext uri="{FF2B5EF4-FFF2-40B4-BE49-F238E27FC236}">
                  <a16:creationId xmlns:a16="http://schemas.microsoft.com/office/drawing/2014/main" id="{4942189D-75C7-5146-A769-620DCCD5AD2C}"/>
                </a:ext>
              </a:extLst>
            </p:cNvPr>
            <p:cNvSpPr txBox="1">
              <a:spLocks noChangeArrowheads="1"/>
            </p:cNvSpPr>
            <p:nvPr/>
          </p:nvSpPr>
          <p:spPr bwMode="auto">
            <a:xfrm>
              <a:off x="7334716" y="821871"/>
              <a:ext cx="4349284"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013C6F91-8B0A-654D-A104-22DAAE940A5C}"/>
                </a:ext>
              </a:extLst>
            </p:cNvPr>
            <p:cNvGrpSpPr/>
            <p:nvPr/>
          </p:nvGrpSpPr>
          <p:grpSpPr>
            <a:xfrm>
              <a:off x="7490842" y="1445945"/>
              <a:ext cx="3173211" cy="4078555"/>
              <a:chOff x="7157014" y="1873079"/>
              <a:chExt cx="2251592" cy="2800562"/>
            </a:xfrm>
          </p:grpSpPr>
          <p:sp>
            <p:nvSpPr>
              <p:cNvPr id="31" name="Rectangle 4">
                <a:extLst>
                  <a:ext uri="{FF2B5EF4-FFF2-40B4-BE49-F238E27FC236}">
                    <a16:creationId xmlns:a16="http://schemas.microsoft.com/office/drawing/2014/main" id="{F26D3C4D-BBC1-F742-A1E0-D6E34A9B3149}"/>
                  </a:ext>
                </a:extLst>
              </p:cNvPr>
              <p:cNvSpPr>
                <a:spLocks noChangeArrowheads="1"/>
              </p:cNvSpPr>
              <p:nvPr/>
            </p:nvSpPr>
            <p:spPr bwMode="auto">
              <a:xfrm>
                <a:off x="7206558" y="1873079"/>
                <a:ext cx="2202048" cy="2745454"/>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2" name="Rectangle 5">
                <a:extLst>
                  <a:ext uri="{FF2B5EF4-FFF2-40B4-BE49-F238E27FC236}">
                    <a16:creationId xmlns:a16="http://schemas.microsoft.com/office/drawing/2014/main" id="{EDEADB29-BFA2-B047-B027-A9139A42EC40}"/>
                  </a:ext>
                </a:extLst>
              </p:cNvPr>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3" name="Line 8">
                <a:extLst>
                  <a:ext uri="{FF2B5EF4-FFF2-40B4-BE49-F238E27FC236}">
                    <a16:creationId xmlns:a16="http://schemas.microsoft.com/office/drawing/2014/main" id="{D6DDC5BF-A1E6-C24B-9CE3-F65B498DEB30}"/>
                  </a:ext>
                </a:extLst>
              </p:cNvPr>
              <p:cNvSpPr>
                <a:spLocks noChangeShapeType="1"/>
              </p:cNvSpPr>
              <p:nvPr/>
            </p:nvSpPr>
            <p:spPr bwMode="auto">
              <a:xfrm>
                <a:off x="7160553" y="2152232"/>
                <a:ext cx="2199395" cy="2711"/>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 name="Line 9">
                <a:extLst>
                  <a:ext uri="{FF2B5EF4-FFF2-40B4-BE49-F238E27FC236}">
                    <a16:creationId xmlns:a16="http://schemas.microsoft.com/office/drawing/2014/main" id="{D073AA58-CCB9-1143-BD54-AECB66E97A27}"/>
                  </a:ext>
                </a:extLst>
              </p:cNvPr>
              <p:cNvSpPr>
                <a:spLocks noChangeShapeType="1"/>
              </p:cNvSpPr>
              <p:nvPr/>
            </p:nvSpPr>
            <p:spPr bwMode="auto">
              <a:xfrm flipV="1">
                <a:off x="7157014" y="236814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 name="Line 16">
                <a:extLst>
                  <a:ext uri="{FF2B5EF4-FFF2-40B4-BE49-F238E27FC236}">
                    <a16:creationId xmlns:a16="http://schemas.microsoft.com/office/drawing/2014/main" id="{3BCF6F65-DFAE-C544-BAEE-68B6416C49EB}"/>
                  </a:ext>
                </a:extLst>
              </p:cNvPr>
              <p:cNvSpPr>
                <a:spLocks noChangeShapeType="1"/>
              </p:cNvSpPr>
              <p:nvPr/>
            </p:nvSpPr>
            <p:spPr bwMode="auto">
              <a:xfrm flipV="1">
                <a:off x="7162322" y="2584964"/>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 name="Line 18">
                <a:extLst>
                  <a:ext uri="{FF2B5EF4-FFF2-40B4-BE49-F238E27FC236}">
                    <a16:creationId xmlns:a16="http://schemas.microsoft.com/office/drawing/2014/main" id="{73D40423-B9BC-B445-A204-77B62C8A65F0}"/>
                  </a:ext>
                </a:extLst>
              </p:cNvPr>
              <p:cNvSpPr>
                <a:spLocks noChangeShapeType="1"/>
              </p:cNvSpPr>
              <p:nvPr/>
            </p:nvSpPr>
            <p:spPr bwMode="auto">
              <a:xfrm flipV="1">
                <a:off x="7159668" y="2809912"/>
                <a:ext cx="220204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Line 19">
                <a:extLst>
                  <a:ext uri="{FF2B5EF4-FFF2-40B4-BE49-F238E27FC236}">
                    <a16:creationId xmlns:a16="http://schemas.microsoft.com/office/drawing/2014/main" id="{9E50A3C5-1DEF-C346-9F9A-A93A3289A502}"/>
                  </a:ext>
                </a:extLst>
              </p:cNvPr>
              <p:cNvSpPr>
                <a:spLocks noChangeShapeType="1"/>
              </p:cNvSpPr>
              <p:nvPr/>
            </p:nvSpPr>
            <p:spPr bwMode="auto">
              <a:xfrm flipV="1">
                <a:off x="7157014" y="3032150"/>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 name="Line 20">
                <a:extLst>
                  <a:ext uri="{FF2B5EF4-FFF2-40B4-BE49-F238E27FC236}">
                    <a16:creationId xmlns:a16="http://schemas.microsoft.com/office/drawing/2014/main" id="{548B775C-D85F-5847-B406-FA9F2CBD5940}"/>
                  </a:ext>
                </a:extLst>
              </p:cNvPr>
              <p:cNvSpPr>
                <a:spLocks noChangeShapeType="1"/>
              </p:cNvSpPr>
              <p:nvPr/>
            </p:nvSpPr>
            <p:spPr bwMode="auto">
              <a:xfrm flipV="1">
                <a:off x="7157014" y="335195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 name="Line 21">
                <a:extLst>
                  <a:ext uri="{FF2B5EF4-FFF2-40B4-BE49-F238E27FC236}">
                    <a16:creationId xmlns:a16="http://schemas.microsoft.com/office/drawing/2014/main" id="{5295938A-7AD9-3A43-B065-16AE7DE46620}"/>
                  </a:ext>
                </a:extLst>
              </p:cNvPr>
              <p:cNvSpPr>
                <a:spLocks noChangeShapeType="1"/>
              </p:cNvSpPr>
              <p:nvPr/>
            </p:nvSpPr>
            <p:spPr bwMode="auto">
              <a:xfrm flipH="1" flipV="1">
                <a:off x="8249633" y="2586771"/>
                <a:ext cx="2654" cy="442669"/>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 name="Text Box 22">
                <a:extLst>
                  <a:ext uri="{FF2B5EF4-FFF2-40B4-BE49-F238E27FC236}">
                    <a16:creationId xmlns:a16="http://schemas.microsoft.com/office/drawing/2014/main" id="{DBAB1210-0C8C-574D-9755-E0E40D1D8E2B}"/>
                  </a:ext>
                </a:extLst>
              </p:cNvPr>
              <p:cNvSpPr txBox="1">
                <a:spLocks noChangeArrowheads="1"/>
              </p:cNvSpPr>
              <p:nvPr/>
            </p:nvSpPr>
            <p:spPr bwMode="auto">
              <a:xfrm>
                <a:off x="8220544" y="2572087"/>
                <a:ext cx="1124010" cy="2324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41" name="Line 10">
                <a:extLst>
                  <a:ext uri="{FF2B5EF4-FFF2-40B4-BE49-F238E27FC236}">
                    <a16:creationId xmlns:a16="http://schemas.microsoft.com/office/drawing/2014/main" id="{A5EAF221-945B-9044-8647-B161BDC6D143}"/>
                  </a:ext>
                </a:extLst>
              </p:cNvPr>
              <p:cNvSpPr>
                <a:spLocks noChangeShapeType="1"/>
              </p:cNvSpPr>
              <p:nvPr/>
            </p:nvSpPr>
            <p:spPr bwMode="auto">
              <a:xfrm flipH="1" flipV="1">
                <a:off x="8241671" y="1940977"/>
                <a:ext cx="981" cy="20781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4" name="Line 53">
              <a:extLst>
                <a:ext uri="{FF2B5EF4-FFF2-40B4-BE49-F238E27FC236}">
                  <a16:creationId xmlns:a16="http://schemas.microsoft.com/office/drawing/2014/main" id="{1BBBD060-CF26-F24A-BA7E-49EE7DADEE01}"/>
                </a:ext>
              </a:extLst>
            </p:cNvPr>
            <p:cNvSpPr>
              <a:spLocks noChangeShapeType="1"/>
            </p:cNvSpPr>
            <p:nvPr/>
          </p:nvSpPr>
          <p:spPr bwMode="auto">
            <a:xfrm flipH="1" flipV="1">
              <a:off x="7968285" y="1150408"/>
              <a:ext cx="1233771" cy="1404106"/>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46" name="Text Box 49">
              <a:extLst>
                <a:ext uri="{FF2B5EF4-FFF2-40B4-BE49-F238E27FC236}">
                  <a16:creationId xmlns:a16="http://schemas.microsoft.com/office/drawing/2014/main" id="{FBFCD652-9EB9-FE4F-BB9F-A9277C4DE74F}"/>
                </a:ext>
              </a:extLst>
            </p:cNvPr>
            <p:cNvSpPr txBox="1">
              <a:spLocks noChangeArrowheads="1"/>
            </p:cNvSpPr>
            <p:nvPr/>
          </p:nvSpPr>
          <p:spPr bwMode="auto">
            <a:xfrm>
              <a:off x="8125744" y="5646057"/>
              <a:ext cx="2310027"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segment format</a:t>
              </a:r>
            </a:p>
          </p:txBody>
        </p:sp>
      </p:grpSp>
      <p:sp>
        <p:nvSpPr>
          <p:cNvPr id="20" name="Slide Number Placeholder 2">
            <a:extLst>
              <a:ext uri="{FF2B5EF4-FFF2-40B4-BE49-F238E27FC236}">
                <a16:creationId xmlns:a16="http://schemas.microsoft.com/office/drawing/2014/main" id="{73A53F5E-537D-1E40-85EE-92D8692A70E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106</a:t>
            </a:fld>
            <a:endParaRPr lang="en-US" dirty="0"/>
          </a:p>
        </p:txBody>
      </p:sp>
    </p:spTree>
    <p:extLst>
      <p:ext uri="{BB962C8B-B14F-4D97-AF65-F5344CB8AC3E}">
        <p14:creationId xmlns:p14="http://schemas.microsoft.com/office/powerpoint/2010/main" val="3774413299"/>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5">
            <a:extLst>
              <a:ext uri="{FF2B5EF4-FFF2-40B4-BE49-F238E27FC236}">
                <a16:creationId xmlns:a16="http://schemas.microsoft.com/office/drawing/2014/main" id="{45C538C2-A2B8-26A4-5351-22EDC8A50988}"/>
              </a:ext>
            </a:extLst>
          </p:cNvPr>
          <p:cNvSpPr>
            <a:spLocks noGrp="1" noChangeArrowheads="1"/>
          </p:cNvSpPr>
          <p:nvPr>
            <p:ph type="ftr" sz="quarter" idx="11"/>
          </p:nvPr>
        </p:nvSpPr>
        <p:spPr bwMode="auto">
          <a:xfrm>
            <a:off x="5576888" y="6445250"/>
            <a:ext cx="28956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t>Transport</a:t>
            </a:r>
            <a:r>
              <a:rPr lang="en-US" sz="1400"/>
              <a:t> </a:t>
            </a:r>
            <a:r>
              <a:rPr lang="en-US"/>
              <a:t>Layer</a:t>
            </a:r>
            <a:endParaRPr lang="en-US" altLang="en-US" sz="1200">
              <a:latin typeface="Tahoma" panose="020B0604030504040204" pitchFamily="34" charset="0"/>
            </a:endParaRPr>
          </a:p>
        </p:txBody>
      </p:sp>
      <p:sp>
        <p:nvSpPr>
          <p:cNvPr id="117763" name="Slide Number Placeholder 6">
            <a:extLst>
              <a:ext uri="{FF2B5EF4-FFF2-40B4-BE49-F238E27FC236}">
                <a16:creationId xmlns:a16="http://schemas.microsoft.com/office/drawing/2014/main" id="{C5579A78-0A16-D40D-B209-F0A46F3A5C53}"/>
              </a:ext>
            </a:extLst>
          </p:cNvPr>
          <p:cNvSpPr>
            <a:spLocks noGrp="1" noChangeArrowheads="1"/>
          </p:cNvSpPr>
          <p:nvPr>
            <p:ph type="sldNum" sz="quarter" idx="12"/>
          </p:nvPr>
        </p:nvSpPr>
        <p:spPr bwMode="auto">
          <a:xfrm>
            <a:off x="8324850" y="6462713"/>
            <a:ext cx="6762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200"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ltLang="en-US"/>
              <a:t>3-</a:t>
            </a:r>
            <a:fld id="{0D3F8522-3005-4AA3-9684-0B413857585A}" type="slidenum">
              <a:rPr lang="en-US" altLang="en-US" smtClean="0"/>
              <a:pPr>
                <a:defRPr/>
              </a:pPr>
              <a:t>107</a:t>
            </a:fld>
            <a:endParaRPr lang="en-US" altLang="en-US" sz="1200">
              <a:latin typeface="Tahoma" panose="020B0604030504040204" pitchFamily="34" charset="0"/>
            </a:endParaRPr>
          </a:p>
        </p:txBody>
      </p:sp>
      <p:sp>
        <p:nvSpPr>
          <p:cNvPr id="72708" name="Rectangle 2">
            <a:extLst>
              <a:ext uri="{FF2B5EF4-FFF2-40B4-BE49-F238E27FC236}">
                <a16:creationId xmlns:a16="http://schemas.microsoft.com/office/drawing/2014/main" id="{1D855018-DC46-4488-5C1B-06F64DDAA6A8}"/>
              </a:ext>
            </a:extLst>
          </p:cNvPr>
          <p:cNvSpPr>
            <a:spLocks noGrp="1" noChangeArrowheads="1"/>
          </p:cNvSpPr>
          <p:nvPr>
            <p:ph type="title"/>
          </p:nvPr>
        </p:nvSpPr>
        <p:spPr>
          <a:xfrm>
            <a:off x="2057400" y="220663"/>
            <a:ext cx="7810500" cy="906462"/>
          </a:xfrm>
        </p:spPr>
        <p:txBody>
          <a:bodyPr/>
          <a:lstStyle/>
          <a:p>
            <a:pPr>
              <a:defRPr/>
            </a:pPr>
            <a:r>
              <a:rPr lang="en-US" dirty="0">
                <a:ea typeface="ＭＳ Ｐゴシック" charset="0"/>
                <a:cs typeface="+mj-cs"/>
              </a:rPr>
              <a:t>Go-Back-N or Selective Repeat?</a:t>
            </a:r>
          </a:p>
        </p:txBody>
      </p:sp>
      <p:sp>
        <p:nvSpPr>
          <p:cNvPr id="72709" name="Rectangle 3">
            <a:extLst>
              <a:ext uri="{FF2B5EF4-FFF2-40B4-BE49-F238E27FC236}">
                <a16:creationId xmlns:a16="http://schemas.microsoft.com/office/drawing/2014/main" id="{98712912-A246-6B84-551B-740F289FBF14}"/>
              </a:ext>
            </a:extLst>
          </p:cNvPr>
          <p:cNvSpPr>
            <a:spLocks noGrp="1" noChangeArrowheads="1"/>
          </p:cNvSpPr>
          <p:nvPr>
            <p:ph type="body" sz="half" idx="1"/>
          </p:nvPr>
        </p:nvSpPr>
        <p:spPr>
          <a:xfrm>
            <a:off x="2012950" y="1397000"/>
            <a:ext cx="8339138" cy="4648200"/>
          </a:xfrm>
        </p:spPr>
        <p:txBody>
          <a:bodyPr>
            <a:normAutofit lnSpcReduction="10000"/>
          </a:bodyPr>
          <a:lstStyle/>
          <a:p>
            <a:pPr marL="0" indent="0">
              <a:buNone/>
              <a:defRPr/>
            </a:pPr>
            <a:r>
              <a:rPr lang="en-US" dirty="0">
                <a:ea typeface="ＭＳ Ｐゴシック" charset="0"/>
                <a:cs typeface="+mn-cs"/>
              </a:rPr>
              <a:t>Is TCP a GBN or SR?</a:t>
            </a:r>
          </a:p>
          <a:p>
            <a:pPr>
              <a:buFont typeface="Wingdings" charset="0"/>
              <a:buChar char="v"/>
              <a:defRPr/>
            </a:pPr>
            <a:endParaRPr lang="en-US" dirty="0">
              <a:ea typeface="ＭＳ Ｐゴシック" charset="0"/>
              <a:cs typeface="+mn-cs"/>
            </a:endParaRPr>
          </a:p>
          <a:p>
            <a:pPr>
              <a:buFont typeface="Wingdings" charset="0"/>
              <a:buChar char="v"/>
              <a:defRPr/>
            </a:pPr>
            <a:r>
              <a:rPr lang="en-US" dirty="0">
                <a:ea typeface="ＭＳ Ｐゴシック" charset="0"/>
                <a:cs typeface="+mn-cs"/>
              </a:rPr>
              <a:t>ACKs are cumulative </a:t>
            </a:r>
            <a:r>
              <a:rPr lang="en-US" dirty="0"/>
              <a:t>correctly received</a:t>
            </a:r>
          </a:p>
          <a:p>
            <a:pPr lvl="1">
              <a:buFont typeface="Wingdings" charset="0"/>
              <a:buChar char="v"/>
              <a:defRPr/>
            </a:pPr>
            <a:r>
              <a:rPr lang="en-US" dirty="0"/>
              <a:t>but out-of-order segments are not individually </a:t>
            </a:r>
            <a:r>
              <a:rPr lang="en-US" dirty="0" err="1"/>
              <a:t>ACKed</a:t>
            </a:r>
            <a:r>
              <a:rPr lang="en-US" dirty="0"/>
              <a:t> by the receiver</a:t>
            </a:r>
          </a:p>
          <a:p>
            <a:pPr>
              <a:buFont typeface="Wingdings" charset="0"/>
              <a:buChar char="v"/>
              <a:defRPr/>
            </a:pPr>
            <a:r>
              <a:rPr lang="en-US" dirty="0"/>
              <a:t>Thus, TCP sender needs to maintain only </a:t>
            </a:r>
          </a:p>
          <a:p>
            <a:pPr lvl="1">
              <a:buFont typeface="Wingdings" charset="0"/>
              <a:buChar char="v"/>
              <a:defRPr/>
            </a:pPr>
            <a:r>
              <a:rPr lang="en-US" dirty="0"/>
              <a:t>the smallest sequence number of a transmitted but unacknowledged byte (</a:t>
            </a:r>
            <a:r>
              <a:rPr lang="en-US" dirty="0" err="1"/>
              <a:t>SendBase</a:t>
            </a:r>
            <a:r>
              <a:rPr lang="en-US" dirty="0"/>
              <a:t>) and </a:t>
            </a:r>
          </a:p>
          <a:p>
            <a:pPr lvl="1">
              <a:buFont typeface="Wingdings" charset="0"/>
              <a:buChar char="v"/>
              <a:defRPr/>
            </a:pPr>
            <a:r>
              <a:rPr lang="en-US" dirty="0"/>
              <a:t>the sequence number of the next byte to be sent (</a:t>
            </a:r>
            <a:r>
              <a:rPr lang="en-US" dirty="0" err="1"/>
              <a:t>NextSeqNum</a:t>
            </a:r>
            <a:r>
              <a:rPr lang="en-US" dirty="0"/>
              <a:t>)</a:t>
            </a:r>
          </a:p>
          <a:p>
            <a:pPr>
              <a:buFont typeface="Wingdings" charset="0"/>
              <a:buChar char="v"/>
              <a:defRPr/>
            </a:pPr>
            <a:r>
              <a:rPr lang="en-US" dirty="0">
                <a:ea typeface="ＭＳ Ｐゴシック" charset="0"/>
              </a:rPr>
              <a:t>Here, it looks like GBN</a:t>
            </a:r>
          </a:p>
          <a:p>
            <a:pPr lvl="1">
              <a:buFont typeface="Wingdings" charset="0"/>
              <a:buChar char="§"/>
              <a:defRPr/>
            </a:pPr>
            <a:endParaRPr lang="en-US" dirty="0">
              <a:ea typeface="ＭＳ Ｐゴシック" charset="0"/>
            </a:endParaRPr>
          </a:p>
          <a:p>
            <a:pPr lvl="1">
              <a:buFont typeface="Wingdings" charset="0"/>
              <a:buChar char="§"/>
              <a:defRPr/>
            </a:pPr>
            <a:endParaRPr lang="en-US" dirty="0">
              <a:ea typeface="ＭＳ Ｐゴシック" charset="0"/>
            </a:endParaRPr>
          </a:p>
        </p:txBody>
      </p:sp>
      <p:pic>
        <p:nvPicPr>
          <p:cNvPr id="117766" name="Picture 10" descr="underline_base">
            <a:extLst>
              <a:ext uri="{FF2B5EF4-FFF2-40B4-BE49-F238E27FC236}">
                <a16:creationId xmlns:a16="http://schemas.microsoft.com/office/drawing/2014/main" id="{5DAB7ACB-EDA6-A563-C38A-F41A3B9D0BA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903289"/>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5">
            <a:extLst>
              <a:ext uri="{FF2B5EF4-FFF2-40B4-BE49-F238E27FC236}">
                <a16:creationId xmlns:a16="http://schemas.microsoft.com/office/drawing/2014/main" id="{D97F273C-03B5-B389-EF39-F897A0950BE0}"/>
              </a:ext>
            </a:extLst>
          </p:cNvPr>
          <p:cNvSpPr>
            <a:spLocks noGrp="1" noChangeArrowheads="1"/>
          </p:cNvSpPr>
          <p:nvPr>
            <p:ph type="ftr" sz="quarter" idx="11"/>
          </p:nvPr>
        </p:nvSpPr>
        <p:spPr bwMode="auto">
          <a:xfrm>
            <a:off x="5576888" y="6445250"/>
            <a:ext cx="28956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t>Transport</a:t>
            </a:r>
            <a:r>
              <a:rPr lang="en-US" sz="1400"/>
              <a:t> </a:t>
            </a:r>
            <a:r>
              <a:rPr lang="en-US"/>
              <a:t>Layer</a:t>
            </a:r>
            <a:endParaRPr lang="en-US" altLang="en-US" sz="1200">
              <a:latin typeface="Tahoma" panose="020B0604030504040204" pitchFamily="34" charset="0"/>
            </a:endParaRPr>
          </a:p>
        </p:txBody>
      </p:sp>
      <p:sp>
        <p:nvSpPr>
          <p:cNvPr id="118787" name="Slide Number Placeholder 6">
            <a:extLst>
              <a:ext uri="{FF2B5EF4-FFF2-40B4-BE49-F238E27FC236}">
                <a16:creationId xmlns:a16="http://schemas.microsoft.com/office/drawing/2014/main" id="{A2EAFC22-DD4D-65D7-FD06-7413697536DB}"/>
              </a:ext>
            </a:extLst>
          </p:cNvPr>
          <p:cNvSpPr>
            <a:spLocks noGrp="1" noChangeArrowheads="1"/>
          </p:cNvSpPr>
          <p:nvPr>
            <p:ph type="sldNum" sz="quarter" idx="12"/>
          </p:nvPr>
        </p:nvSpPr>
        <p:spPr bwMode="auto">
          <a:xfrm>
            <a:off x="8324850" y="6462713"/>
            <a:ext cx="6762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200"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ltLang="en-US"/>
              <a:t>3-</a:t>
            </a:r>
            <a:fld id="{0D3F8522-3005-4AA3-9684-0B413857585A}" type="slidenum">
              <a:rPr lang="en-US" altLang="en-US" smtClean="0"/>
              <a:pPr>
                <a:defRPr/>
              </a:pPr>
              <a:t>108</a:t>
            </a:fld>
            <a:endParaRPr lang="en-US" altLang="en-US" sz="1200">
              <a:latin typeface="Tahoma" panose="020B0604030504040204" pitchFamily="34" charset="0"/>
            </a:endParaRPr>
          </a:p>
        </p:txBody>
      </p:sp>
      <p:sp>
        <p:nvSpPr>
          <p:cNvPr id="72708" name="Rectangle 2">
            <a:extLst>
              <a:ext uri="{FF2B5EF4-FFF2-40B4-BE49-F238E27FC236}">
                <a16:creationId xmlns:a16="http://schemas.microsoft.com/office/drawing/2014/main" id="{90094F0D-D921-8C5B-2EA4-77F28D8C47B0}"/>
              </a:ext>
            </a:extLst>
          </p:cNvPr>
          <p:cNvSpPr>
            <a:spLocks noGrp="1" noChangeArrowheads="1"/>
          </p:cNvSpPr>
          <p:nvPr>
            <p:ph type="title"/>
          </p:nvPr>
        </p:nvSpPr>
        <p:spPr>
          <a:xfrm>
            <a:off x="2057400" y="220663"/>
            <a:ext cx="7810500" cy="906462"/>
          </a:xfrm>
        </p:spPr>
        <p:txBody>
          <a:bodyPr/>
          <a:lstStyle/>
          <a:p>
            <a:pPr>
              <a:defRPr/>
            </a:pPr>
            <a:r>
              <a:rPr lang="en-US" dirty="0">
                <a:ea typeface="ＭＳ Ｐゴシック" charset="0"/>
                <a:cs typeface="+mj-cs"/>
              </a:rPr>
              <a:t>Go-Back-N or Selective Repeat?</a:t>
            </a:r>
          </a:p>
        </p:txBody>
      </p:sp>
      <p:sp>
        <p:nvSpPr>
          <p:cNvPr id="72709" name="Rectangle 3">
            <a:extLst>
              <a:ext uri="{FF2B5EF4-FFF2-40B4-BE49-F238E27FC236}">
                <a16:creationId xmlns:a16="http://schemas.microsoft.com/office/drawing/2014/main" id="{5F363566-8EFC-D2B2-4B48-20071C0FE00D}"/>
              </a:ext>
            </a:extLst>
          </p:cNvPr>
          <p:cNvSpPr>
            <a:spLocks noGrp="1" noChangeArrowheads="1"/>
          </p:cNvSpPr>
          <p:nvPr>
            <p:ph type="body" sz="half" idx="1"/>
          </p:nvPr>
        </p:nvSpPr>
        <p:spPr>
          <a:xfrm>
            <a:off x="1690689" y="1096963"/>
            <a:ext cx="8834437" cy="5365750"/>
          </a:xfrm>
        </p:spPr>
        <p:txBody>
          <a:bodyPr>
            <a:normAutofit lnSpcReduction="10000"/>
          </a:bodyPr>
          <a:lstStyle/>
          <a:p>
            <a:pPr marL="0" indent="0">
              <a:buNone/>
              <a:defRPr/>
            </a:pPr>
            <a:r>
              <a:rPr lang="en-US" sz="2600" b="1" dirty="0"/>
              <a:t>Differences between TCP and Go-Back-N</a:t>
            </a:r>
            <a:endParaRPr lang="en-US" sz="2600" b="1" dirty="0">
              <a:ea typeface="ＭＳ Ｐゴシック" charset="0"/>
            </a:endParaRPr>
          </a:p>
          <a:p>
            <a:pPr marL="0" indent="0">
              <a:buNone/>
              <a:defRPr/>
            </a:pPr>
            <a:r>
              <a:rPr lang="en-US" sz="2600" dirty="0"/>
              <a:t>Many TCP implementations will buffer correctly received but out-of-order segments. Suppose</a:t>
            </a:r>
          </a:p>
          <a:p>
            <a:pPr>
              <a:buFont typeface="Wingdings" charset="0"/>
              <a:buChar char="v"/>
              <a:defRPr/>
            </a:pPr>
            <a:r>
              <a:rPr lang="en-US" sz="2600" dirty="0"/>
              <a:t>S sends a sequence of segments 1, 2, . . . , N, and all arrive in order without error at R.</a:t>
            </a:r>
          </a:p>
          <a:p>
            <a:pPr>
              <a:buFont typeface="Wingdings" charset="0"/>
              <a:buChar char="v"/>
              <a:defRPr/>
            </a:pPr>
            <a:r>
              <a:rPr lang="en-US" sz="2600" dirty="0"/>
              <a:t>Further, ACK for packet n &lt; N gets lost, but remaining N – 1 ACKs arrive at S before their respective timeout</a:t>
            </a:r>
          </a:p>
          <a:p>
            <a:pPr marL="0" indent="0">
              <a:buNone/>
              <a:defRPr/>
            </a:pPr>
            <a:r>
              <a:rPr lang="en-US" sz="2600" b="1" dirty="0"/>
              <a:t>In this situation, </a:t>
            </a:r>
          </a:p>
          <a:p>
            <a:pPr>
              <a:defRPr/>
            </a:pPr>
            <a:r>
              <a:rPr lang="en-US" sz="2600" dirty="0">
                <a:solidFill>
                  <a:srgbClr val="FF0000"/>
                </a:solidFill>
              </a:rPr>
              <a:t>GBN</a:t>
            </a:r>
            <a:r>
              <a:rPr lang="en-US" sz="2600" dirty="0"/>
              <a:t> would retransmit not only packet n, but also all of the subsequent packets n + 1, n + 2, . . . , N</a:t>
            </a:r>
          </a:p>
          <a:p>
            <a:pPr>
              <a:defRPr/>
            </a:pPr>
            <a:r>
              <a:rPr lang="en-US" sz="2600" dirty="0">
                <a:solidFill>
                  <a:srgbClr val="FF0000"/>
                </a:solidFill>
              </a:rPr>
              <a:t>TCP, on the other hand</a:t>
            </a:r>
            <a:r>
              <a:rPr lang="en-US" sz="2600" dirty="0"/>
              <a:t>, would retransmit at most one segment, namely, segment n</a:t>
            </a:r>
          </a:p>
          <a:p>
            <a:pPr lvl="1">
              <a:defRPr/>
            </a:pPr>
            <a:r>
              <a:rPr lang="en-US" sz="2600" dirty="0"/>
              <a:t>It would not even retransmit segment n if the ACK for segment n + 1 arrived before the timeout for segment n.</a:t>
            </a:r>
            <a:endParaRPr lang="en-US" sz="2600" dirty="0">
              <a:ea typeface="ＭＳ Ｐゴシック" charset="0"/>
            </a:endParaRPr>
          </a:p>
          <a:p>
            <a:pPr lvl="1">
              <a:buFont typeface="Wingdings" charset="0"/>
              <a:buChar char="§"/>
              <a:defRPr/>
            </a:pPr>
            <a:endParaRPr lang="en-US" dirty="0">
              <a:ea typeface="ＭＳ Ｐゴシック" charset="0"/>
            </a:endParaRPr>
          </a:p>
        </p:txBody>
      </p:sp>
      <p:pic>
        <p:nvPicPr>
          <p:cNvPr id="118790" name="Picture 10" descr="underline_base">
            <a:extLst>
              <a:ext uri="{FF2B5EF4-FFF2-40B4-BE49-F238E27FC236}">
                <a16:creationId xmlns:a16="http://schemas.microsoft.com/office/drawing/2014/main" id="{BB377ED2-9193-A1CD-9B1D-6B73E1D6FCA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903289"/>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5">
            <a:extLst>
              <a:ext uri="{FF2B5EF4-FFF2-40B4-BE49-F238E27FC236}">
                <a16:creationId xmlns:a16="http://schemas.microsoft.com/office/drawing/2014/main" id="{361E4159-999E-B3B5-500B-79BCED6079CA}"/>
              </a:ext>
            </a:extLst>
          </p:cNvPr>
          <p:cNvSpPr>
            <a:spLocks noGrp="1" noChangeArrowheads="1"/>
          </p:cNvSpPr>
          <p:nvPr>
            <p:ph type="ftr" sz="quarter" idx="11"/>
          </p:nvPr>
        </p:nvSpPr>
        <p:spPr bwMode="auto">
          <a:xfrm>
            <a:off x="5576888" y="6445250"/>
            <a:ext cx="28956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t>Transport</a:t>
            </a:r>
            <a:r>
              <a:rPr lang="en-US" sz="1400"/>
              <a:t> </a:t>
            </a:r>
            <a:r>
              <a:rPr lang="en-US"/>
              <a:t>Layer</a:t>
            </a:r>
            <a:endParaRPr lang="en-US" altLang="en-US" sz="1200">
              <a:latin typeface="Tahoma" panose="020B0604030504040204" pitchFamily="34" charset="0"/>
            </a:endParaRPr>
          </a:p>
        </p:txBody>
      </p:sp>
      <p:sp>
        <p:nvSpPr>
          <p:cNvPr id="119811" name="Slide Number Placeholder 6">
            <a:extLst>
              <a:ext uri="{FF2B5EF4-FFF2-40B4-BE49-F238E27FC236}">
                <a16:creationId xmlns:a16="http://schemas.microsoft.com/office/drawing/2014/main" id="{BAD39558-C210-C57A-2153-81144A3F0CE8}"/>
              </a:ext>
            </a:extLst>
          </p:cNvPr>
          <p:cNvSpPr>
            <a:spLocks noGrp="1" noChangeArrowheads="1"/>
          </p:cNvSpPr>
          <p:nvPr>
            <p:ph type="sldNum" sz="quarter" idx="12"/>
          </p:nvPr>
        </p:nvSpPr>
        <p:spPr bwMode="auto">
          <a:xfrm>
            <a:off x="8324850" y="6462713"/>
            <a:ext cx="6762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200"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ltLang="en-US"/>
              <a:t>3-</a:t>
            </a:r>
            <a:fld id="{0D3F8522-3005-4AA3-9684-0B413857585A}" type="slidenum">
              <a:rPr lang="en-US" altLang="en-US" smtClean="0"/>
              <a:pPr>
                <a:defRPr/>
              </a:pPr>
              <a:t>109</a:t>
            </a:fld>
            <a:endParaRPr lang="en-US" altLang="en-US" sz="1200">
              <a:latin typeface="Tahoma" panose="020B0604030504040204" pitchFamily="34" charset="0"/>
            </a:endParaRPr>
          </a:p>
        </p:txBody>
      </p:sp>
      <p:sp>
        <p:nvSpPr>
          <p:cNvPr id="72708" name="Rectangle 2">
            <a:extLst>
              <a:ext uri="{FF2B5EF4-FFF2-40B4-BE49-F238E27FC236}">
                <a16:creationId xmlns:a16="http://schemas.microsoft.com/office/drawing/2014/main" id="{70D679CB-17A9-9525-5A0C-76BCF4EB5316}"/>
              </a:ext>
            </a:extLst>
          </p:cNvPr>
          <p:cNvSpPr>
            <a:spLocks noGrp="1" noChangeArrowheads="1"/>
          </p:cNvSpPr>
          <p:nvPr>
            <p:ph type="title"/>
          </p:nvPr>
        </p:nvSpPr>
        <p:spPr>
          <a:xfrm>
            <a:off x="2057400" y="220663"/>
            <a:ext cx="7810500" cy="906462"/>
          </a:xfrm>
        </p:spPr>
        <p:txBody>
          <a:bodyPr/>
          <a:lstStyle/>
          <a:p>
            <a:pPr>
              <a:defRPr/>
            </a:pPr>
            <a:r>
              <a:rPr lang="en-US" dirty="0">
                <a:ea typeface="ＭＳ Ｐゴシック" charset="0"/>
                <a:cs typeface="+mj-cs"/>
              </a:rPr>
              <a:t>Go-Back-N or Selective Repeat?</a:t>
            </a:r>
          </a:p>
        </p:txBody>
      </p:sp>
      <p:sp>
        <p:nvSpPr>
          <p:cNvPr id="72709" name="Rectangle 3">
            <a:extLst>
              <a:ext uri="{FF2B5EF4-FFF2-40B4-BE49-F238E27FC236}">
                <a16:creationId xmlns:a16="http://schemas.microsoft.com/office/drawing/2014/main" id="{505E2D63-7815-9702-BC9C-D255F5D04150}"/>
              </a:ext>
            </a:extLst>
          </p:cNvPr>
          <p:cNvSpPr>
            <a:spLocks noGrp="1" noChangeArrowheads="1"/>
          </p:cNvSpPr>
          <p:nvPr>
            <p:ph type="body" sz="half" idx="1"/>
          </p:nvPr>
        </p:nvSpPr>
        <p:spPr>
          <a:xfrm>
            <a:off x="1690689" y="1096963"/>
            <a:ext cx="8834437" cy="5365750"/>
          </a:xfrm>
        </p:spPr>
        <p:txBody>
          <a:bodyPr/>
          <a:lstStyle/>
          <a:p>
            <a:pPr marL="0" indent="0">
              <a:buNone/>
              <a:defRPr/>
            </a:pPr>
            <a:r>
              <a:rPr lang="en-US" sz="2600" b="1" dirty="0"/>
              <a:t>Modification to TCP: Selective ACK</a:t>
            </a:r>
            <a:endParaRPr lang="en-US" sz="2600" b="1" dirty="0">
              <a:ea typeface="ＭＳ Ｐゴシック" charset="0"/>
            </a:endParaRPr>
          </a:p>
          <a:p>
            <a:pPr>
              <a:defRPr/>
            </a:pPr>
            <a:r>
              <a:rPr lang="en-US" dirty="0"/>
              <a:t>It allows a TCP receiver to ACK out-of-order segments selectively rather than just cumulatively </a:t>
            </a:r>
            <a:r>
              <a:rPr lang="en-US" dirty="0" err="1"/>
              <a:t>ACKing</a:t>
            </a:r>
            <a:r>
              <a:rPr lang="en-US" dirty="0"/>
              <a:t> the last correctly received, in order segment. </a:t>
            </a:r>
          </a:p>
          <a:p>
            <a:pPr>
              <a:defRPr/>
            </a:pPr>
            <a:endParaRPr lang="en-US" dirty="0"/>
          </a:p>
          <a:p>
            <a:pPr>
              <a:defRPr/>
            </a:pPr>
            <a:r>
              <a:rPr lang="en-US" dirty="0"/>
              <a:t>When combined with selective retransmission</a:t>
            </a:r>
          </a:p>
          <a:p>
            <a:pPr lvl="1">
              <a:defRPr/>
            </a:pPr>
            <a:r>
              <a:rPr lang="en-US" dirty="0"/>
              <a:t>TCP looks a lot like our generic SR protocol. </a:t>
            </a:r>
          </a:p>
          <a:p>
            <a:pPr lvl="1">
              <a:defRPr/>
            </a:pPr>
            <a:endParaRPr lang="en-US" dirty="0"/>
          </a:p>
          <a:p>
            <a:pPr>
              <a:defRPr/>
            </a:pPr>
            <a:r>
              <a:rPr lang="en-US" dirty="0"/>
              <a:t>Thus, TCP’s error-recovery mechanism is probably best categorized as a hybrid of GBN and SR protocols</a:t>
            </a:r>
            <a:endParaRPr lang="en-US" dirty="0">
              <a:ea typeface="ＭＳ Ｐゴシック" charset="0"/>
            </a:endParaRPr>
          </a:p>
        </p:txBody>
      </p:sp>
      <p:pic>
        <p:nvPicPr>
          <p:cNvPr id="119814" name="Picture 10" descr="underline_base">
            <a:extLst>
              <a:ext uri="{FF2B5EF4-FFF2-40B4-BE49-F238E27FC236}">
                <a16:creationId xmlns:a16="http://schemas.microsoft.com/office/drawing/2014/main" id="{ADDA9716-08DB-E6B4-7D48-61E5E0FB143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903289"/>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Multiplexing/demultiplexing</a:t>
            </a:r>
          </a:p>
        </p:txBody>
      </p:sp>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37">
            <a:extLst>
              <a:ext uri="{FF2B5EF4-FFF2-40B4-BE49-F238E27FC236}">
                <a16:creationId xmlns:a16="http://schemas.microsoft.com/office/drawing/2014/main" id="{4EEECEF7-BD4D-FD41-9A84-F2FC20AA2A09}"/>
              </a:ext>
            </a:extLst>
          </p:cNvPr>
          <p:cNvSpPr txBox="1">
            <a:spLocks noChangeArrowheads="1"/>
          </p:cNvSpPr>
          <p:nvPr/>
        </p:nvSpPr>
        <p:spPr bwMode="auto">
          <a:xfrm>
            <a:off x="10348768" y="4498257"/>
            <a:ext cx="8953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process</a:t>
            </a:r>
          </a:p>
        </p:txBody>
      </p:sp>
      <p:sp>
        <p:nvSpPr>
          <p:cNvPr id="134" name="Text Box 38">
            <a:extLst>
              <a:ext uri="{FF2B5EF4-FFF2-40B4-BE49-F238E27FC236}">
                <a16:creationId xmlns:a16="http://schemas.microsoft.com/office/drawing/2014/main" id="{FC061EBE-026B-F943-BBD5-748F965BF879}"/>
              </a:ext>
            </a:extLst>
          </p:cNvPr>
          <p:cNvSpPr txBox="1">
            <a:spLocks noChangeArrowheads="1"/>
          </p:cNvSpPr>
          <p:nvPr/>
        </p:nvSpPr>
        <p:spPr bwMode="auto">
          <a:xfrm>
            <a:off x="10323368" y="4096619"/>
            <a:ext cx="7556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socket</a:t>
            </a:r>
          </a:p>
        </p:txBody>
      </p:sp>
      <p:grpSp>
        <p:nvGrpSpPr>
          <p:cNvPr id="5" name="Group 4">
            <a:extLst>
              <a:ext uri="{FF2B5EF4-FFF2-40B4-BE49-F238E27FC236}">
                <a16:creationId xmlns:a16="http://schemas.microsoft.com/office/drawing/2014/main" id="{D5AFC3DE-B7EF-9945-9B42-A8FE2028B2CF}"/>
              </a:ext>
            </a:extLst>
          </p:cNvPr>
          <p:cNvGrpSpPr/>
          <p:nvPr/>
        </p:nvGrpSpPr>
        <p:grpSpPr>
          <a:xfrm>
            <a:off x="7016607" y="1655043"/>
            <a:ext cx="4836316" cy="1639889"/>
            <a:chOff x="7016607" y="1655043"/>
            <a:chExt cx="4836316" cy="1639889"/>
          </a:xfrm>
        </p:grpSpPr>
        <p:sp>
          <p:nvSpPr>
            <p:cNvPr id="4" name="Rectangle 3">
              <a:extLst>
                <a:ext uri="{FF2B5EF4-FFF2-40B4-BE49-F238E27FC236}">
                  <a16:creationId xmlns:a16="http://schemas.microsoft.com/office/drawing/2014/main" id="{25BAE722-1B29-F74D-B90E-AAE0C7FE9C2E}"/>
                </a:ext>
              </a:extLst>
            </p:cNvPr>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5" name="Group 177">
              <a:extLst>
                <a:ext uri="{FF2B5EF4-FFF2-40B4-BE49-F238E27FC236}">
                  <a16:creationId xmlns:a16="http://schemas.microsoft.com/office/drawing/2014/main" id="{0626849A-4E21-EE42-AD9A-55F4D52F11FC}"/>
                </a:ext>
              </a:extLst>
            </p:cNvPr>
            <p:cNvGrpSpPr>
              <a:grpSpLocks/>
            </p:cNvGrpSpPr>
            <p:nvPr/>
          </p:nvGrpSpPr>
          <p:grpSpPr bwMode="auto">
            <a:xfrm>
              <a:off x="7172972" y="1655043"/>
              <a:ext cx="4679951" cy="1639889"/>
              <a:chOff x="2899" y="903"/>
              <a:chExt cx="2948" cy="1033"/>
            </a:xfrm>
          </p:grpSpPr>
          <p:sp>
            <p:nvSpPr>
              <p:cNvPr id="136" name="Rectangle 41">
                <a:extLst>
                  <a:ext uri="{FF2B5EF4-FFF2-40B4-BE49-F238E27FC236}">
                    <a16:creationId xmlns:a16="http://schemas.microsoft.com/office/drawing/2014/main" id="{1C592E58-CF36-1C40-A0FA-08F6B84985C4}"/>
                  </a:ext>
                </a:extLst>
              </p:cNvPr>
              <p:cNvSpPr>
                <a:spLocks noChangeArrowheads="1"/>
              </p:cNvSpPr>
              <p:nvPr/>
            </p:nvSpPr>
            <p:spPr bwMode="auto">
              <a:xfrm>
                <a:off x="2955" y="1148"/>
                <a:ext cx="2892" cy="788"/>
              </a:xfrm>
              <a:prstGeom prst="rect">
                <a:avLst/>
              </a:prstGeom>
              <a:noFill/>
              <a:ln w="19050">
                <a:no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use header info to deliver</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received segments to correct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socket</a:t>
                </a:r>
              </a:p>
            </p:txBody>
          </p:sp>
          <p:grpSp>
            <p:nvGrpSpPr>
              <p:cNvPr id="137" name="Group 42">
                <a:extLst>
                  <a:ext uri="{FF2B5EF4-FFF2-40B4-BE49-F238E27FC236}">
                    <a16:creationId xmlns:a16="http://schemas.microsoft.com/office/drawing/2014/main" id="{4D9CEE39-3F97-1346-9C27-5F6F930F2A8E}"/>
                  </a:ext>
                </a:extLst>
              </p:cNvPr>
              <p:cNvGrpSpPr>
                <a:grpSpLocks/>
              </p:cNvGrpSpPr>
              <p:nvPr/>
            </p:nvGrpSpPr>
            <p:grpSpPr bwMode="auto">
              <a:xfrm>
                <a:off x="2899" y="903"/>
                <a:ext cx="2553" cy="348"/>
                <a:chOff x="905" y="3594"/>
                <a:chExt cx="2049" cy="348"/>
              </a:xfrm>
            </p:grpSpPr>
            <p:sp>
              <p:nvSpPr>
                <p:cNvPr id="138" name="Rectangle 43">
                  <a:extLst>
                    <a:ext uri="{FF2B5EF4-FFF2-40B4-BE49-F238E27FC236}">
                      <a16:creationId xmlns:a16="http://schemas.microsoft.com/office/drawing/2014/main" id="{8DE7A6B0-1014-184E-9108-23C65807C202}"/>
                    </a:ext>
                  </a:extLst>
                </p:cNvPr>
                <p:cNvSpPr>
                  <a:spLocks noChangeArrowheads="1"/>
                </p:cNvSpPr>
                <p:nvPr/>
              </p:nvSpPr>
              <p:spPr bwMode="auto">
                <a:xfrm>
                  <a:off x="1422" y="3732"/>
                  <a:ext cx="1002" cy="2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9" name="Text Box 44">
                  <a:extLst>
                    <a:ext uri="{FF2B5EF4-FFF2-40B4-BE49-F238E27FC236}">
                      <a16:creationId xmlns:a16="http://schemas.microsoft.com/office/drawing/2014/main" id="{88457A8D-2DB2-C848-9B52-93F5252D0E1B}"/>
                    </a:ext>
                  </a:extLst>
                </p:cNvPr>
                <p:cNvSpPr txBox="1">
                  <a:spLocks noChangeArrowheads="1"/>
                </p:cNvSpPr>
                <p:nvPr/>
              </p:nvSpPr>
              <p:spPr bwMode="auto">
                <a:xfrm>
                  <a:off x="905" y="3594"/>
                  <a:ext cx="2049" cy="33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demultiplexing as receiver:</a:t>
                  </a:r>
                </a:p>
              </p:txBody>
            </p:sp>
          </p:grpSp>
        </p:grpSp>
      </p:grpSp>
      <p:grpSp>
        <p:nvGrpSpPr>
          <p:cNvPr id="140" name="Group 57">
            <a:extLst>
              <a:ext uri="{FF2B5EF4-FFF2-40B4-BE49-F238E27FC236}">
                <a16:creationId xmlns:a16="http://schemas.microsoft.com/office/drawing/2014/main" id="{AE84E6CF-C8B6-044E-92D9-9754C3253112}"/>
              </a:ext>
            </a:extLst>
          </p:cNvPr>
          <p:cNvGrpSpPr>
            <a:grpSpLocks/>
          </p:cNvGrpSpPr>
          <p:nvPr/>
        </p:nvGrpSpPr>
        <p:grpSpPr bwMode="auto">
          <a:xfrm>
            <a:off x="9823306" y="4171232"/>
            <a:ext cx="533400" cy="206375"/>
            <a:chOff x="344" y="1846"/>
            <a:chExt cx="336" cy="130"/>
          </a:xfrm>
        </p:grpSpPr>
        <p:sp>
          <p:nvSpPr>
            <p:cNvPr id="141" name="Rectangle 35">
              <a:extLst>
                <a:ext uri="{FF2B5EF4-FFF2-40B4-BE49-F238E27FC236}">
                  <a16:creationId xmlns:a16="http://schemas.microsoft.com/office/drawing/2014/main" id="{7D4B092F-0804-EE4A-94E0-8271C5100190}"/>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Rectangle 54">
              <a:extLst>
                <a:ext uri="{FF2B5EF4-FFF2-40B4-BE49-F238E27FC236}">
                  <a16:creationId xmlns:a16="http://schemas.microsoft.com/office/drawing/2014/main" id="{8FBA6612-C2CB-7A4A-BDE1-C5A9430DFE88}"/>
                </a:ext>
              </a:extLst>
            </p:cNvPr>
            <p:cNvSpPr>
              <a:spLocks noChangeArrowheads="1"/>
            </p:cNvSpPr>
            <p:nvPr/>
          </p:nvSpPr>
          <p:spPr bwMode="auto">
            <a:xfrm>
              <a:off x="454" y="186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Rectangle 55">
              <a:extLst>
                <a:ext uri="{FF2B5EF4-FFF2-40B4-BE49-F238E27FC236}">
                  <a16:creationId xmlns:a16="http://schemas.microsoft.com/office/drawing/2014/main" id="{CB6C4329-1870-6D47-94B8-AB8D08DC002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Rectangle 56">
              <a:extLst>
                <a:ext uri="{FF2B5EF4-FFF2-40B4-BE49-F238E27FC236}">
                  <a16:creationId xmlns:a16="http://schemas.microsoft.com/office/drawing/2014/main" id="{7506EAD6-B400-9A41-8C08-BA08298518A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299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0" name="Text Box 26">
            <a:extLst>
              <a:ext uri="{FF2B5EF4-FFF2-40B4-BE49-F238E27FC236}">
                <a16:creationId xmlns:a16="http://schemas.microsoft.com/office/drawing/2014/main" id="{975D136A-FEFB-9E40-BA33-B33E91228F15}"/>
              </a:ext>
            </a:extLst>
          </p:cNvPr>
          <p:cNvSpPr txBox="1">
            <a:spLocks noChangeArrowheads="1"/>
          </p:cNvSpPr>
          <p:nvPr/>
        </p:nvSpPr>
        <p:spPr bwMode="auto">
          <a:xfrm>
            <a:off x="5695806" y="36441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348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491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506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4" name="Oval 120">
            <a:extLst>
              <a:ext uri="{FF2B5EF4-FFF2-40B4-BE49-F238E27FC236}">
                <a16:creationId xmlns:a16="http://schemas.microsoft.com/office/drawing/2014/main" id="{A77294DB-DD97-F741-82FD-F8B94839A458}"/>
              </a:ext>
            </a:extLst>
          </p:cNvPr>
          <p:cNvSpPr>
            <a:spLocks noChangeArrowheads="1"/>
          </p:cNvSpPr>
          <p:nvPr/>
        </p:nvSpPr>
        <p:spPr bwMode="auto">
          <a:xfrm>
            <a:off x="639271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P2</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Oval 128">
            <a:extLst>
              <a:ext uri="{FF2B5EF4-FFF2-40B4-BE49-F238E27FC236}">
                <a16:creationId xmlns:a16="http://schemas.microsoft.com/office/drawing/2014/main" id="{AAD00A20-9526-2F4E-9C87-C3B249C8E909}"/>
              </a:ext>
            </a:extLst>
          </p:cNvPr>
          <p:cNvSpPr>
            <a:spLocks noChangeArrowheads="1"/>
          </p:cNvSpPr>
          <p:nvPr/>
        </p:nvSpPr>
        <p:spPr bwMode="auto">
          <a:xfrm>
            <a:off x="568786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P1</a:t>
            </a:r>
          </a:p>
        </p:txBody>
      </p:sp>
      <p:grpSp>
        <p:nvGrpSpPr>
          <p:cNvPr id="158" name="Group 134">
            <a:extLst>
              <a:ext uri="{FF2B5EF4-FFF2-40B4-BE49-F238E27FC236}">
                <a16:creationId xmlns:a16="http://schemas.microsoft.com/office/drawing/2014/main" id="{015BC705-D8E3-EA41-A198-6A8DDB031BE2}"/>
              </a:ext>
            </a:extLst>
          </p:cNvPr>
          <p:cNvGrpSpPr>
            <a:grpSpLocks/>
          </p:cNvGrpSpPr>
          <p:nvPr/>
        </p:nvGrpSpPr>
        <p:grpSpPr bwMode="auto">
          <a:xfrm>
            <a:off x="6468918" y="4377607"/>
            <a:ext cx="412750" cy="158750"/>
            <a:chOff x="1383" y="2620"/>
            <a:chExt cx="260" cy="100"/>
          </a:xfrm>
        </p:grpSpPr>
        <p:sp>
          <p:nvSpPr>
            <p:cNvPr id="159" name="Rectangle 130">
              <a:extLst>
                <a:ext uri="{FF2B5EF4-FFF2-40B4-BE49-F238E27FC236}">
                  <a16:creationId xmlns:a16="http://schemas.microsoft.com/office/drawing/2014/main" id="{617E09BE-67A7-E846-8718-4C5F4E894E09}"/>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Rectangle 131">
              <a:extLst>
                <a:ext uri="{FF2B5EF4-FFF2-40B4-BE49-F238E27FC236}">
                  <a16:creationId xmlns:a16="http://schemas.microsoft.com/office/drawing/2014/main" id="{DAEC0345-B8B5-6942-9E07-837C51C11EAA}"/>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1" name="Rectangle 132">
              <a:extLst>
                <a:ext uri="{FF2B5EF4-FFF2-40B4-BE49-F238E27FC236}">
                  <a16:creationId xmlns:a16="http://schemas.microsoft.com/office/drawing/2014/main" id="{CBC575E8-9188-C944-A373-1BE60CEDE448}"/>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2" name="Rectangle 133">
              <a:extLst>
                <a:ext uri="{FF2B5EF4-FFF2-40B4-BE49-F238E27FC236}">
                  <a16:creationId xmlns:a16="http://schemas.microsoft.com/office/drawing/2014/main" id="{5CBAC889-4624-214B-8DD0-1C5D2121C35A}"/>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63" name="Group 135">
            <a:extLst>
              <a:ext uri="{FF2B5EF4-FFF2-40B4-BE49-F238E27FC236}">
                <a16:creationId xmlns:a16="http://schemas.microsoft.com/office/drawing/2014/main" id="{E0C06B10-B8DE-5649-9DA7-1C38410338CA}"/>
              </a:ext>
            </a:extLst>
          </p:cNvPr>
          <p:cNvGrpSpPr>
            <a:grpSpLocks/>
          </p:cNvGrpSpPr>
          <p:nvPr/>
        </p:nvGrpSpPr>
        <p:grpSpPr bwMode="auto">
          <a:xfrm>
            <a:off x="5767243" y="4369669"/>
            <a:ext cx="412750" cy="158750"/>
            <a:chOff x="1383" y="2620"/>
            <a:chExt cx="260" cy="100"/>
          </a:xfrm>
        </p:grpSpPr>
        <p:sp>
          <p:nvSpPr>
            <p:cNvPr id="164" name="Rectangle 136">
              <a:extLst>
                <a:ext uri="{FF2B5EF4-FFF2-40B4-BE49-F238E27FC236}">
                  <a16:creationId xmlns:a16="http://schemas.microsoft.com/office/drawing/2014/main" id="{90DDD937-6604-0E4A-BC22-D3086933313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5" name="Rectangle 137">
              <a:extLst>
                <a:ext uri="{FF2B5EF4-FFF2-40B4-BE49-F238E27FC236}">
                  <a16:creationId xmlns:a16="http://schemas.microsoft.com/office/drawing/2014/main" id="{12ACDF7C-B3D8-9B4A-BD4A-D8CF4A028253}"/>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Rectangle 138">
              <a:extLst>
                <a:ext uri="{FF2B5EF4-FFF2-40B4-BE49-F238E27FC236}">
                  <a16:creationId xmlns:a16="http://schemas.microsoft.com/office/drawing/2014/main" id="{BBABF61C-A52E-5440-86D9-57F0C4530FF0}"/>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Rectangle 139">
              <a:extLst>
                <a:ext uri="{FF2B5EF4-FFF2-40B4-BE49-F238E27FC236}">
                  <a16:creationId xmlns:a16="http://schemas.microsoft.com/office/drawing/2014/main" id="{32461327-4600-6E4F-AB44-FD06E8C35B24}"/>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79035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69523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56393" y="54094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1420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1" name="Oval 101">
            <a:extLst>
              <a:ext uri="{FF2B5EF4-FFF2-40B4-BE49-F238E27FC236}">
                <a16:creationId xmlns:a16="http://schemas.microsoft.com/office/drawing/2014/main" id="{092F802C-72A1-EE41-9CEB-72883AD3F29F}"/>
              </a:ext>
            </a:extLst>
          </p:cNvPr>
          <p:cNvSpPr>
            <a:spLocks noChangeArrowheads="1"/>
          </p:cNvSpPr>
          <p:nvPr/>
        </p:nvSpPr>
        <p:spPr bwMode="auto">
          <a:xfrm>
            <a:off x="8216756" y="4379194"/>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P4</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7982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031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174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2214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95" name="Oval 23">
            <a:extLst>
              <a:ext uri="{FF2B5EF4-FFF2-40B4-BE49-F238E27FC236}">
                <a16:creationId xmlns:a16="http://schemas.microsoft.com/office/drawing/2014/main" id="{34D7692A-81D8-4D48-8FE7-F92A1F47470B}"/>
              </a:ext>
            </a:extLst>
          </p:cNvPr>
          <p:cNvSpPr>
            <a:spLocks noChangeArrowheads="1"/>
          </p:cNvSpPr>
          <p:nvPr/>
        </p:nvSpPr>
        <p:spPr bwMode="auto">
          <a:xfrm>
            <a:off x="3871768" y="43871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P3</a:t>
            </a:r>
          </a:p>
        </p:txBody>
      </p:sp>
      <p:grpSp>
        <p:nvGrpSpPr>
          <p:cNvPr id="196" name="Group 149">
            <a:extLst>
              <a:ext uri="{FF2B5EF4-FFF2-40B4-BE49-F238E27FC236}">
                <a16:creationId xmlns:a16="http://schemas.microsoft.com/office/drawing/2014/main" id="{21881EDC-E749-4F46-8C1C-B44DD21BA9AD}"/>
              </a:ext>
            </a:extLst>
          </p:cNvPr>
          <p:cNvGrpSpPr>
            <a:grpSpLocks/>
          </p:cNvGrpSpPr>
          <p:nvPr/>
        </p:nvGrpSpPr>
        <p:grpSpPr bwMode="auto">
          <a:xfrm>
            <a:off x="3962256" y="4725269"/>
            <a:ext cx="412750" cy="158750"/>
            <a:chOff x="1287" y="2524"/>
            <a:chExt cx="260" cy="100"/>
          </a:xfrm>
        </p:grpSpPr>
        <p:sp>
          <p:nvSpPr>
            <p:cNvPr id="197" name="Rectangle 73">
              <a:extLst>
                <a:ext uri="{FF2B5EF4-FFF2-40B4-BE49-F238E27FC236}">
                  <a16:creationId xmlns:a16="http://schemas.microsoft.com/office/drawing/2014/main" id="{F3D0248D-63A0-3447-AD45-C92BA38B99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Rectangle 74">
              <a:extLst>
                <a:ext uri="{FF2B5EF4-FFF2-40B4-BE49-F238E27FC236}">
                  <a16:creationId xmlns:a16="http://schemas.microsoft.com/office/drawing/2014/main" id="{A8C44BD4-B473-EA48-B1D2-4212120DE72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9" name="Rectangle 75">
              <a:extLst>
                <a:ext uri="{FF2B5EF4-FFF2-40B4-BE49-F238E27FC236}">
                  <a16:creationId xmlns:a16="http://schemas.microsoft.com/office/drawing/2014/main" id="{08B6F9A7-9AD7-B040-B431-D7898B46726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Rectangle 129">
              <a:extLst>
                <a:ext uri="{FF2B5EF4-FFF2-40B4-BE49-F238E27FC236}">
                  <a16:creationId xmlns:a16="http://schemas.microsoft.com/office/drawing/2014/main" id="{310C322C-F672-7946-BD16-DA4CE50EE1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01" name="Group 150">
            <a:extLst>
              <a:ext uri="{FF2B5EF4-FFF2-40B4-BE49-F238E27FC236}">
                <a16:creationId xmlns:a16="http://schemas.microsoft.com/office/drawing/2014/main" id="{C5660C67-80CE-084B-8B8D-F5CCCDA73638}"/>
              </a:ext>
            </a:extLst>
          </p:cNvPr>
          <p:cNvGrpSpPr>
            <a:grpSpLocks/>
          </p:cNvGrpSpPr>
          <p:nvPr/>
        </p:nvGrpSpPr>
        <p:grpSpPr bwMode="auto">
          <a:xfrm>
            <a:off x="8302481" y="4723682"/>
            <a:ext cx="412750" cy="158750"/>
            <a:chOff x="1287" y="2524"/>
            <a:chExt cx="260" cy="100"/>
          </a:xfrm>
        </p:grpSpPr>
        <p:sp>
          <p:nvSpPr>
            <p:cNvPr id="202" name="Rectangle 151">
              <a:extLst>
                <a:ext uri="{FF2B5EF4-FFF2-40B4-BE49-F238E27FC236}">
                  <a16:creationId xmlns:a16="http://schemas.microsoft.com/office/drawing/2014/main" id="{E39443DC-01F4-7A42-BC3B-BD48B19524D4}"/>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3" name="Rectangle 152">
              <a:extLst>
                <a:ext uri="{FF2B5EF4-FFF2-40B4-BE49-F238E27FC236}">
                  <a16:creationId xmlns:a16="http://schemas.microsoft.com/office/drawing/2014/main" id="{810BA023-C5B8-434B-9FF4-507BAFBB255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Rectangle 153">
              <a:extLst>
                <a:ext uri="{FF2B5EF4-FFF2-40B4-BE49-F238E27FC236}">
                  <a16:creationId xmlns:a16="http://schemas.microsoft.com/office/drawing/2014/main" id="{48739CB2-AA1C-8B4E-8D0B-CFBBB2A4F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5" name="Rectangle 154">
              <a:extLst>
                <a:ext uri="{FF2B5EF4-FFF2-40B4-BE49-F238E27FC236}">
                  <a16:creationId xmlns:a16="http://schemas.microsoft.com/office/drawing/2014/main" id="{435BB581-5D52-C345-BA75-358EC9A4374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6" name="Freeform 146">
            <a:extLst>
              <a:ext uri="{FF2B5EF4-FFF2-40B4-BE49-F238E27FC236}">
                <a16:creationId xmlns:a16="http://schemas.microsoft.com/office/drawing/2014/main" id="{8EB20ED3-9276-204C-BA00-A485E0531DD2}"/>
              </a:ext>
            </a:extLst>
          </p:cNvPr>
          <p:cNvSpPr>
            <a:spLocks/>
          </p:cNvSpPr>
          <p:nvPr/>
        </p:nvSpPr>
        <p:spPr bwMode="auto">
          <a:xfrm>
            <a:off x="6349856" y="4425232"/>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7" name="Freeform 147">
            <a:extLst>
              <a:ext uri="{FF2B5EF4-FFF2-40B4-BE49-F238E27FC236}">
                <a16:creationId xmlns:a16="http://schemas.microsoft.com/office/drawing/2014/main" id="{911482D4-C931-F64A-A760-F208DA9E7FB6}"/>
              </a:ext>
            </a:extLst>
          </p:cNvPr>
          <p:cNvSpPr>
            <a:spLocks/>
          </p:cNvSpPr>
          <p:nvPr/>
        </p:nvSpPr>
        <p:spPr bwMode="auto">
          <a:xfrm>
            <a:off x="6468918" y="4456982"/>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8" name="Oval 36">
            <a:extLst>
              <a:ext uri="{FF2B5EF4-FFF2-40B4-BE49-F238E27FC236}">
                <a16:creationId xmlns:a16="http://schemas.microsoft.com/office/drawing/2014/main" id="{6C459D77-5631-504A-9CB0-A48BD9C61B3E}"/>
              </a:ext>
            </a:extLst>
          </p:cNvPr>
          <p:cNvSpPr>
            <a:spLocks noChangeArrowheads="1"/>
          </p:cNvSpPr>
          <p:nvPr/>
        </p:nvSpPr>
        <p:spPr bwMode="auto">
          <a:xfrm>
            <a:off x="9809018" y="453635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omic Sans MS" charset="0"/>
              <a:ea typeface="ＭＳ Ｐゴシック" charset="0"/>
              <a:cs typeface="+mn-cs"/>
            </a:endParaRPr>
          </a:p>
        </p:txBody>
      </p:sp>
      <p:grpSp>
        <p:nvGrpSpPr>
          <p:cNvPr id="8" name="Group 7"/>
          <p:cNvGrpSpPr/>
          <p:nvPr/>
        </p:nvGrpSpPr>
        <p:grpSpPr>
          <a:xfrm>
            <a:off x="6060931" y="4663331"/>
            <a:ext cx="555332" cy="71510"/>
            <a:chOff x="1420065" y="5012608"/>
            <a:chExt cx="555332" cy="71510"/>
          </a:xfrm>
        </p:grpSpPr>
        <p:sp>
          <p:nvSpPr>
            <p:cNvPr id="210" name="Oval 166">
              <a:extLst>
                <a:ext uri="{FF2B5EF4-FFF2-40B4-BE49-F238E27FC236}">
                  <a16:creationId xmlns:a16="http://schemas.microsoft.com/office/drawing/2014/main" id="{ADD1825C-C7DB-6844-A3DF-BCF2BA1F0533}"/>
                </a:ext>
              </a:extLst>
            </p:cNvPr>
            <p:cNvSpPr>
              <a:spLocks noChangeArrowheads="1"/>
            </p:cNvSpPr>
            <p:nvPr/>
          </p:nvSpPr>
          <p:spPr bwMode="auto">
            <a:xfrm>
              <a:off x="1420065" y="501260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1" name="Oval 167">
              <a:extLst>
                <a:ext uri="{FF2B5EF4-FFF2-40B4-BE49-F238E27FC236}">
                  <a16:creationId xmlns:a16="http://schemas.microsoft.com/office/drawing/2014/main" id="{0600B33C-3B3C-0646-85DB-B042B7A87603}"/>
                </a:ext>
              </a:extLst>
            </p:cNvPr>
            <p:cNvSpPr>
              <a:spLocks noChangeArrowheads="1"/>
            </p:cNvSpPr>
            <p:nvPr/>
          </p:nvSpPr>
          <p:spPr bwMode="auto">
            <a:xfrm>
              <a:off x="1778547" y="501426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2" name="Freeform 168">
            <a:extLst>
              <a:ext uri="{FF2B5EF4-FFF2-40B4-BE49-F238E27FC236}">
                <a16:creationId xmlns:a16="http://schemas.microsoft.com/office/drawing/2014/main" id="{202E5E96-F7A0-1448-90F0-6A79F4073978}"/>
              </a:ext>
            </a:extLst>
          </p:cNvPr>
          <p:cNvSpPr>
            <a:spLocks/>
          </p:cNvSpPr>
          <p:nvPr/>
        </p:nvSpPr>
        <p:spPr bwMode="auto">
          <a:xfrm>
            <a:off x="5311630" y="3275882"/>
            <a:ext cx="688975" cy="1435100"/>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3" name="Group 172">
            <a:extLst>
              <a:ext uri="{FF2B5EF4-FFF2-40B4-BE49-F238E27FC236}">
                <a16:creationId xmlns:a16="http://schemas.microsoft.com/office/drawing/2014/main" id="{A2D29F5F-484F-7547-9B9A-8974E37BD10F}"/>
              </a:ext>
            </a:extLst>
          </p:cNvPr>
          <p:cNvGrpSpPr>
            <a:grpSpLocks/>
          </p:cNvGrpSpPr>
          <p:nvPr/>
        </p:nvGrpSpPr>
        <p:grpSpPr bwMode="auto">
          <a:xfrm>
            <a:off x="6211743" y="3239369"/>
            <a:ext cx="1047750" cy="1441450"/>
            <a:chOff x="2432" y="1758"/>
            <a:chExt cx="660" cy="908"/>
          </a:xfrm>
        </p:grpSpPr>
        <p:sp>
          <p:nvSpPr>
            <p:cNvPr id="214" name="Oval 170">
              <a:extLst>
                <a:ext uri="{FF2B5EF4-FFF2-40B4-BE49-F238E27FC236}">
                  <a16:creationId xmlns:a16="http://schemas.microsoft.com/office/drawing/2014/main" id="{E03C7F13-7247-C24D-85C2-723A1405F160}"/>
                </a:ext>
              </a:extLst>
            </p:cNvPr>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5" name="Freeform 171">
              <a:extLst>
                <a:ext uri="{FF2B5EF4-FFF2-40B4-BE49-F238E27FC236}">
                  <a16:creationId xmlns:a16="http://schemas.microsoft.com/office/drawing/2014/main" id="{9BC6BA8A-16A3-F446-97F4-76774828464D}"/>
                </a:ext>
              </a:extLst>
            </p:cNvPr>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55" name="Group 176">
            <a:extLst>
              <a:ext uri="{FF2B5EF4-FFF2-40B4-BE49-F238E27FC236}">
                <a16:creationId xmlns:a16="http://schemas.microsoft.com/office/drawing/2014/main" id="{A688A9DA-2CE4-9245-B0CF-12C3AB6DA03D}"/>
              </a:ext>
            </a:extLst>
          </p:cNvPr>
          <p:cNvGrpSpPr>
            <a:grpSpLocks/>
          </p:cNvGrpSpPr>
          <p:nvPr/>
        </p:nvGrpSpPr>
        <p:grpSpPr bwMode="auto">
          <a:xfrm>
            <a:off x="1183088" y="1563001"/>
            <a:ext cx="4826032" cy="1719654"/>
            <a:chOff x="5" y="727"/>
            <a:chExt cx="2460" cy="1047"/>
          </a:xfrm>
        </p:grpSpPr>
        <p:sp>
          <p:nvSpPr>
            <p:cNvPr id="256" name="Text Box 45">
              <a:extLst>
                <a:ext uri="{FF2B5EF4-FFF2-40B4-BE49-F238E27FC236}">
                  <a16:creationId xmlns:a16="http://schemas.microsoft.com/office/drawing/2014/main" id="{08227C49-D6DA-834A-88D1-4F61E7C3A2C1}"/>
                </a:ext>
              </a:extLst>
            </p:cNvPr>
            <p:cNvSpPr txBox="1">
              <a:spLocks noChangeArrowheads="1"/>
            </p:cNvSpPr>
            <p:nvPr/>
          </p:nvSpPr>
          <p:spPr bwMode="auto">
            <a:xfrm>
              <a:off x="133" y="1101"/>
              <a:ext cx="2332" cy="6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handle data from multiple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 add transport header (later used for demultiplexing)</a:t>
              </a:r>
            </a:p>
          </p:txBody>
        </p:sp>
        <p:sp>
          <p:nvSpPr>
            <p:cNvPr id="257" name="Rectangle 46">
              <a:extLst>
                <a:ext uri="{FF2B5EF4-FFF2-40B4-BE49-F238E27FC236}">
                  <a16:creationId xmlns:a16="http://schemas.microsoft.com/office/drawing/2014/main" id="{3B2C1C25-63A3-9D42-A34A-56DE5B3AC226}"/>
                </a:ext>
              </a:extLst>
            </p:cNvPr>
            <p:cNvSpPr>
              <a:spLocks noChangeArrowheads="1"/>
            </p:cNvSpPr>
            <p:nvPr/>
          </p:nvSpPr>
          <p:spPr bwMode="auto">
            <a:xfrm>
              <a:off x="5" y="901"/>
              <a:ext cx="2298" cy="873"/>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58" name="Group 47">
              <a:extLst>
                <a:ext uri="{FF2B5EF4-FFF2-40B4-BE49-F238E27FC236}">
                  <a16:creationId xmlns:a16="http://schemas.microsoft.com/office/drawing/2014/main" id="{9141C6D7-5B52-C14E-B286-0BE1FAEACCB8}"/>
                </a:ext>
              </a:extLst>
            </p:cNvPr>
            <p:cNvGrpSpPr>
              <a:grpSpLocks/>
            </p:cNvGrpSpPr>
            <p:nvPr/>
          </p:nvGrpSpPr>
          <p:grpSpPr bwMode="auto">
            <a:xfrm>
              <a:off x="91" y="727"/>
              <a:ext cx="1854" cy="375"/>
              <a:chOff x="869" y="3567"/>
              <a:chExt cx="1780" cy="375"/>
            </a:xfrm>
          </p:grpSpPr>
          <p:sp>
            <p:nvSpPr>
              <p:cNvPr id="259" name="Rectangle 48">
                <a:extLst>
                  <a:ext uri="{FF2B5EF4-FFF2-40B4-BE49-F238E27FC236}">
                    <a16:creationId xmlns:a16="http://schemas.microsoft.com/office/drawing/2014/main" id="{9B8AF1CA-3C6F-F243-9464-0DF4CA71C4FF}"/>
                  </a:ext>
                </a:extLst>
              </p:cNvPr>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260" name="Text Box 49">
                <a:extLst>
                  <a:ext uri="{FF2B5EF4-FFF2-40B4-BE49-F238E27FC236}">
                    <a16:creationId xmlns:a16="http://schemas.microsoft.com/office/drawing/2014/main" id="{70A5AF43-DDA0-2A40-9B92-B39F358268CD}"/>
                  </a:ext>
                </a:extLst>
              </p:cNvPr>
              <p:cNvSpPr txBox="1">
                <a:spLocks noChangeArrowheads="1"/>
              </p:cNvSpPr>
              <p:nvPr/>
            </p:nvSpPr>
            <p:spPr bwMode="auto">
              <a:xfrm>
                <a:off x="869" y="3567"/>
                <a:ext cx="1780"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multiplexing as sender:</a:t>
                </a:r>
              </a:p>
            </p:txBody>
          </p:sp>
        </p:grpSp>
      </p:grpSp>
      <p:sp>
        <p:nvSpPr>
          <p:cNvPr id="169" name="Freeform 142">
            <a:extLst>
              <a:ext uri="{FF2B5EF4-FFF2-40B4-BE49-F238E27FC236}">
                <a16:creationId xmlns:a16="http://schemas.microsoft.com/office/drawing/2014/main" id="{9633E13F-8D02-CA4B-A3EB-E64D4EB42802}"/>
              </a:ext>
            </a:extLst>
          </p:cNvPr>
          <p:cNvSpPr>
            <a:spLocks/>
          </p:cNvSpPr>
          <p:nvPr/>
        </p:nvSpPr>
        <p:spPr bwMode="auto">
          <a:xfrm>
            <a:off x="4198793" y="4458569"/>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Freeform 141">
            <a:extLst>
              <a:ext uri="{FF2B5EF4-FFF2-40B4-BE49-F238E27FC236}">
                <a16:creationId xmlns:a16="http://schemas.microsoft.com/office/drawing/2014/main" id="{68E70704-F4BA-164C-AD06-3859E25D67E2}"/>
              </a:ext>
            </a:extLst>
          </p:cNvPr>
          <p:cNvSpPr>
            <a:spLocks/>
          </p:cNvSpPr>
          <p:nvPr/>
        </p:nvSpPr>
        <p:spPr bwMode="auto">
          <a:xfrm>
            <a:off x="4135293" y="4433169"/>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4450940" y="4321755"/>
            <a:ext cx="3748969" cy="11488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09" name="Slide Number Placeholder 2">
            <a:extLst>
              <a:ext uri="{FF2B5EF4-FFF2-40B4-BE49-F238E27FC236}">
                <a16:creationId xmlns:a16="http://schemas.microsoft.com/office/drawing/2014/main" id="{1BB112E7-9179-7C48-99F0-38E45F5BCFEB}"/>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45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a:extLst>
              <a:ext uri="{FF2B5EF4-FFF2-40B4-BE49-F238E27FC236}">
                <a16:creationId xmlns:a16="http://schemas.microsoft.com/office/drawing/2014/main" id="{9C578410-CCAC-A940-BEC5-74269A538606}"/>
              </a:ext>
            </a:extLst>
          </p:cNvPr>
          <p:cNvSpPr txBox="1">
            <a:spLocks noChangeArrowheads="1"/>
          </p:cNvSpPr>
          <p:nvPr/>
        </p:nvSpPr>
        <p:spPr>
          <a:xfrm>
            <a:off x="785243" y="132939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handshake”:</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to establish connection (each knowing the other willing to establish connection)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on connection parameters (e.g., starting seq #s)</a:t>
            </a:r>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3138677" y="293529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3098989" y="343059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3113277" y="354330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3979492" y="3344865"/>
            <a:ext cx="438150" cy="206375"/>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3617081" y="3006443"/>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3105339" y="492601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3623658" y="5021176"/>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3070414" y="534829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3098989" y="533717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5362764" y="530860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7440802" y="294164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7401114" y="343694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7415402" y="354965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8308511" y="3351215"/>
            <a:ext cx="438150" cy="206375"/>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7943246" y="3024051"/>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7407464" y="493236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8070953" y="5013813"/>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7372539" y="535464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7401114" y="534352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9664889" y="531495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996046" y="5759648"/>
            <a:ext cx="563335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clientSocket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newSocket("hostname","port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7021795" y="5773144"/>
            <a:ext cx="415959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connectionSocket = welcomeSocket.accept();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2149664" y="5024440"/>
            <a:ext cx="698500" cy="612775"/>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9964927" y="4922840"/>
            <a:ext cx="415925" cy="627063"/>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8"/>
              <a:ext cx="581" cy="145"/>
              <a:chOff x="614" y="2568"/>
              <a:chExt cx="725" cy="139"/>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7" y="994"/>
              <a:ext cx="581" cy="134"/>
              <a:chOff x="614" y="2568"/>
              <a:chExt cx="725" cy="139"/>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5" y="1627"/>
              <a:ext cx="582" cy="151"/>
              <a:chOff x="614" y="2568"/>
              <a:chExt cx="725" cy="139"/>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9" y="1327"/>
              <a:ext cx="582" cy="139"/>
              <a:chOff x="614" y="2568"/>
              <a:chExt cx="725" cy="139"/>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4" name="Slide Number Placeholder 2">
            <a:extLst>
              <a:ext uri="{FF2B5EF4-FFF2-40B4-BE49-F238E27FC236}">
                <a16:creationId xmlns:a16="http://schemas.microsoft.com/office/drawing/2014/main" id="{2804BB5E-F6B2-BA48-BFC5-59C8B165BD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110</a:t>
            </a:fld>
            <a:endParaRPr lang="en-US" dirty="0"/>
          </a:p>
        </p:txBody>
      </p:sp>
    </p:spTree>
    <p:extLst>
      <p:ext uri="{BB962C8B-B14F-4D97-AF65-F5344CB8AC3E}">
        <p14:creationId xmlns:p14="http://schemas.microsoft.com/office/powerpoint/2010/main" val="2492069188"/>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Agreeing to establish a connection</a:t>
            </a:r>
            <a:endParaRPr lang="en-US" sz="4400" b="0" dirty="0"/>
          </a:p>
        </p:txBody>
      </p:sp>
      <p:sp>
        <p:nvSpPr>
          <p:cNvPr id="211" name="Rectangle 63">
            <a:extLst>
              <a:ext uri="{FF2B5EF4-FFF2-40B4-BE49-F238E27FC236}">
                <a16:creationId xmlns:a16="http://schemas.microsoft.com/office/drawing/2014/main" id="{1C578050-76D7-774F-8B1E-4F455216E94E}"/>
              </a:ext>
            </a:extLst>
          </p:cNvPr>
          <p:cNvSpPr txBox="1">
            <a:spLocks noChangeArrowheads="1"/>
          </p:cNvSpPr>
          <p:nvPr/>
        </p:nvSpPr>
        <p:spPr bwMode="auto">
          <a:xfrm>
            <a:off x="5960737" y="2295084"/>
            <a:ext cx="5523920" cy="35768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will 2-way handshake always work in network?</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variable delays</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retransmitted messages (e.g. req_conn(x)) due to message loss</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message reordering</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can’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t “see” other side</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endParaRPr>
          </a:p>
        </p:txBody>
      </p:sp>
      <p:pic>
        <p:nvPicPr>
          <p:cNvPr id="212" name="Picture 62" descr="Alice">
            <a:extLst>
              <a:ext uri="{FF2B5EF4-FFF2-40B4-BE49-F238E27FC236}">
                <a16:creationId xmlns:a16="http://schemas.microsoft.com/office/drawing/2014/main" id="{15DE982A-54F5-BC41-BC95-48D876587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408" y="2031271"/>
            <a:ext cx="685440" cy="6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3" descr="Bob">
            <a:extLst>
              <a:ext uri="{FF2B5EF4-FFF2-40B4-BE49-F238E27FC236}">
                <a16:creationId xmlns:a16="http://schemas.microsoft.com/office/drawing/2014/main" id="{178ED826-4BC2-684F-9F28-073609250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300" y="2069246"/>
            <a:ext cx="839663" cy="69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 Box 49">
            <a:extLst>
              <a:ext uri="{FF2B5EF4-FFF2-40B4-BE49-F238E27FC236}">
                <a16:creationId xmlns:a16="http://schemas.microsoft.com/office/drawing/2014/main" id="{F0A75C95-49D9-D049-B8FA-C8954515AFD3}"/>
              </a:ext>
            </a:extLst>
          </p:cNvPr>
          <p:cNvSpPr txBox="1">
            <a:spLocks noChangeArrowheads="1"/>
          </p:cNvSpPr>
          <p:nvPr/>
        </p:nvSpPr>
        <p:spPr bwMode="auto">
          <a:xfrm>
            <a:off x="979913" y="1354621"/>
            <a:ext cx="320792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2-way handshake:</a:t>
            </a:r>
          </a:p>
        </p:txBody>
      </p:sp>
      <p:sp>
        <p:nvSpPr>
          <p:cNvPr id="215" name="Line 50">
            <a:extLst>
              <a:ext uri="{FF2B5EF4-FFF2-40B4-BE49-F238E27FC236}">
                <a16:creationId xmlns:a16="http://schemas.microsoft.com/office/drawing/2014/main" id="{2B6C64FC-1BFF-2745-8864-00793CCCA3F1}"/>
              </a:ext>
            </a:extLst>
          </p:cNvPr>
          <p:cNvSpPr>
            <a:spLocks noChangeShapeType="1"/>
          </p:cNvSpPr>
          <p:nvPr/>
        </p:nvSpPr>
        <p:spPr bwMode="auto">
          <a:xfrm>
            <a:off x="2210097" y="2827024"/>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Line 51">
            <a:extLst>
              <a:ext uri="{FF2B5EF4-FFF2-40B4-BE49-F238E27FC236}">
                <a16:creationId xmlns:a16="http://schemas.microsoft.com/office/drawing/2014/main" id="{662E0AA8-2544-0243-A461-A97BB5D9F891}"/>
              </a:ext>
            </a:extLst>
          </p:cNvPr>
          <p:cNvSpPr>
            <a:spLocks noChangeShapeType="1"/>
          </p:cNvSpPr>
          <p:nvPr/>
        </p:nvSpPr>
        <p:spPr bwMode="auto">
          <a:xfrm>
            <a:off x="2150121" y="2737265"/>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7" name="Line 53">
            <a:extLst>
              <a:ext uri="{FF2B5EF4-FFF2-40B4-BE49-F238E27FC236}">
                <a16:creationId xmlns:a16="http://schemas.microsoft.com/office/drawing/2014/main" id="{61703F8D-DE60-7647-AB88-B625C4E037AF}"/>
              </a:ext>
            </a:extLst>
          </p:cNvPr>
          <p:cNvSpPr>
            <a:spLocks noChangeShapeType="1"/>
          </p:cNvSpPr>
          <p:nvPr/>
        </p:nvSpPr>
        <p:spPr bwMode="auto">
          <a:xfrm>
            <a:off x="4215008" y="2766610"/>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8" name="Line 54">
            <a:extLst>
              <a:ext uri="{FF2B5EF4-FFF2-40B4-BE49-F238E27FC236}">
                <a16:creationId xmlns:a16="http://schemas.microsoft.com/office/drawing/2014/main" id="{DE642691-1B6A-B64E-88A0-E9C02593B397}"/>
              </a:ext>
            </a:extLst>
          </p:cNvPr>
          <p:cNvSpPr>
            <a:spLocks noChangeShapeType="1"/>
          </p:cNvSpPr>
          <p:nvPr/>
        </p:nvSpPr>
        <p:spPr bwMode="auto">
          <a:xfrm flipH="1">
            <a:off x="2145837" y="3258561"/>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9" name="Rectangle 56">
            <a:extLst>
              <a:ext uri="{FF2B5EF4-FFF2-40B4-BE49-F238E27FC236}">
                <a16:creationId xmlns:a16="http://schemas.microsoft.com/office/drawing/2014/main" id="{AB601B94-B2EC-5F44-8BA3-961BC7EAD4D6}"/>
              </a:ext>
            </a:extLst>
          </p:cNvPr>
          <p:cNvSpPr>
            <a:spLocks noChangeArrowheads="1"/>
          </p:cNvSpPr>
          <p:nvPr/>
        </p:nvSpPr>
        <p:spPr bwMode="auto">
          <a:xfrm>
            <a:off x="2531397" y="2811490"/>
            <a:ext cx="1201662"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0" name="Text Box 55">
            <a:extLst>
              <a:ext uri="{FF2B5EF4-FFF2-40B4-BE49-F238E27FC236}">
                <a16:creationId xmlns:a16="http://schemas.microsoft.com/office/drawing/2014/main" id="{51E91065-A73A-7D43-92CF-648D7E78E17F}"/>
              </a:ext>
            </a:extLst>
          </p:cNvPr>
          <p:cNvSpPr txBox="1">
            <a:spLocks noChangeArrowheads="1"/>
          </p:cNvSpPr>
          <p:nvPr/>
        </p:nvSpPr>
        <p:spPr bwMode="auto">
          <a:xfrm>
            <a:off x="2589217" y="2787324"/>
            <a:ext cx="1116010"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Let’</a:t>
            </a:r>
            <a:r>
              <a:rPr kumimoji="0" lang="en-US" altLang="ja-JP"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talk</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1" name="Rectangle 57">
            <a:extLst>
              <a:ext uri="{FF2B5EF4-FFF2-40B4-BE49-F238E27FC236}">
                <a16:creationId xmlns:a16="http://schemas.microsoft.com/office/drawing/2014/main" id="{2004BA2B-FE8D-D147-B254-220BD421C2B5}"/>
              </a:ext>
            </a:extLst>
          </p:cNvPr>
          <p:cNvSpPr>
            <a:spLocks noChangeArrowheads="1"/>
          </p:cNvSpPr>
          <p:nvPr/>
        </p:nvSpPr>
        <p:spPr bwMode="auto">
          <a:xfrm>
            <a:off x="2878401" y="3272370"/>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 Box 58">
            <a:extLst>
              <a:ext uri="{FF2B5EF4-FFF2-40B4-BE49-F238E27FC236}">
                <a16:creationId xmlns:a16="http://schemas.microsoft.com/office/drawing/2014/main" id="{45CBCA7D-6EF9-B544-8A1D-83FC7ADA336D}"/>
              </a:ext>
            </a:extLst>
          </p:cNvPr>
          <p:cNvSpPr txBox="1">
            <a:spLocks noChangeArrowheads="1"/>
          </p:cNvSpPr>
          <p:nvPr/>
        </p:nvSpPr>
        <p:spPr bwMode="auto">
          <a:xfrm>
            <a:off x="2915186" y="3248204"/>
            <a:ext cx="487634"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OK</a:t>
            </a:r>
          </a:p>
        </p:txBody>
      </p:sp>
      <p:sp>
        <p:nvSpPr>
          <p:cNvPr id="223" name="Text Box 60">
            <a:extLst>
              <a:ext uri="{FF2B5EF4-FFF2-40B4-BE49-F238E27FC236}">
                <a16:creationId xmlns:a16="http://schemas.microsoft.com/office/drawing/2014/main" id="{9105DBEA-03C4-1045-B9A8-39AA7B1F3CAB}"/>
              </a:ext>
            </a:extLst>
          </p:cNvPr>
          <p:cNvSpPr txBox="1">
            <a:spLocks noChangeArrowheads="1"/>
          </p:cNvSpPr>
          <p:nvPr/>
        </p:nvSpPr>
        <p:spPr bwMode="auto">
          <a:xfrm>
            <a:off x="4320992" y="3066959"/>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ESTAB</a:t>
            </a:r>
          </a:p>
        </p:txBody>
      </p:sp>
      <p:sp>
        <p:nvSpPr>
          <p:cNvPr id="224" name="Text Box 61">
            <a:extLst>
              <a:ext uri="{FF2B5EF4-FFF2-40B4-BE49-F238E27FC236}">
                <a16:creationId xmlns:a16="http://schemas.microsoft.com/office/drawing/2014/main" id="{D3DDB3E1-DD0C-7242-BD98-892C99B0A0FC}"/>
              </a:ext>
            </a:extLst>
          </p:cNvPr>
          <p:cNvSpPr txBox="1">
            <a:spLocks noChangeArrowheads="1"/>
          </p:cNvSpPr>
          <p:nvPr/>
        </p:nvSpPr>
        <p:spPr bwMode="auto">
          <a:xfrm>
            <a:off x="1092998" y="3429450"/>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ESTAB</a:t>
            </a:r>
          </a:p>
        </p:txBody>
      </p:sp>
      <p:sp>
        <p:nvSpPr>
          <p:cNvPr id="225" name="Oval 66">
            <a:extLst>
              <a:ext uri="{FF2B5EF4-FFF2-40B4-BE49-F238E27FC236}">
                <a16:creationId xmlns:a16="http://schemas.microsoft.com/office/drawing/2014/main" id="{7A085CF1-13C2-7E45-BD13-7FBE5EC96389}"/>
              </a:ext>
            </a:extLst>
          </p:cNvPr>
          <p:cNvSpPr>
            <a:spLocks noChangeArrowheads="1"/>
          </p:cNvSpPr>
          <p:nvPr/>
        </p:nvSpPr>
        <p:spPr bwMode="auto">
          <a:xfrm>
            <a:off x="2088004" y="3557185"/>
            <a:ext cx="122093"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p:txBody>
      </p:sp>
      <p:sp>
        <p:nvSpPr>
          <p:cNvPr id="226" name="Oval 67">
            <a:extLst>
              <a:ext uri="{FF2B5EF4-FFF2-40B4-BE49-F238E27FC236}">
                <a16:creationId xmlns:a16="http://schemas.microsoft.com/office/drawing/2014/main" id="{5F8DFD39-4C67-544E-BDB6-995B73F0032B}"/>
              </a:ext>
            </a:extLst>
          </p:cNvPr>
          <p:cNvSpPr>
            <a:spLocks noChangeArrowheads="1"/>
          </p:cNvSpPr>
          <p:nvPr/>
        </p:nvSpPr>
        <p:spPr bwMode="auto">
          <a:xfrm>
            <a:off x="4150748" y="3184337"/>
            <a:ext cx="122095"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p:txBody>
      </p:sp>
      <p:sp>
        <p:nvSpPr>
          <p:cNvPr id="227" name="Text Box 72">
            <a:extLst>
              <a:ext uri="{FF2B5EF4-FFF2-40B4-BE49-F238E27FC236}">
                <a16:creationId xmlns:a16="http://schemas.microsoft.com/office/drawing/2014/main" id="{DB384BF1-67A8-D941-979F-3D776AAC77D8}"/>
              </a:ext>
            </a:extLst>
          </p:cNvPr>
          <p:cNvSpPr txBox="1">
            <a:spLocks noChangeArrowheads="1"/>
          </p:cNvSpPr>
          <p:nvPr/>
        </p:nvSpPr>
        <p:spPr bwMode="auto">
          <a:xfrm>
            <a:off x="973490" y="4953638"/>
            <a:ext cx="109523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8" name="Line 73">
            <a:extLst>
              <a:ext uri="{FF2B5EF4-FFF2-40B4-BE49-F238E27FC236}">
                <a16:creationId xmlns:a16="http://schemas.microsoft.com/office/drawing/2014/main" id="{F4A5217C-A64A-BC43-8BDA-A9CC2AE187E7}"/>
              </a:ext>
            </a:extLst>
          </p:cNvPr>
          <p:cNvSpPr>
            <a:spLocks noChangeShapeType="1"/>
          </p:cNvSpPr>
          <p:nvPr/>
        </p:nvSpPr>
        <p:spPr bwMode="auto">
          <a:xfrm>
            <a:off x="2248653" y="5141789"/>
            <a:ext cx="1996343" cy="34350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9" name="Line 74">
            <a:extLst>
              <a:ext uri="{FF2B5EF4-FFF2-40B4-BE49-F238E27FC236}">
                <a16:creationId xmlns:a16="http://schemas.microsoft.com/office/drawing/2014/main" id="{5DF0EBDC-C356-0F40-8E4B-0D4CDB884913}"/>
              </a:ext>
            </a:extLst>
          </p:cNvPr>
          <p:cNvSpPr>
            <a:spLocks noChangeShapeType="1"/>
          </p:cNvSpPr>
          <p:nvPr/>
        </p:nvSpPr>
        <p:spPr bwMode="auto">
          <a:xfrm>
            <a:off x="2188677" y="5052029"/>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0" name="Line 75">
            <a:extLst>
              <a:ext uri="{FF2B5EF4-FFF2-40B4-BE49-F238E27FC236}">
                <a16:creationId xmlns:a16="http://schemas.microsoft.com/office/drawing/2014/main" id="{06DA6EB7-8FDC-114C-A158-24F848F8929E}"/>
              </a:ext>
            </a:extLst>
          </p:cNvPr>
          <p:cNvSpPr>
            <a:spLocks noChangeShapeType="1"/>
          </p:cNvSpPr>
          <p:nvPr/>
        </p:nvSpPr>
        <p:spPr bwMode="auto">
          <a:xfrm>
            <a:off x="4253564" y="5081373"/>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1" name="Line 76">
            <a:extLst>
              <a:ext uri="{FF2B5EF4-FFF2-40B4-BE49-F238E27FC236}">
                <a16:creationId xmlns:a16="http://schemas.microsoft.com/office/drawing/2014/main" id="{6E751C46-6DAD-2049-8052-C6ECA9B99101}"/>
              </a:ext>
            </a:extLst>
          </p:cNvPr>
          <p:cNvSpPr>
            <a:spLocks noChangeShapeType="1"/>
          </p:cNvSpPr>
          <p:nvPr/>
        </p:nvSpPr>
        <p:spPr bwMode="auto">
          <a:xfrm flipH="1">
            <a:off x="2184393" y="5573326"/>
            <a:ext cx="1996343" cy="34350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2" name="Rectangle 77">
            <a:extLst>
              <a:ext uri="{FF2B5EF4-FFF2-40B4-BE49-F238E27FC236}">
                <a16:creationId xmlns:a16="http://schemas.microsoft.com/office/drawing/2014/main" id="{05CA4AE2-2F93-D544-A582-D6138CBE65B1}"/>
              </a:ext>
            </a:extLst>
          </p:cNvPr>
          <p:cNvSpPr>
            <a:spLocks noChangeArrowheads="1"/>
          </p:cNvSpPr>
          <p:nvPr/>
        </p:nvSpPr>
        <p:spPr bwMode="auto">
          <a:xfrm>
            <a:off x="2677053" y="5126253"/>
            <a:ext cx="1049579"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3" name="Text Box 78">
            <a:extLst>
              <a:ext uri="{FF2B5EF4-FFF2-40B4-BE49-F238E27FC236}">
                <a16:creationId xmlns:a16="http://schemas.microsoft.com/office/drawing/2014/main" id="{DF22492C-21D4-FC46-996B-E22F99143FEC}"/>
              </a:ext>
            </a:extLst>
          </p:cNvPr>
          <p:cNvSpPr txBox="1">
            <a:spLocks noChangeArrowheads="1"/>
          </p:cNvSpPr>
          <p:nvPr/>
        </p:nvSpPr>
        <p:spPr bwMode="auto">
          <a:xfrm>
            <a:off x="2502290" y="5090004"/>
            <a:ext cx="1446230"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req_conn(x)</a:t>
            </a:r>
          </a:p>
        </p:txBody>
      </p:sp>
      <p:sp>
        <p:nvSpPr>
          <p:cNvPr id="234" name="Rectangle 79">
            <a:extLst>
              <a:ext uri="{FF2B5EF4-FFF2-40B4-BE49-F238E27FC236}">
                <a16:creationId xmlns:a16="http://schemas.microsoft.com/office/drawing/2014/main" id="{EB35072C-E8DC-1D43-88F2-D6CC06A96B2B}"/>
              </a:ext>
            </a:extLst>
          </p:cNvPr>
          <p:cNvSpPr>
            <a:spLocks noChangeArrowheads="1"/>
          </p:cNvSpPr>
          <p:nvPr/>
        </p:nvSpPr>
        <p:spPr bwMode="auto">
          <a:xfrm>
            <a:off x="2916957" y="5587135"/>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5" name="Text Box 81">
            <a:extLst>
              <a:ext uri="{FF2B5EF4-FFF2-40B4-BE49-F238E27FC236}">
                <a16:creationId xmlns:a16="http://schemas.microsoft.com/office/drawing/2014/main" id="{41E79C30-5AC2-7B42-AF35-87394C87DCF6}"/>
              </a:ext>
            </a:extLst>
          </p:cNvPr>
          <p:cNvSpPr txBox="1">
            <a:spLocks noChangeArrowheads="1"/>
          </p:cNvSpPr>
          <p:nvPr/>
        </p:nvSpPr>
        <p:spPr bwMode="auto">
          <a:xfrm>
            <a:off x="4359546" y="5381723"/>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ESTAB</a:t>
            </a:r>
          </a:p>
        </p:txBody>
      </p:sp>
      <p:sp>
        <p:nvSpPr>
          <p:cNvPr id="236" name="Text Box 82">
            <a:extLst>
              <a:ext uri="{FF2B5EF4-FFF2-40B4-BE49-F238E27FC236}">
                <a16:creationId xmlns:a16="http://schemas.microsoft.com/office/drawing/2014/main" id="{15937B6C-DE9E-BB41-AF3C-AFA9046B2368}"/>
              </a:ext>
            </a:extLst>
          </p:cNvPr>
          <p:cNvSpPr txBox="1">
            <a:spLocks noChangeArrowheads="1"/>
          </p:cNvSpPr>
          <p:nvPr/>
        </p:nvSpPr>
        <p:spPr bwMode="auto">
          <a:xfrm>
            <a:off x="1131555" y="5744214"/>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ESTAB</a:t>
            </a:r>
          </a:p>
        </p:txBody>
      </p:sp>
      <p:sp>
        <p:nvSpPr>
          <p:cNvPr id="237" name="Oval 83">
            <a:extLst>
              <a:ext uri="{FF2B5EF4-FFF2-40B4-BE49-F238E27FC236}">
                <a16:creationId xmlns:a16="http://schemas.microsoft.com/office/drawing/2014/main" id="{60CAB79E-F562-A147-B2B6-BCD35B4CE79B}"/>
              </a:ext>
            </a:extLst>
          </p:cNvPr>
          <p:cNvSpPr>
            <a:spLocks noChangeArrowheads="1"/>
          </p:cNvSpPr>
          <p:nvPr/>
        </p:nvSpPr>
        <p:spPr bwMode="auto">
          <a:xfrm>
            <a:off x="2126560" y="5871949"/>
            <a:ext cx="122093"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p:txBody>
      </p:sp>
      <p:sp>
        <p:nvSpPr>
          <p:cNvPr id="238" name="Oval 84">
            <a:extLst>
              <a:ext uri="{FF2B5EF4-FFF2-40B4-BE49-F238E27FC236}">
                <a16:creationId xmlns:a16="http://schemas.microsoft.com/office/drawing/2014/main" id="{AB867DAA-A20D-7E4E-8866-E4B15C4B0299}"/>
              </a:ext>
            </a:extLst>
          </p:cNvPr>
          <p:cNvSpPr>
            <a:spLocks noChangeArrowheads="1"/>
          </p:cNvSpPr>
          <p:nvPr/>
        </p:nvSpPr>
        <p:spPr bwMode="auto">
          <a:xfrm>
            <a:off x="4189304" y="5499101"/>
            <a:ext cx="122095"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p:txBody>
      </p:sp>
      <p:sp>
        <p:nvSpPr>
          <p:cNvPr id="239" name="Rectangle 86">
            <a:extLst>
              <a:ext uri="{FF2B5EF4-FFF2-40B4-BE49-F238E27FC236}">
                <a16:creationId xmlns:a16="http://schemas.microsoft.com/office/drawing/2014/main" id="{0E9D55EE-8F12-D242-B60A-BF7C0AE861A3}"/>
              </a:ext>
            </a:extLst>
          </p:cNvPr>
          <p:cNvSpPr>
            <a:spLocks noChangeArrowheads="1"/>
          </p:cNvSpPr>
          <p:nvPr/>
        </p:nvSpPr>
        <p:spPr bwMode="auto">
          <a:xfrm>
            <a:off x="2514261" y="5594040"/>
            <a:ext cx="1445850" cy="2830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40" name="Text Box 85">
            <a:extLst>
              <a:ext uri="{FF2B5EF4-FFF2-40B4-BE49-F238E27FC236}">
                <a16:creationId xmlns:a16="http://schemas.microsoft.com/office/drawing/2014/main" id="{98A973F5-A6AE-4941-BAAF-D9632C720884}"/>
              </a:ext>
            </a:extLst>
          </p:cNvPr>
          <p:cNvSpPr txBox="1">
            <a:spLocks noChangeArrowheads="1"/>
          </p:cNvSpPr>
          <p:nvPr/>
        </p:nvSpPr>
        <p:spPr bwMode="auto">
          <a:xfrm>
            <a:off x="2500404" y="5552612"/>
            <a:ext cx="1435008"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acc_conn(x)</a:t>
            </a:r>
          </a:p>
        </p:txBody>
      </p:sp>
      <p:grpSp>
        <p:nvGrpSpPr>
          <p:cNvPr id="241" name="Group 92">
            <a:extLst>
              <a:ext uri="{FF2B5EF4-FFF2-40B4-BE49-F238E27FC236}">
                <a16:creationId xmlns:a16="http://schemas.microsoft.com/office/drawing/2014/main" id="{A1DEBE31-8A7C-FA42-BF21-534E9F956FD1}"/>
              </a:ext>
            </a:extLst>
          </p:cNvPr>
          <p:cNvGrpSpPr>
            <a:grpSpLocks/>
          </p:cNvGrpSpPr>
          <p:nvPr/>
        </p:nvGrpSpPr>
        <p:grpSpPr bwMode="auto">
          <a:xfrm>
            <a:off x="1696017" y="4472044"/>
            <a:ext cx="775403" cy="566176"/>
            <a:chOff x="-44" y="1473"/>
            <a:chExt cx="981" cy="1105"/>
          </a:xfrm>
        </p:grpSpPr>
        <p:pic>
          <p:nvPicPr>
            <p:cNvPr id="242" name="Picture 93" descr="desktop_computer_stylized_medium">
              <a:extLst>
                <a:ext uri="{FF2B5EF4-FFF2-40B4-BE49-F238E27FC236}">
                  <a16:creationId xmlns:a16="http://schemas.microsoft.com/office/drawing/2014/main" id="{D4855CC7-B0C0-0C40-99B3-064E9439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94">
              <a:extLst>
                <a:ext uri="{FF2B5EF4-FFF2-40B4-BE49-F238E27FC236}">
                  <a16:creationId xmlns:a16="http://schemas.microsoft.com/office/drawing/2014/main" id="{E45A3676-D1D0-F747-9A77-79DCC58FFC6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5">
            <a:extLst>
              <a:ext uri="{FF2B5EF4-FFF2-40B4-BE49-F238E27FC236}">
                <a16:creationId xmlns:a16="http://schemas.microsoft.com/office/drawing/2014/main" id="{30DE6A89-1D8F-B54B-9DDE-549AD2FC2274}"/>
              </a:ext>
            </a:extLst>
          </p:cNvPr>
          <p:cNvGrpSpPr>
            <a:grpSpLocks/>
          </p:cNvGrpSpPr>
          <p:nvPr/>
        </p:nvGrpSpPr>
        <p:grpSpPr bwMode="auto">
          <a:xfrm>
            <a:off x="4073636" y="4451330"/>
            <a:ext cx="318750" cy="557545"/>
            <a:chOff x="4140" y="429"/>
            <a:chExt cx="1425" cy="2396"/>
          </a:xfrm>
        </p:grpSpPr>
        <p:sp>
          <p:nvSpPr>
            <p:cNvPr id="245" name="Freeform 96">
              <a:extLst>
                <a:ext uri="{FF2B5EF4-FFF2-40B4-BE49-F238E27FC236}">
                  <a16:creationId xmlns:a16="http://schemas.microsoft.com/office/drawing/2014/main" id="{B71F5390-5611-A549-8A76-3052ABA7D19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6" name="Rectangle 97">
              <a:extLst>
                <a:ext uri="{FF2B5EF4-FFF2-40B4-BE49-F238E27FC236}">
                  <a16:creationId xmlns:a16="http://schemas.microsoft.com/office/drawing/2014/main" id="{A1B57D5C-B8BE-CC48-A959-8D0CB8D18EA1}"/>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47" name="Freeform 98">
              <a:extLst>
                <a:ext uri="{FF2B5EF4-FFF2-40B4-BE49-F238E27FC236}">
                  <a16:creationId xmlns:a16="http://schemas.microsoft.com/office/drawing/2014/main" id="{F022A685-2E50-194F-BC85-D97F7CAFFCF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8" name="Freeform 99">
              <a:extLst>
                <a:ext uri="{FF2B5EF4-FFF2-40B4-BE49-F238E27FC236}">
                  <a16:creationId xmlns:a16="http://schemas.microsoft.com/office/drawing/2014/main" id="{67381A9D-9DB7-0A4E-B993-95AAAF4CCB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9" name="Rectangle 100">
              <a:extLst>
                <a:ext uri="{FF2B5EF4-FFF2-40B4-BE49-F238E27FC236}">
                  <a16:creationId xmlns:a16="http://schemas.microsoft.com/office/drawing/2014/main" id="{B178CA92-6419-B94D-82C2-001A4C53E7AC}"/>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50" name="Group 101">
              <a:extLst>
                <a:ext uri="{FF2B5EF4-FFF2-40B4-BE49-F238E27FC236}">
                  <a16:creationId xmlns:a16="http://schemas.microsoft.com/office/drawing/2014/main" id="{2DDA5E0E-93B0-FC4E-AA1E-3A161BEB6179}"/>
                </a:ext>
              </a:extLst>
            </p:cNvPr>
            <p:cNvGrpSpPr>
              <a:grpSpLocks/>
            </p:cNvGrpSpPr>
            <p:nvPr/>
          </p:nvGrpSpPr>
          <p:grpSpPr bwMode="auto">
            <a:xfrm>
              <a:off x="4749" y="668"/>
              <a:ext cx="581" cy="145"/>
              <a:chOff x="614" y="2568"/>
              <a:chExt cx="725" cy="139"/>
            </a:xfrm>
          </p:grpSpPr>
          <p:sp>
            <p:nvSpPr>
              <p:cNvPr id="275" name="AutoShape 102">
                <a:extLst>
                  <a:ext uri="{FF2B5EF4-FFF2-40B4-BE49-F238E27FC236}">
                    <a16:creationId xmlns:a16="http://schemas.microsoft.com/office/drawing/2014/main" id="{1245BCF6-EEF2-F34C-92E3-2CA1C2C948EF}"/>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76" name="AutoShape 103">
                <a:extLst>
                  <a:ext uri="{FF2B5EF4-FFF2-40B4-BE49-F238E27FC236}">
                    <a16:creationId xmlns:a16="http://schemas.microsoft.com/office/drawing/2014/main" id="{1067DCBA-D400-0642-B68F-AE171164BAE3}"/>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1" name="Rectangle 104">
              <a:extLst>
                <a:ext uri="{FF2B5EF4-FFF2-40B4-BE49-F238E27FC236}">
                  <a16:creationId xmlns:a16="http://schemas.microsoft.com/office/drawing/2014/main" id="{CEE13654-E51E-634B-B3A8-1909C6DC88FB}"/>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52" name="Group 105">
              <a:extLst>
                <a:ext uri="{FF2B5EF4-FFF2-40B4-BE49-F238E27FC236}">
                  <a16:creationId xmlns:a16="http://schemas.microsoft.com/office/drawing/2014/main" id="{3DE4D6D2-40C1-6843-BB18-76EFFF97C7B0}"/>
                </a:ext>
              </a:extLst>
            </p:cNvPr>
            <p:cNvGrpSpPr>
              <a:grpSpLocks/>
            </p:cNvGrpSpPr>
            <p:nvPr/>
          </p:nvGrpSpPr>
          <p:grpSpPr bwMode="auto">
            <a:xfrm>
              <a:off x="4747" y="994"/>
              <a:ext cx="581" cy="134"/>
              <a:chOff x="614" y="2568"/>
              <a:chExt cx="725" cy="139"/>
            </a:xfrm>
          </p:grpSpPr>
          <p:sp>
            <p:nvSpPr>
              <p:cNvPr id="273" name="AutoShape 106">
                <a:extLst>
                  <a:ext uri="{FF2B5EF4-FFF2-40B4-BE49-F238E27FC236}">
                    <a16:creationId xmlns:a16="http://schemas.microsoft.com/office/drawing/2014/main" id="{2685B222-9BE5-0D43-A3B3-6021358AE35E}"/>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74" name="AutoShape 107">
                <a:extLst>
                  <a:ext uri="{FF2B5EF4-FFF2-40B4-BE49-F238E27FC236}">
                    <a16:creationId xmlns:a16="http://schemas.microsoft.com/office/drawing/2014/main" id="{00F72E45-552A-534D-A233-34AE532CCE1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3" name="Rectangle 108">
              <a:extLst>
                <a:ext uri="{FF2B5EF4-FFF2-40B4-BE49-F238E27FC236}">
                  <a16:creationId xmlns:a16="http://schemas.microsoft.com/office/drawing/2014/main" id="{3DF4CAF9-06A6-F849-9FCD-1AEC85C1CF94}"/>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4" name="Rectangle 109">
              <a:extLst>
                <a:ext uri="{FF2B5EF4-FFF2-40B4-BE49-F238E27FC236}">
                  <a16:creationId xmlns:a16="http://schemas.microsoft.com/office/drawing/2014/main" id="{148B444B-183C-764F-B7FB-60CA4703B6DB}"/>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55" name="Group 110">
              <a:extLst>
                <a:ext uri="{FF2B5EF4-FFF2-40B4-BE49-F238E27FC236}">
                  <a16:creationId xmlns:a16="http://schemas.microsoft.com/office/drawing/2014/main" id="{39959419-6C63-ED42-9E1F-394A82CD6225}"/>
                </a:ext>
              </a:extLst>
            </p:cNvPr>
            <p:cNvGrpSpPr>
              <a:grpSpLocks/>
            </p:cNvGrpSpPr>
            <p:nvPr/>
          </p:nvGrpSpPr>
          <p:grpSpPr bwMode="auto">
            <a:xfrm>
              <a:off x="4735" y="1627"/>
              <a:ext cx="582" cy="151"/>
              <a:chOff x="614" y="2568"/>
              <a:chExt cx="725" cy="139"/>
            </a:xfrm>
          </p:grpSpPr>
          <p:sp>
            <p:nvSpPr>
              <p:cNvPr id="271" name="AutoShape 111">
                <a:extLst>
                  <a:ext uri="{FF2B5EF4-FFF2-40B4-BE49-F238E27FC236}">
                    <a16:creationId xmlns:a16="http://schemas.microsoft.com/office/drawing/2014/main" id="{A34CF4FA-FD1C-5145-835F-119FE044DC3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72" name="AutoShape 112">
                <a:extLst>
                  <a:ext uri="{FF2B5EF4-FFF2-40B4-BE49-F238E27FC236}">
                    <a16:creationId xmlns:a16="http://schemas.microsoft.com/office/drawing/2014/main" id="{59A59735-AA02-0146-A5A5-87EEABC8E28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6" name="Freeform 113">
              <a:extLst>
                <a:ext uri="{FF2B5EF4-FFF2-40B4-BE49-F238E27FC236}">
                  <a16:creationId xmlns:a16="http://schemas.microsoft.com/office/drawing/2014/main" id="{FDFF2545-90A4-DA4C-82D7-3315F0B6C88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57" name="Group 114">
              <a:extLst>
                <a:ext uri="{FF2B5EF4-FFF2-40B4-BE49-F238E27FC236}">
                  <a16:creationId xmlns:a16="http://schemas.microsoft.com/office/drawing/2014/main" id="{05A30CF6-38EC-774A-B2D7-6BC1988EFCEE}"/>
                </a:ext>
              </a:extLst>
            </p:cNvPr>
            <p:cNvGrpSpPr>
              <a:grpSpLocks/>
            </p:cNvGrpSpPr>
            <p:nvPr/>
          </p:nvGrpSpPr>
          <p:grpSpPr bwMode="auto">
            <a:xfrm>
              <a:off x="4739" y="1327"/>
              <a:ext cx="582" cy="139"/>
              <a:chOff x="614" y="2568"/>
              <a:chExt cx="725" cy="139"/>
            </a:xfrm>
          </p:grpSpPr>
          <p:sp>
            <p:nvSpPr>
              <p:cNvPr id="269" name="AutoShape 115">
                <a:extLst>
                  <a:ext uri="{FF2B5EF4-FFF2-40B4-BE49-F238E27FC236}">
                    <a16:creationId xmlns:a16="http://schemas.microsoft.com/office/drawing/2014/main" id="{82E4336A-2972-5248-BA09-8141B5778E54}"/>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70" name="AutoShape 116">
                <a:extLst>
                  <a:ext uri="{FF2B5EF4-FFF2-40B4-BE49-F238E27FC236}">
                    <a16:creationId xmlns:a16="http://schemas.microsoft.com/office/drawing/2014/main" id="{AD1D49DB-E480-5641-AC7E-56E3D66E7135}"/>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8" name="Rectangle 117">
              <a:extLst>
                <a:ext uri="{FF2B5EF4-FFF2-40B4-BE49-F238E27FC236}">
                  <a16:creationId xmlns:a16="http://schemas.microsoft.com/office/drawing/2014/main" id="{0B98AE39-2021-6E44-A2F5-79952D91407E}"/>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9" name="Freeform 118">
              <a:extLst>
                <a:ext uri="{FF2B5EF4-FFF2-40B4-BE49-F238E27FC236}">
                  <a16:creationId xmlns:a16="http://schemas.microsoft.com/office/drawing/2014/main" id="{E786E227-0635-1B4C-B935-93B9B2090B2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0" name="Freeform 119">
              <a:extLst>
                <a:ext uri="{FF2B5EF4-FFF2-40B4-BE49-F238E27FC236}">
                  <a16:creationId xmlns:a16="http://schemas.microsoft.com/office/drawing/2014/main" id="{FB8A87AF-D14D-3042-95ED-47109B79894D}"/>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1" name="Oval 120">
              <a:extLst>
                <a:ext uri="{FF2B5EF4-FFF2-40B4-BE49-F238E27FC236}">
                  <a16:creationId xmlns:a16="http://schemas.microsoft.com/office/drawing/2014/main" id="{2E438A96-E553-D34A-BF0C-432436BD21D5}"/>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2" name="Freeform 121">
              <a:extLst>
                <a:ext uri="{FF2B5EF4-FFF2-40B4-BE49-F238E27FC236}">
                  <a16:creationId xmlns:a16="http://schemas.microsoft.com/office/drawing/2014/main" id="{C7F13FD9-6F22-2742-B6C1-05E03B039F7D}"/>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3" name="AutoShape 122">
              <a:extLst>
                <a:ext uri="{FF2B5EF4-FFF2-40B4-BE49-F238E27FC236}">
                  <a16:creationId xmlns:a16="http://schemas.microsoft.com/office/drawing/2014/main" id="{348EE68C-CA73-834E-B867-CD1C84FAC89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4" name="AutoShape 123">
              <a:extLst>
                <a:ext uri="{FF2B5EF4-FFF2-40B4-BE49-F238E27FC236}">
                  <a16:creationId xmlns:a16="http://schemas.microsoft.com/office/drawing/2014/main" id="{1204051C-8ED9-7648-9B46-C01EFEE9DB1E}"/>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5" name="Oval 124">
              <a:extLst>
                <a:ext uri="{FF2B5EF4-FFF2-40B4-BE49-F238E27FC236}">
                  <a16:creationId xmlns:a16="http://schemas.microsoft.com/office/drawing/2014/main" id="{E60C883F-574D-2748-ABCD-0B7DB3EE98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6" name="Oval 125">
              <a:extLst>
                <a:ext uri="{FF2B5EF4-FFF2-40B4-BE49-F238E27FC236}">
                  <a16:creationId xmlns:a16="http://schemas.microsoft.com/office/drawing/2014/main" id="{FB94FD42-6202-F644-B3BA-267D89970B38}"/>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endParaRPr>
            </a:p>
          </p:txBody>
        </p:sp>
        <p:sp>
          <p:nvSpPr>
            <p:cNvPr id="267" name="Oval 126">
              <a:extLst>
                <a:ext uri="{FF2B5EF4-FFF2-40B4-BE49-F238E27FC236}">
                  <a16:creationId xmlns:a16="http://schemas.microsoft.com/office/drawing/2014/main" id="{FD6A9A5E-7B0B-0C4F-B512-765209079139}"/>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8" name="Rectangle 127">
              <a:extLst>
                <a:ext uri="{FF2B5EF4-FFF2-40B4-BE49-F238E27FC236}">
                  <a16:creationId xmlns:a16="http://schemas.microsoft.com/office/drawing/2014/main" id="{1A503147-D0ED-D94A-8360-5E7F4D3ED8FD}"/>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69" name="Slide Number Placeholder 2">
            <a:extLst>
              <a:ext uri="{FF2B5EF4-FFF2-40B4-BE49-F238E27FC236}">
                <a16:creationId xmlns:a16="http://schemas.microsoft.com/office/drawing/2014/main" id="{173A9DD9-82B1-6E42-88A8-6C0B706AA49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111</a:t>
            </a:fld>
            <a:endParaRPr lang="en-US" dirty="0"/>
          </a:p>
        </p:txBody>
      </p:sp>
    </p:spTree>
    <p:extLst>
      <p:ext uri="{BB962C8B-B14F-4D97-AF65-F5344CB8AC3E}">
        <p14:creationId xmlns:p14="http://schemas.microsoft.com/office/powerpoint/2010/main" val="450562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dissolv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2-way handshake scenarios</a:t>
            </a:r>
          </a:p>
        </p:txBody>
      </p:sp>
      <p:grpSp>
        <p:nvGrpSpPr>
          <p:cNvPr id="423" name="Group 422">
            <a:extLst>
              <a:ext uri="{FF2B5EF4-FFF2-40B4-BE49-F238E27FC236}">
                <a16:creationId xmlns:a16="http://schemas.microsoft.com/office/drawing/2014/main" id="{D692DA0E-1EF2-F448-A9D8-1C3ACE390DD1}"/>
              </a:ext>
            </a:extLst>
          </p:cNvPr>
          <p:cNvGrpSpPr/>
          <p:nvPr/>
        </p:nvGrpSpPr>
        <p:grpSpPr>
          <a:xfrm>
            <a:off x="435655" y="1435139"/>
            <a:ext cx="3855401" cy="3186116"/>
            <a:chOff x="435655" y="1990325"/>
            <a:chExt cx="3855401" cy="3186116"/>
          </a:xfrm>
        </p:grpSpPr>
        <p:sp>
          <p:nvSpPr>
            <p:cNvPr id="424" name="Line 25">
              <a:extLst>
                <a:ext uri="{FF2B5EF4-FFF2-40B4-BE49-F238E27FC236}">
                  <a16:creationId xmlns:a16="http://schemas.microsoft.com/office/drawing/2014/main" id="{91E4D71D-79FA-CA4A-B78E-8C1871D4733B}"/>
                </a:ext>
              </a:extLst>
            </p:cNvPr>
            <p:cNvSpPr>
              <a:spLocks noChangeShapeType="1"/>
            </p:cNvSpPr>
            <p:nvPr/>
          </p:nvSpPr>
          <p:spPr bwMode="auto">
            <a:xfrm flipH="1">
              <a:off x="1461180" y="2545950"/>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425" name="Line 39">
              <a:extLst>
                <a:ext uri="{FF2B5EF4-FFF2-40B4-BE49-F238E27FC236}">
                  <a16:creationId xmlns:a16="http://schemas.microsoft.com/office/drawing/2014/main" id="{3CE8A2F3-443B-CB42-96FD-D8DF221502CB}"/>
                </a:ext>
              </a:extLst>
            </p:cNvPr>
            <p:cNvSpPr>
              <a:spLocks noChangeShapeType="1"/>
            </p:cNvSpPr>
            <p:nvPr/>
          </p:nvSpPr>
          <p:spPr bwMode="auto">
            <a:xfrm flipH="1">
              <a:off x="2991529" y="2618975"/>
              <a:ext cx="0" cy="252452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26" name="Group 93">
              <a:extLst>
                <a:ext uri="{FF2B5EF4-FFF2-40B4-BE49-F238E27FC236}">
                  <a16:creationId xmlns:a16="http://schemas.microsoft.com/office/drawing/2014/main" id="{773C4FC2-EAD6-0D4F-85E4-043FD6EDCD22}"/>
                </a:ext>
              </a:extLst>
            </p:cNvPr>
            <p:cNvGrpSpPr>
              <a:grpSpLocks/>
            </p:cNvGrpSpPr>
            <p:nvPr/>
          </p:nvGrpSpPr>
          <p:grpSpPr bwMode="auto">
            <a:xfrm>
              <a:off x="1386567" y="4700191"/>
              <a:ext cx="2405063" cy="476250"/>
              <a:chOff x="1097" y="2807"/>
              <a:chExt cx="1515" cy="300"/>
            </a:xfrm>
          </p:grpSpPr>
          <p:sp>
            <p:nvSpPr>
              <p:cNvPr id="488" name="Line 40">
                <a:extLst>
                  <a:ext uri="{FF2B5EF4-FFF2-40B4-BE49-F238E27FC236}">
                    <a16:creationId xmlns:a16="http://schemas.microsoft.com/office/drawing/2014/main" id="{111704BC-1B6B-2944-9D57-698BFD5CC308}"/>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89" name="Text Box 85">
                <a:extLst>
                  <a:ext uri="{FF2B5EF4-FFF2-40B4-BE49-F238E27FC236}">
                    <a16:creationId xmlns:a16="http://schemas.microsoft.com/office/drawing/2014/main" id="{190D3E08-8ADE-534C-9FC3-5199F6792D9B}"/>
                  </a:ext>
                </a:extLst>
              </p:cNvPr>
              <p:cNvSpPr txBox="1">
                <a:spLocks noChangeArrowheads="1"/>
              </p:cNvSpPr>
              <p:nvPr/>
            </p:nvSpPr>
            <p:spPr bwMode="auto">
              <a:xfrm>
                <a:off x="1269" y="2807"/>
                <a:ext cx="706" cy="3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x completes</a:t>
                </a:r>
              </a:p>
            </p:txBody>
          </p:sp>
        </p:grpSp>
        <p:grpSp>
          <p:nvGrpSpPr>
            <p:cNvPr id="427" name="Group 102">
              <a:extLst>
                <a:ext uri="{FF2B5EF4-FFF2-40B4-BE49-F238E27FC236}">
                  <a16:creationId xmlns:a16="http://schemas.microsoft.com/office/drawing/2014/main" id="{0D5744FA-4339-D545-9B57-B45E093F571A}"/>
                </a:ext>
              </a:extLst>
            </p:cNvPr>
            <p:cNvGrpSpPr>
              <a:grpSpLocks/>
            </p:cNvGrpSpPr>
            <p:nvPr/>
          </p:nvGrpSpPr>
          <p:grpSpPr bwMode="auto">
            <a:xfrm>
              <a:off x="435655" y="1990325"/>
              <a:ext cx="3389313" cy="2136775"/>
              <a:chOff x="484" y="1100"/>
              <a:chExt cx="2135" cy="1346"/>
            </a:xfrm>
          </p:grpSpPr>
          <p:sp>
            <p:nvSpPr>
              <p:cNvPr id="439" name="Text Box 103">
                <a:extLst>
                  <a:ext uri="{FF2B5EF4-FFF2-40B4-BE49-F238E27FC236}">
                    <a16:creationId xmlns:a16="http://schemas.microsoft.com/office/drawing/2014/main" id="{384A1174-EF45-3D47-B451-2B62A2717579}"/>
                  </a:ext>
                </a:extLst>
              </p:cNvPr>
              <p:cNvSpPr txBox="1">
                <a:spLocks noChangeArrowheads="1"/>
              </p:cNvSpPr>
              <p:nvPr/>
            </p:nvSpPr>
            <p:spPr bwMode="auto">
              <a:xfrm>
                <a:off x="484" y="1393"/>
                <a:ext cx="61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0" name="Line 104">
                <a:extLst>
                  <a:ext uri="{FF2B5EF4-FFF2-40B4-BE49-F238E27FC236}">
                    <a16:creationId xmlns:a16="http://schemas.microsoft.com/office/drawing/2014/main" id="{01799853-A3A5-894C-8B0B-3CBEE6379CDD}"/>
                  </a:ext>
                </a:extLst>
              </p:cNvPr>
              <p:cNvSpPr>
                <a:spLocks noChangeShapeType="1"/>
              </p:cNvSpPr>
              <p:nvPr/>
            </p:nvSpPr>
            <p:spPr bwMode="auto">
              <a:xfrm>
                <a:off x="1159" y="1516"/>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1" name="Line 105">
                <a:extLst>
                  <a:ext uri="{FF2B5EF4-FFF2-40B4-BE49-F238E27FC236}">
                    <a16:creationId xmlns:a16="http://schemas.microsoft.com/office/drawing/2014/main" id="{E4D37334-2302-C946-AD71-897255F798F8}"/>
                  </a:ext>
                </a:extLst>
              </p:cNvPr>
              <p:cNvSpPr>
                <a:spLocks noChangeShapeType="1"/>
              </p:cNvSpPr>
              <p:nvPr/>
            </p:nvSpPr>
            <p:spPr bwMode="auto">
              <a:xfrm flipH="1">
                <a:off x="1121" y="1739"/>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2" name="Rectangle 106">
                <a:extLst>
                  <a:ext uri="{FF2B5EF4-FFF2-40B4-BE49-F238E27FC236}">
                    <a16:creationId xmlns:a16="http://schemas.microsoft.com/office/drawing/2014/main" id="{A9F291AF-7263-964C-9C39-E6D9DD79FF9B}"/>
                  </a:ext>
                </a:extLst>
              </p:cNvPr>
              <p:cNvSpPr>
                <a:spLocks noChangeArrowheads="1"/>
              </p:cNvSpPr>
              <p:nvPr/>
            </p:nvSpPr>
            <p:spPr bwMode="auto">
              <a:xfrm>
                <a:off x="1359" y="1507"/>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3" name="Text Box 107">
                <a:extLst>
                  <a:ext uri="{FF2B5EF4-FFF2-40B4-BE49-F238E27FC236}">
                    <a16:creationId xmlns:a16="http://schemas.microsoft.com/office/drawing/2014/main" id="{8256400A-AA91-2B45-8FD6-9FEEAEE48C35}"/>
                  </a:ext>
                </a:extLst>
              </p:cNvPr>
              <p:cNvSpPr txBox="1">
                <a:spLocks noChangeArrowheads="1"/>
              </p:cNvSpPr>
              <p:nvPr/>
            </p:nvSpPr>
            <p:spPr bwMode="auto">
              <a:xfrm>
                <a:off x="1214" y="1486"/>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sp>
            <p:nvSpPr>
              <p:cNvPr id="444" name="Rectangle 108">
                <a:extLst>
                  <a:ext uri="{FF2B5EF4-FFF2-40B4-BE49-F238E27FC236}">
                    <a16:creationId xmlns:a16="http://schemas.microsoft.com/office/drawing/2014/main" id="{8F206717-52E2-FB4D-B242-30E9BF426AE1}"/>
                  </a:ext>
                </a:extLst>
              </p:cNvPr>
              <p:cNvSpPr>
                <a:spLocks noChangeArrowheads="1"/>
              </p:cNvSpPr>
              <p:nvPr/>
            </p:nvSpPr>
            <p:spPr bwMode="auto">
              <a:xfrm>
                <a:off x="1471" y="1774"/>
                <a:ext cx="277"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5" name="Text Box 109">
                <a:extLst>
                  <a:ext uri="{FF2B5EF4-FFF2-40B4-BE49-F238E27FC236}">
                    <a16:creationId xmlns:a16="http://schemas.microsoft.com/office/drawing/2014/main" id="{9F6C9D6F-A1F8-8544-BE47-BCDA73F1EC12}"/>
                  </a:ext>
                </a:extLst>
              </p:cNvPr>
              <p:cNvSpPr txBox="1">
                <a:spLocks noChangeArrowheads="1"/>
              </p:cNvSpPr>
              <p:nvPr/>
            </p:nvSpPr>
            <p:spPr bwMode="auto">
              <a:xfrm>
                <a:off x="2133" y="1649"/>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446" name="Text Box 110">
                <a:extLst>
                  <a:ext uri="{FF2B5EF4-FFF2-40B4-BE49-F238E27FC236}">
                    <a16:creationId xmlns:a16="http://schemas.microsoft.com/office/drawing/2014/main" id="{5194F166-9430-4242-89A4-5D091B008960}"/>
                  </a:ext>
                </a:extLst>
              </p:cNvPr>
              <p:cNvSpPr txBox="1">
                <a:spLocks noChangeArrowheads="1"/>
              </p:cNvSpPr>
              <p:nvPr/>
            </p:nvSpPr>
            <p:spPr bwMode="auto">
              <a:xfrm>
                <a:off x="583" y="2234"/>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447" name="Oval 111">
                <a:extLst>
                  <a:ext uri="{FF2B5EF4-FFF2-40B4-BE49-F238E27FC236}">
                    <a16:creationId xmlns:a16="http://schemas.microsoft.com/office/drawing/2014/main" id="{64F10CAD-3D48-3B4D-AE41-2AEA0DB2E4A3}"/>
                  </a:ext>
                </a:extLst>
              </p:cNvPr>
              <p:cNvSpPr>
                <a:spLocks noChangeArrowheads="1"/>
              </p:cNvSpPr>
              <p:nvPr/>
            </p:nvSpPr>
            <p:spPr bwMode="auto">
              <a:xfrm>
                <a:off x="1095" y="2298"/>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448" name="Oval 112">
                <a:extLst>
                  <a:ext uri="{FF2B5EF4-FFF2-40B4-BE49-F238E27FC236}">
                    <a16:creationId xmlns:a16="http://schemas.microsoft.com/office/drawing/2014/main" id="{98F68D03-FCEB-0F41-A286-A0FEC1FAEA51}"/>
                  </a:ext>
                </a:extLst>
              </p:cNvPr>
              <p:cNvSpPr>
                <a:spLocks noChangeArrowheads="1"/>
              </p:cNvSpPr>
              <p:nvPr/>
            </p:nvSpPr>
            <p:spPr bwMode="auto">
              <a:xfrm>
                <a:off x="2065" y="1723"/>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nvGrpSpPr>
              <p:cNvPr id="449" name="Group 113">
                <a:extLst>
                  <a:ext uri="{FF2B5EF4-FFF2-40B4-BE49-F238E27FC236}">
                    <a16:creationId xmlns:a16="http://schemas.microsoft.com/office/drawing/2014/main" id="{E535B351-6B01-AE49-8479-F8762FC2AA2E}"/>
                  </a:ext>
                </a:extLst>
              </p:cNvPr>
              <p:cNvGrpSpPr>
                <a:grpSpLocks/>
              </p:cNvGrpSpPr>
              <p:nvPr/>
            </p:nvGrpSpPr>
            <p:grpSpPr bwMode="auto">
              <a:xfrm>
                <a:off x="1277" y="1861"/>
                <a:ext cx="803" cy="212"/>
                <a:chOff x="1065" y="2085"/>
                <a:chExt cx="803" cy="212"/>
              </a:xfrm>
            </p:grpSpPr>
            <p:sp>
              <p:nvSpPr>
                <p:cNvPr id="486" name="Rectangle 114">
                  <a:extLst>
                    <a:ext uri="{FF2B5EF4-FFF2-40B4-BE49-F238E27FC236}">
                      <a16:creationId xmlns:a16="http://schemas.microsoft.com/office/drawing/2014/main" id="{3ABD9392-9290-6043-AF0A-164F1B0F7B39}"/>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87" name="Text Box 115">
                  <a:extLst>
                    <a:ext uri="{FF2B5EF4-FFF2-40B4-BE49-F238E27FC236}">
                      <a16:creationId xmlns:a16="http://schemas.microsoft.com/office/drawing/2014/main" id="{E01A5D11-E159-0C40-9DBC-E064BEC5774C}"/>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acc_conn(x)</a:t>
                  </a:r>
                </a:p>
              </p:txBody>
            </p:sp>
          </p:grpSp>
          <p:grpSp>
            <p:nvGrpSpPr>
              <p:cNvPr id="450" name="Group 116">
                <a:extLst>
                  <a:ext uri="{FF2B5EF4-FFF2-40B4-BE49-F238E27FC236}">
                    <a16:creationId xmlns:a16="http://schemas.microsoft.com/office/drawing/2014/main" id="{3E3A49BF-0E39-8D4D-A2D0-63CBFDDD6FAF}"/>
                  </a:ext>
                </a:extLst>
              </p:cNvPr>
              <p:cNvGrpSpPr>
                <a:grpSpLocks/>
              </p:cNvGrpSpPr>
              <p:nvPr/>
            </p:nvGrpSpPr>
            <p:grpSpPr bwMode="auto">
              <a:xfrm>
                <a:off x="834" y="1112"/>
                <a:ext cx="391" cy="307"/>
                <a:chOff x="-44" y="1473"/>
                <a:chExt cx="981" cy="1105"/>
              </a:xfrm>
            </p:grpSpPr>
            <p:pic>
              <p:nvPicPr>
                <p:cNvPr id="484" name="Picture 117" descr="desktop_computer_stylized_medium">
                  <a:extLst>
                    <a:ext uri="{FF2B5EF4-FFF2-40B4-BE49-F238E27FC236}">
                      <a16:creationId xmlns:a16="http://schemas.microsoft.com/office/drawing/2014/main" id="{68652FF9-3BA5-AD41-98E0-A222D63A4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18">
                  <a:extLst>
                    <a:ext uri="{FF2B5EF4-FFF2-40B4-BE49-F238E27FC236}">
                      <a16:creationId xmlns:a16="http://schemas.microsoft.com/office/drawing/2014/main" id="{73D50490-21D8-7746-B97E-C2FE25CBD7B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51" name="Group 119">
                <a:extLst>
                  <a:ext uri="{FF2B5EF4-FFF2-40B4-BE49-F238E27FC236}">
                    <a16:creationId xmlns:a16="http://schemas.microsoft.com/office/drawing/2014/main" id="{6E788993-C5DA-164F-9258-0CB775450A30}"/>
                  </a:ext>
                </a:extLst>
              </p:cNvPr>
              <p:cNvGrpSpPr>
                <a:grpSpLocks/>
              </p:cNvGrpSpPr>
              <p:nvPr/>
            </p:nvGrpSpPr>
            <p:grpSpPr bwMode="auto">
              <a:xfrm>
                <a:off x="1973" y="1100"/>
                <a:ext cx="212" cy="323"/>
                <a:chOff x="4140" y="429"/>
                <a:chExt cx="1425" cy="2396"/>
              </a:xfrm>
            </p:grpSpPr>
            <p:sp>
              <p:nvSpPr>
                <p:cNvPr id="452" name="Freeform 120">
                  <a:extLst>
                    <a:ext uri="{FF2B5EF4-FFF2-40B4-BE49-F238E27FC236}">
                      <a16:creationId xmlns:a16="http://schemas.microsoft.com/office/drawing/2014/main" id="{12CC2128-75E5-114A-937D-4B672A89AA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3" name="Rectangle 121">
                  <a:extLst>
                    <a:ext uri="{FF2B5EF4-FFF2-40B4-BE49-F238E27FC236}">
                      <a16:creationId xmlns:a16="http://schemas.microsoft.com/office/drawing/2014/main" id="{F5C3491A-CD29-114C-A378-A2E414822C3C}"/>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54" name="Freeform 122">
                  <a:extLst>
                    <a:ext uri="{FF2B5EF4-FFF2-40B4-BE49-F238E27FC236}">
                      <a16:creationId xmlns:a16="http://schemas.microsoft.com/office/drawing/2014/main" id="{1FAF7C96-26AF-BC4C-8EE5-52686FB51F5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5" name="Freeform 123">
                  <a:extLst>
                    <a:ext uri="{FF2B5EF4-FFF2-40B4-BE49-F238E27FC236}">
                      <a16:creationId xmlns:a16="http://schemas.microsoft.com/office/drawing/2014/main" id="{F24EFDC4-D2B3-7440-A83B-52220A26C97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6" name="Rectangle 124">
                  <a:extLst>
                    <a:ext uri="{FF2B5EF4-FFF2-40B4-BE49-F238E27FC236}">
                      <a16:creationId xmlns:a16="http://schemas.microsoft.com/office/drawing/2014/main" id="{C738D1B1-14C3-F143-9286-716F3B0BC8CB}"/>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57" name="Group 125">
                  <a:extLst>
                    <a:ext uri="{FF2B5EF4-FFF2-40B4-BE49-F238E27FC236}">
                      <a16:creationId xmlns:a16="http://schemas.microsoft.com/office/drawing/2014/main" id="{1C9F2DD0-76F5-9945-A4A2-BFF420651D30}"/>
                    </a:ext>
                  </a:extLst>
                </p:cNvPr>
                <p:cNvGrpSpPr>
                  <a:grpSpLocks/>
                </p:cNvGrpSpPr>
                <p:nvPr/>
              </p:nvGrpSpPr>
              <p:grpSpPr bwMode="auto">
                <a:xfrm>
                  <a:off x="4749" y="668"/>
                  <a:ext cx="581" cy="145"/>
                  <a:chOff x="614" y="2568"/>
                  <a:chExt cx="725" cy="139"/>
                </a:xfrm>
              </p:grpSpPr>
              <p:sp>
                <p:nvSpPr>
                  <p:cNvPr id="482" name="AutoShape 126">
                    <a:extLst>
                      <a:ext uri="{FF2B5EF4-FFF2-40B4-BE49-F238E27FC236}">
                        <a16:creationId xmlns:a16="http://schemas.microsoft.com/office/drawing/2014/main" id="{C09A9BC4-E4D4-9740-8415-C18557F484B7}"/>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83" name="AutoShape 127">
                    <a:extLst>
                      <a:ext uri="{FF2B5EF4-FFF2-40B4-BE49-F238E27FC236}">
                        <a16:creationId xmlns:a16="http://schemas.microsoft.com/office/drawing/2014/main" id="{F3D70C92-E5D6-2E4F-8DCA-B1904F759DA4}"/>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58" name="Rectangle 128">
                  <a:extLst>
                    <a:ext uri="{FF2B5EF4-FFF2-40B4-BE49-F238E27FC236}">
                      <a16:creationId xmlns:a16="http://schemas.microsoft.com/office/drawing/2014/main" id="{722160C6-98E8-2849-92F6-C0477CF41C15}"/>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59" name="Group 129">
                  <a:extLst>
                    <a:ext uri="{FF2B5EF4-FFF2-40B4-BE49-F238E27FC236}">
                      <a16:creationId xmlns:a16="http://schemas.microsoft.com/office/drawing/2014/main" id="{5CF614C1-2FA4-194F-99CB-B59EBAA69627}"/>
                    </a:ext>
                  </a:extLst>
                </p:cNvPr>
                <p:cNvGrpSpPr>
                  <a:grpSpLocks/>
                </p:cNvGrpSpPr>
                <p:nvPr/>
              </p:nvGrpSpPr>
              <p:grpSpPr bwMode="auto">
                <a:xfrm>
                  <a:off x="4747" y="994"/>
                  <a:ext cx="581" cy="134"/>
                  <a:chOff x="614" y="2568"/>
                  <a:chExt cx="725" cy="139"/>
                </a:xfrm>
              </p:grpSpPr>
              <p:sp>
                <p:nvSpPr>
                  <p:cNvPr id="480" name="AutoShape 130">
                    <a:extLst>
                      <a:ext uri="{FF2B5EF4-FFF2-40B4-BE49-F238E27FC236}">
                        <a16:creationId xmlns:a16="http://schemas.microsoft.com/office/drawing/2014/main" id="{2DFF64EB-D097-2043-B088-40E31FBCA144}"/>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81" name="AutoShape 131">
                    <a:extLst>
                      <a:ext uri="{FF2B5EF4-FFF2-40B4-BE49-F238E27FC236}">
                        <a16:creationId xmlns:a16="http://schemas.microsoft.com/office/drawing/2014/main" id="{DF72C84E-59FE-844F-8A5B-E79C5EEA947F}"/>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60" name="Rectangle 132">
                  <a:extLst>
                    <a:ext uri="{FF2B5EF4-FFF2-40B4-BE49-F238E27FC236}">
                      <a16:creationId xmlns:a16="http://schemas.microsoft.com/office/drawing/2014/main" id="{0D34B495-F619-5744-92CE-02150CAEF02F}"/>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61" name="Rectangle 133">
                  <a:extLst>
                    <a:ext uri="{FF2B5EF4-FFF2-40B4-BE49-F238E27FC236}">
                      <a16:creationId xmlns:a16="http://schemas.microsoft.com/office/drawing/2014/main" id="{B289AC45-5AE1-8144-A213-D8D732FD9762}"/>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62" name="Group 134">
                  <a:extLst>
                    <a:ext uri="{FF2B5EF4-FFF2-40B4-BE49-F238E27FC236}">
                      <a16:creationId xmlns:a16="http://schemas.microsoft.com/office/drawing/2014/main" id="{1749D736-5D93-C94F-BEFF-83BA3C60704D}"/>
                    </a:ext>
                  </a:extLst>
                </p:cNvPr>
                <p:cNvGrpSpPr>
                  <a:grpSpLocks/>
                </p:cNvGrpSpPr>
                <p:nvPr/>
              </p:nvGrpSpPr>
              <p:grpSpPr bwMode="auto">
                <a:xfrm>
                  <a:off x="4735" y="1627"/>
                  <a:ext cx="582" cy="151"/>
                  <a:chOff x="614" y="2568"/>
                  <a:chExt cx="725" cy="139"/>
                </a:xfrm>
              </p:grpSpPr>
              <p:sp>
                <p:nvSpPr>
                  <p:cNvPr id="478" name="AutoShape 135">
                    <a:extLst>
                      <a:ext uri="{FF2B5EF4-FFF2-40B4-BE49-F238E27FC236}">
                        <a16:creationId xmlns:a16="http://schemas.microsoft.com/office/drawing/2014/main" id="{A0C2743E-C87A-D14C-85B5-A8F79F7531D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9" name="AutoShape 136">
                    <a:extLst>
                      <a:ext uri="{FF2B5EF4-FFF2-40B4-BE49-F238E27FC236}">
                        <a16:creationId xmlns:a16="http://schemas.microsoft.com/office/drawing/2014/main" id="{9BD6DBA0-FC1C-254E-9398-6CCD7340CADE}"/>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63" name="Freeform 137">
                  <a:extLst>
                    <a:ext uri="{FF2B5EF4-FFF2-40B4-BE49-F238E27FC236}">
                      <a16:creationId xmlns:a16="http://schemas.microsoft.com/office/drawing/2014/main" id="{5440E4EF-7DC8-C948-8355-65BC2A778B02}"/>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4" name="Group 138">
                  <a:extLst>
                    <a:ext uri="{FF2B5EF4-FFF2-40B4-BE49-F238E27FC236}">
                      <a16:creationId xmlns:a16="http://schemas.microsoft.com/office/drawing/2014/main" id="{5E633347-2A45-9548-B218-3565A9B3D215}"/>
                    </a:ext>
                  </a:extLst>
                </p:cNvPr>
                <p:cNvGrpSpPr>
                  <a:grpSpLocks/>
                </p:cNvGrpSpPr>
                <p:nvPr/>
              </p:nvGrpSpPr>
              <p:grpSpPr bwMode="auto">
                <a:xfrm>
                  <a:off x="4739" y="1327"/>
                  <a:ext cx="582" cy="139"/>
                  <a:chOff x="614" y="2568"/>
                  <a:chExt cx="725" cy="139"/>
                </a:xfrm>
              </p:grpSpPr>
              <p:sp>
                <p:nvSpPr>
                  <p:cNvPr id="476" name="AutoShape 139">
                    <a:extLst>
                      <a:ext uri="{FF2B5EF4-FFF2-40B4-BE49-F238E27FC236}">
                        <a16:creationId xmlns:a16="http://schemas.microsoft.com/office/drawing/2014/main" id="{0F545573-C3F3-7D4F-8E2E-057960582DC3}"/>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7" name="AutoShape 140">
                    <a:extLst>
                      <a:ext uri="{FF2B5EF4-FFF2-40B4-BE49-F238E27FC236}">
                        <a16:creationId xmlns:a16="http://schemas.microsoft.com/office/drawing/2014/main" id="{2B38E4F6-9B20-FE41-8688-9F827513A80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65" name="Rectangle 141">
                  <a:extLst>
                    <a:ext uri="{FF2B5EF4-FFF2-40B4-BE49-F238E27FC236}">
                      <a16:creationId xmlns:a16="http://schemas.microsoft.com/office/drawing/2014/main" id="{0ADB7777-054A-3B42-99E1-AA3880CEBF4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66" name="Freeform 142">
                  <a:extLst>
                    <a:ext uri="{FF2B5EF4-FFF2-40B4-BE49-F238E27FC236}">
                      <a16:creationId xmlns:a16="http://schemas.microsoft.com/office/drawing/2014/main" id="{851EFEA0-9F99-9D45-BDD9-05781330AA68}"/>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67" name="Freeform 143">
                  <a:extLst>
                    <a:ext uri="{FF2B5EF4-FFF2-40B4-BE49-F238E27FC236}">
                      <a16:creationId xmlns:a16="http://schemas.microsoft.com/office/drawing/2014/main" id="{D46DD2F0-137E-7246-8429-922D11398E36}"/>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68" name="Oval 144">
                  <a:extLst>
                    <a:ext uri="{FF2B5EF4-FFF2-40B4-BE49-F238E27FC236}">
                      <a16:creationId xmlns:a16="http://schemas.microsoft.com/office/drawing/2014/main" id="{6D2FDB16-DD50-754D-B173-29B81535A1D0}"/>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69" name="Freeform 145">
                  <a:extLst>
                    <a:ext uri="{FF2B5EF4-FFF2-40B4-BE49-F238E27FC236}">
                      <a16:creationId xmlns:a16="http://schemas.microsoft.com/office/drawing/2014/main" id="{7D62A206-5CA0-E947-82FC-8F081AA926B0}"/>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70" name="AutoShape 146">
                  <a:extLst>
                    <a:ext uri="{FF2B5EF4-FFF2-40B4-BE49-F238E27FC236}">
                      <a16:creationId xmlns:a16="http://schemas.microsoft.com/office/drawing/2014/main" id="{FD0F85B5-11E0-7445-9862-BC483A492BC8}"/>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1" name="AutoShape 147">
                  <a:extLst>
                    <a:ext uri="{FF2B5EF4-FFF2-40B4-BE49-F238E27FC236}">
                      <a16:creationId xmlns:a16="http://schemas.microsoft.com/office/drawing/2014/main" id="{67E0531B-2E65-AF43-9DB9-355885A8BFB3}"/>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2" name="Oval 148">
                  <a:extLst>
                    <a:ext uri="{FF2B5EF4-FFF2-40B4-BE49-F238E27FC236}">
                      <a16:creationId xmlns:a16="http://schemas.microsoft.com/office/drawing/2014/main" id="{64B5B35B-452E-FD4C-ACFF-7D475CD7D3D3}"/>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3" name="Oval 149">
                  <a:extLst>
                    <a:ext uri="{FF2B5EF4-FFF2-40B4-BE49-F238E27FC236}">
                      <a16:creationId xmlns:a16="http://schemas.microsoft.com/office/drawing/2014/main" id="{A4534FEA-4A8B-8A42-8930-71A153E19C7E}"/>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74" name="Oval 150">
                  <a:extLst>
                    <a:ext uri="{FF2B5EF4-FFF2-40B4-BE49-F238E27FC236}">
                      <a16:creationId xmlns:a16="http://schemas.microsoft.com/office/drawing/2014/main" id="{D6E50F70-5ED2-3344-A7D3-F9408B324055}"/>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75" name="Rectangle 151">
                  <a:extLst>
                    <a:ext uri="{FF2B5EF4-FFF2-40B4-BE49-F238E27FC236}">
                      <a16:creationId xmlns:a16="http://schemas.microsoft.com/office/drawing/2014/main" id="{7B699B0E-7FA7-A24C-814D-12D1D823F816}"/>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sp>
          <p:nvSpPr>
            <p:cNvPr id="428" name="Oval 159">
              <a:extLst>
                <a:ext uri="{FF2B5EF4-FFF2-40B4-BE49-F238E27FC236}">
                  <a16:creationId xmlns:a16="http://schemas.microsoft.com/office/drawing/2014/main" id="{8AE68307-4F03-0042-965E-5D84FCC3C3EB}"/>
                </a:ext>
              </a:extLst>
            </p:cNvPr>
            <p:cNvSpPr>
              <a:spLocks noChangeArrowheads="1"/>
            </p:cNvSpPr>
            <p:nvPr/>
          </p:nvSpPr>
          <p:spPr bwMode="auto">
            <a:xfrm>
              <a:off x="1416094" y="3893738"/>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429" name="Line 169">
              <a:extLst>
                <a:ext uri="{FF2B5EF4-FFF2-40B4-BE49-F238E27FC236}">
                  <a16:creationId xmlns:a16="http://schemas.microsoft.com/office/drawing/2014/main" id="{28EC4C67-0BE3-D54D-926D-9B81AED1C0D5}"/>
                </a:ext>
              </a:extLst>
            </p:cNvPr>
            <p:cNvSpPr>
              <a:spLocks noChangeShapeType="1"/>
            </p:cNvSpPr>
            <p:nvPr/>
          </p:nvSpPr>
          <p:spPr bwMode="auto">
            <a:xfrm>
              <a:off x="1511344" y="3966763"/>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0" name="Rectangle 170">
              <a:extLst>
                <a:ext uri="{FF2B5EF4-FFF2-40B4-BE49-F238E27FC236}">
                  <a16:creationId xmlns:a16="http://schemas.microsoft.com/office/drawing/2014/main" id="{B8AFD2C9-C151-F748-8B96-E389535E32BE}"/>
                </a:ext>
              </a:extLst>
            </p:cNvPr>
            <p:cNvSpPr>
              <a:spLocks noChangeArrowheads="1"/>
            </p:cNvSpPr>
            <p:nvPr/>
          </p:nvSpPr>
          <p:spPr bwMode="auto">
            <a:xfrm>
              <a:off x="1828844" y="3952476"/>
              <a:ext cx="777875"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1" name="Text Box 171">
              <a:extLst>
                <a:ext uri="{FF2B5EF4-FFF2-40B4-BE49-F238E27FC236}">
                  <a16:creationId xmlns:a16="http://schemas.microsoft.com/office/drawing/2014/main" id="{E48C6C06-1970-9949-B718-68B9AD5B435E}"/>
                </a:ext>
              </a:extLst>
            </p:cNvPr>
            <p:cNvSpPr txBox="1">
              <a:spLocks noChangeArrowheads="1"/>
            </p:cNvSpPr>
            <p:nvPr/>
          </p:nvSpPr>
          <p:spPr bwMode="auto">
            <a:xfrm>
              <a:off x="1689144" y="3919138"/>
              <a:ext cx="1092200"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sp>
          <p:nvSpPr>
            <p:cNvPr id="432" name="Oval 172">
              <a:extLst>
                <a:ext uri="{FF2B5EF4-FFF2-40B4-BE49-F238E27FC236}">
                  <a16:creationId xmlns:a16="http://schemas.microsoft.com/office/drawing/2014/main" id="{C551802D-96E3-F942-A271-44B93EF7D61C}"/>
                </a:ext>
              </a:extLst>
            </p:cNvPr>
            <p:cNvSpPr>
              <a:spLocks noChangeArrowheads="1"/>
            </p:cNvSpPr>
            <p:nvPr/>
          </p:nvSpPr>
          <p:spPr bwMode="auto">
            <a:xfrm>
              <a:off x="2960731" y="4250926"/>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433" name="Text Box 173">
              <a:extLst>
                <a:ext uri="{FF2B5EF4-FFF2-40B4-BE49-F238E27FC236}">
                  <a16:creationId xmlns:a16="http://schemas.microsoft.com/office/drawing/2014/main" id="{D76C6664-0DFF-6847-8C91-9630B8CABF4C}"/>
                </a:ext>
              </a:extLst>
            </p:cNvPr>
            <p:cNvSpPr txBox="1">
              <a:spLocks noChangeArrowheads="1"/>
            </p:cNvSpPr>
            <p:nvPr/>
          </p:nvSpPr>
          <p:spPr bwMode="auto">
            <a:xfrm>
              <a:off x="3119481" y="4011213"/>
              <a:ext cx="11715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grpSp>
          <p:nvGrpSpPr>
            <p:cNvPr id="434" name="Group 433">
              <a:extLst>
                <a:ext uri="{FF2B5EF4-FFF2-40B4-BE49-F238E27FC236}">
                  <a16:creationId xmlns:a16="http://schemas.microsoft.com/office/drawing/2014/main" id="{7800DC3B-8637-C445-B46C-B1F234EAAAF7}"/>
                </a:ext>
              </a:extLst>
            </p:cNvPr>
            <p:cNvGrpSpPr/>
            <p:nvPr/>
          </p:nvGrpSpPr>
          <p:grpSpPr>
            <a:xfrm flipH="1">
              <a:off x="1449388" y="4279047"/>
              <a:ext cx="1539875" cy="390924"/>
              <a:chOff x="796245" y="5993547"/>
              <a:chExt cx="1539875" cy="390924"/>
            </a:xfrm>
          </p:grpSpPr>
          <p:sp>
            <p:nvSpPr>
              <p:cNvPr id="436" name="Line 169">
                <a:extLst>
                  <a:ext uri="{FF2B5EF4-FFF2-40B4-BE49-F238E27FC236}">
                    <a16:creationId xmlns:a16="http://schemas.microsoft.com/office/drawing/2014/main" id="{DF8AED72-CC03-D141-BF1D-CDBAD8CFF041}"/>
                  </a:ext>
                </a:extLst>
              </p:cNvPr>
              <p:cNvSpPr>
                <a:spLocks noChangeShapeType="1"/>
              </p:cNvSpPr>
              <p:nvPr/>
            </p:nvSpPr>
            <p:spPr bwMode="auto">
              <a:xfrm>
                <a:off x="796245" y="6007834"/>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7" name="Rectangle 170">
                <a:extLst>
                  <a:ext uri="{FF2B5EF4-FFF2-40B4-BE49-F238E27FC236}">
                    <a16:creationId xmlns:a16="http://schemas.microsoft.com/office/drawing/2014/main" id="{629240BC-A74F-6E49-91FA-059AA1C94494}"/>
                  </a:ext>
                </a:extLst>
              </p:cNvPr>
              <p:cNvSpPr>
                <a:spLocks noChangeArrowheads="1"/>
              </p:cNvSpPr>
              <p:nvPr/>
            </p:nvSpPr>
            <p:spPr bwMode="auto">
              <a:xfrm>
                <a:off x="1113745" y="5993547"/>
                <a:ext cx="859292" cy="39092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8" name="Oval 172">
                <a:extLst>
                  <a:ext uri="{FF2B5EF4-FFF2-40B4-BE49-F238E27FC236}">
                    <a16:creationId xmlns:a16="http://schemas.microsoft.com/office/drawing/2014/main" id="{A155E5ED-674B-0544-A028-085A5AD95F12}"/>
                  </a:ext>
                </a:extLst>
              </p:cNvPr>
              <p:cNvSpPr>
                <a:spLocks noChangeArrowheads="1"/>
              </p:cNvSpPr>
              <p:nvPr/>
            </p:nvSpPr>
            <p:spPr bwMode="auto">
              <a:xfrm>
                <a:off x="2245632" y="6291997"/>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sp>
          <p:nvSpPr>
            <p:cNvPr id="435" name="Text Box 171">
              <a:extLst>
                <a:ext uri="{FF2B5EF4-FFF2-40B4-BE49-F238E27FC236}">
                  <a16:creationId xmlns:a16="http://schemas.microsoft.com/office/drawing/2014/main" id="{F73380DB-6861-6B4E-B8D4-43FE3C783476}"/>
                </a:ext>
              </a:extLst>
            </p:cNvPr>
            <p:cNvSpPr txBox="1">
              <a:spLocks noChangeArrowheads="1"/>
            </p:cNvSpPr>
            <p:nvPr/>
          </p:nvSpPr>
          <p:spPr bwMode="auto">
            <a:xfrm>
              <a:off x="1735694" y="4283529"/>
              <a:ext cx="1071127"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ACK(x+1)</a:t>
              </a:r>
            </a:p>
          </p:txBody>
        </p:sp>
      </p:grpSp>
      <p:grpSp>
        <p:nvGrpSpPr>
          <p:cNvPr id="9" name="Group 8">
            <a:extLst>
              <a:ext uri="{FF2B5EF4-FFF2-40B4-BE49-F238E27FC236}">
                <a16:creationId xmlns:a16="http://schemas.microsoft.com/office/drawing/2014/main" id="{A4CB8012-D87E-F547-97B0-03323A38506E}"/>
              </a:ext>
            </a:extLst>
          </p:cNvPr>
          <p:cNvGrpSpPr/>
          <p:nvPr/>
        </p:nvGrpSpPr>
        <p:grpSpPr>
          <a:xfrm>
            <a:off x="1273629" y="5146706"/>
            <a:ext cx="1773114" cy="1003723"/>
            <a:chOff x="1273629" y="5146706"/>
            <a:chExt cx="1773114" cy="1003723"/>
          </a:xfrm>
        </p:grpSpPr>
        <p:sp>
          <p:nvSpPr>
            <p:cNvPr id="4" name="TextBox 3">
              <a:extLst>
                <a:ext uri="{FF2B5EF4-FFF2-40B4-BE49-F238E27FC236}">
                  <a16:creationId xmlns:a16="http://schemas.microsoft.com/office/drawing/2014/main" id="{BDFF0F55-D08F-1344-9B87-5BCA4686A75C}"/>
                </a:ext>
              </a:extLst>
            </p:cNvPr>
            <p:cNvSpPr txBox="1"/>
            <p:nvPr/>
          </p:nvSpPr>
          <p:spPr>
            <a:xfrm>
              <a:off x="1273629" y="5146706"/>
              <a:ext cx="1773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 problem!</a:t>
              </a:r>
            </a:p>
          </p:txBody>
        </p:sp>
        <p:pic>
          <p:nvPicPr>
            <p:cNvPr id="6" name="Picture 5" descr="A picture containing drawing&#10;&#10;Description automatically generated">
              <a:extLst>
                <a:ext uri="{FF2B5EF4-FFF2-40B4-BE49-F238E27FC236}">
                  <a16:creationId xmlns:a16="http://schemas.microsoft.com/office/drawing/2014/main" id="{4F95E370-82E9-0D41-AB1B-B42B590C4566}"/>
                </a:ext>
              </a:extLst>
            </p:cNvPr>
            <p:cNvPicPr>
              <a:picLocks noChangeAspect="1"/>
            </p:cNvPicPr>
            <p:nvPr/>
          </p:nvPicPr>
          <p:blipFill>
            <a:blip r:embed="rId4"/>
            <a:stretch>
              <a:fillRect/>
            </a:stretch>
          </p:blipFill>
          <p:spPr>
            <a:xfrm>
              <a:off x="1812470" y="5524500"/>
              <a:ext cx="625929" cy="625929"/>
            </a:xfrm>
            <a:prstGeom prst="rect">
              <a:avLst/>
            </a:prstGeom>
          </p:spPr>
        </p:pic>
      </p:grpSp>
      <p:sp>
        <p:nvSpPr>
          <p:cNvPr id="73" name="Slide Number Placeholder 2">
            <a:extLst>
              <a:ext uri="{FF2B5EF4-FFF2-40B4-BE49-F238E27FC236}">
                <a16:creationId xmlns:a16="http://schemas.microsoft.com/office/drawing/2014/main" id="{26201937-A24A-454E-B97D-9D841DC2449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112</a:t>
            </a:fld>
            <a:endParaRPr lang="en-US" dirty="0"/>
          </a:p>
        </p:txBody>
      </p:sp>
    </p:spTree>
    <p:extLst>
      <p:ext uri="{BB962C8B-B14F-4D97-AF65-F5344CB8AC3E}">
        <p14:creationId xmlns:p14="http://schemas.microsoft.com/office/powerpoint/2010/main" val="7154784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423"/>
                                        </p:tgtEl>
                                      </p:cBhvr>
                                    </p:animEffect>
                                    <p:set>
                                      <p:cBhvr>
                                        <p:cTn id="10" dur="1" fill="hold">
                                          <p:stCondLst>
                                            <p:cond delay="499"/>
                                          </p:stCondLst>
                                        </p:cTn>
                                        <p:tgtEl>
                                          <p:spTgt spid="4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2-way handshake scenarios</a:t>
            </a:r>
          </a:p>
        </p:txBody>
      </p:sp>
      <p:grpSp>
        <p:nvGrpSpPr>
          <p:cNvPr id="3" name="Group 2">
            <a:extLst>
              <a:ext uri="{FF2B5EF4-FFF2-40B4-BE49-F238E27FC236}">
                <a16:creationId xmlns:a16="http://schemas.microsoft.com/office/drawing/2014/main" id="{9CAAA66F-65EC-E34C-8D40-259E21717735}"/>
              </a:ext>
            </a:extLst>
          </p:cNvPr>
          <p:cNvGrpSpPr/>
          <p:nvPr/>
        </p:nvGrpSpPr>
        <p:grpSpPr>
          <a:xfrm>
            <a:off x="5262108" y="1983508"/>
            <a:ext cx="1530350" cy="4033838"/>
            <a:chOff x="5276623" y="2475192"/>
            <a:chExt cx="1530350" cy="4033838"/>
          </a:xfrm>
        </p:grpSpPr>
        <p:sp>
          <p:nvSpPr>
            <p:cNvPr id="279" name="Line 25">
              <a:extLst>
                <a:ext uri="{FF2B5EF4-FFF2-40B4-BE49-F238E27FC236}">
                  <a16:creationId xmlns:a16="http://schemas.microsoft.com/office/drawing/2014/main" id="{BC6653C1-9562-C643-B0CA-B2050012CB3F}"/>
                </a:ext>
              </a:extLst>
            </p:cNvPr>
            <p:cNvSpPr>
              <a:spLocks noChangeShapeType="1"/>
            </p:cNvSpPr>
            <p:nvPr/>
          </p:nvSpPr>
          <p:spPr bwMode="auto">
            <a:xfrm flipH="1">
              <a:off x="5276623" y="2475192"/>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0" name="Line 39">
              <a:extLst>
                <a:ext uri="{FF2B5EF4-FFF2-40B4-BE49-F238E27FC236}">
                  <a16:creationId xmlns:a16="http://schemas.microsoft.com/office/drawing/2014/main" id="{315091FE-FBA3-1544-BB24-018D1D00254A}"/>
                </a:ext>
              </a:extLst>
            </p:cNvPr>
            <p:cNvSpPr>
              <a:spLocks noChangeShapeType="1"/>
            </p:cNvSpPr>
            <p:nvPr/>
          </p:nvSpPr>
          <p:spPr bwMode="auto">
            <a:xfrm flipH="1">
              <a:off x="6805386" y="2548217"/>
              <a:ext cx="1587" cy="3960813"/>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D58C52DC-C8FA-4944-8CC4-85815AC982E1}"/>
              </a:ext>
            </a:extLst>
          </p:cNvPr>
          <p:cNvGrpSpPr/>
          <p:nvPr/>
        </p:nvGrpSpPr>
        <p:grpSpPr>
          <a:xfrm>
            <a:off x="6768421" y="5356225"/>
            <a:ext cx="847724" cy="336550"/>
            <a:chOff x="11151735" y="5148718"/>
            <a:chExt cx="847724" cy="336550"/>
          </a:xfrm>
        </p:grpSpPr>
        <p:sp>
          <p:nvSpPr>
            <p:cNvPr id="284" name="Text Box 44">
              <a:extLst>
                <a:ext uri="{FF2B5EF4-FFF2-40B4-BE49-F238E27FC236}">
                  <a16:creationId xmlns:a16="http://schemas.microsoft.com/office/drawing/2014/main" id="{44C9896B-08D9-DD4F-A1D1-E6EE31E997B0}"/>
                </a:ext>
              </a:extLst>
            </p:cNvPr>
            <p:cNvSpPr txBox="1">
              <a:spLocks noChangeArrowheads="1"/>
            </p:cNvSpPr>
            <p:nvPr/>
          </p:nvSpPr>
          <p:spPr bwMode="auto">
            <a:xfrm>
              <a:off x="11227935" y="5148718"/>
              <a:ext cx="771524"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285" name="Oval 45">
              <a:extLst>
                <a:ext uri="{FF2B5EF4-FFF2-40B4-BE49-F238E27FC236}">
                  <a16:creationId xmlns:a16="http://schemas.microsoft.com/office/drawing/2014/main" id="{523A6BAB-2B5B-8B48-B14C-CD5B3206CAA2}"/>
                </a:ext>
              </a:extLst>
            </p:cNvPr>
            <p:cNvSpPr>
              <a:spLocks noChangeArrowheads="1"/>
            </p:cNvSpPr>
            <p:nvPr/>
          </p:nvSpPr>
          <p:spPr bwMode="auto">
            <a:xfrm>
              <a:off x="11151735" y="5275718"/>
              <a:ext cx="90487"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BF5066A4-7FFD-3447-A085-E135DC48118A}"/>
              </a:ext>
            </a:extLst>
          </p:cNvPr>
          <p:cNvGrpSpPr/>
          <p:nvPr/>
        </p:nvGrpSpPr>
        <p:grpSpPr>
          <a:xfrm>
            <a:off x="3998688" y="2674935"/>
            <a:ext cx="2841623" cy="2849565"/>
            <a:chOff x="8352974" y="2492829"/>
            <a:chExt cx="2841623" cy="2849565"/>
          </a:xfrm>
        </p:grpSpPr>
        <p:sp>
          <p:nvSpPr>
            <p:cNvPr id="282" name="Text Box 42">
              <a:extLst>
                <a:ext uri="{FF2B5EF4-FFF2-40B4-BE49-F238E27FC236}">
                  <a16:creationId xmlns:a16="http://schemas.microsoft.com/office/drawing/2014/main" id="{8B0E3738-2A2C-C540-B07D-16F35D1B7460}"/>
                </a:ext>
              </a:extLst>
            </p:cNvPr>
            <p:cNvSpPr txBox="1">
              <a:spLocks noChangeArrowheads="1"/>
            </p:cNvSpPr>
            <p:nvPr/>
          </p:nvSpPr>
          <p:spPr bwMode="auto">
            <a:xfrm>
              <a:off x="8352974" y="2492829"/>
              <a:ext cx="1273174"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3" name="Freeform 43">
              <a:extLst>
                <a:ext uri="{FF2B5EF4-FFF2-40B4-BE49-F238E27FC236}">
                  <a16:creationId xmlns:a16="http://schemas.microsoft.com/office/drawing/2014/main" id="{528F5849-C9BA-364B-BBF1-086991584A75}"/>
                </a:ext>
              </a:extLst>
            </p:cNvPr>
            <p:cNvSpPr>
              <a:spLocks/>
            </p:cNvSpPr>
            <p:nvPr/>
          </p:nvSpPr>
          <p:spPr bwMode="auto">
            <a:xfrm>
              <a:off x="9667423" y="2783342"/>
              <a:ext cx="1527174" cy="255905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86" name="Group 46">
              <a:extLst>
                <a:ext uri="{FF2B5EF4-FFF2-40B4-BE49-F238E27FC236}">
                  <a16:creationId xmlns:a16="http://schemas.microsoft.com/office/drawing/2014/main" id="{3F65A0FD-93D7-FE4A-976F-9F9685E790A3}"/>
                </a:ext>
              </a:extLst>
            </p:cNvPr>
            <p:cNvGrpSpPr>
              <a:grpSpLocks/>
            </p:cNvGrpSpPr>
            <p:nvPr/>
          </p:nvGrpSpPr>
          <p:grpSpPr bwMode="auto">
            <a:xfrm>
              <a:off x="9764261" y="3386592"/>
              <a:ext cx="1273174" cy="336550"/>
              <a:chOff x="1065" y="2085"/>
              <a:chExt cx="802" cy="212"/>
            </a:xfrm>
          </p:grpSpPr>
          <p:sp>
            <p:nvSpPr>
              <p:cNvPr id="288" name="Rectangle 47">
                <a:extLst>
                  <a:ext uri="{FF2B5EF4-FFF2-40B4-BE49-F238E27FC236}">
                    <a16:creationId xmlns:a16="http://schemas.microsoft.com/office/drawing/2014/main" id="{528CC805-3663-4846-BF33-966C0CEBEFDC}"/>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9" name="Text Box 48">
                <a:extLst>
                  <a:ext uri="{FF2B5EF4-FFF2-40B4-BE49-F238E27FC236}">
                    <a16:creationId xmlns:a16="http://schemas.microsoft.com/office/drawing/2014/main" id="{37D76C29-568C-6D4B-A1D0-D37EBE61CD72}"/>
                  </a:ext>
                </a:extLst>
              </p:cNvPr>
              <p:cNvSpPr txBox="1">
                <a:spLocks noChangeArrowheads="1"/>
              </p:cNvSpPr>
              <p:nvPr/>
            </p:nvSpPr>
            <p:spPr bwMode="auto">
              <a:xfrm>
                <a:off x="1065" y="2085"/>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grpSp>
      </p:grpSp>
      <p:grpSp>
        <p:nvGrpSpPr>
          <p:cNvPr id="290" name="Group 93">
            <a:extLst>
              <a:ext uri="{FF2B5EF4-FFF2-40B4-BE49-F238E27FC236}">
                <a16:creationId xmlns:a16="http://schemas.microsoft.com/office/drawing/2014/main" id="{86B69F27-A994-CA47-985C-04430FA1972B}"/>
              </a:ext>
            </a:extLst>
          </p:cNvPr>
          <p:cNvGrpSpPr>
            <a:grpSpLocks/>
          </p:cNvGrpSpPr>
          <p:nvPr/>
        </p:nvGrpSpPr>
        <p:grpSpPr bwMode="auto">
          <a:xfrm>
            <a:off x="4105048" y="4123231"/>
            <a:ext cx="3830638" cy="715962"/>
            <a:chOff x="406" y="2807"/>
            <a:chExt cx="2413" cy="451"/>
          </a:xfrm>
        </p:grpSpPr>
        <p:sp>
          <p:nvSpPr>
            <p:cNvPr id="291" name="Line 40">
              <a:extLst>
                <a:ext uri="{FF2B5EF4-FFF2-40B4-BE49-F238E27FC236}">
                  <a16:creationId xmlns:a16="http://schemas.microsoft.com/office/drawing/2014/main" id="{C5AE8131-69E2-444B-8BC2-5C71A372218D}"/>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92" name="Text Box 83">
              <a:extLst>
                <a:ext uri="{FF2B5EF4-FFF2-40B4-BE49-F238E27FC236}">
                  <a16:creationId xmlns:a16="http://schemas.microsoft.com/office/drawing/2014/main" id="{8DBECFE4-76F0-AB4E-B789-A21C0EFCB611}"/>
                </a:ext>
              </a:extLst>
            </p:cNvPr>
            <p:cNvSpPr txBox="1">
              <a:spLocks noChangeArrowheads="1"/>
            </p:cNvSpPr>
            <p:nvPr/>
          </p:nvSpPr>
          <p:spPr bwMode="auto">
            <a:xfrm>
              <a:off x="406" y="2937"/>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client terminates</a:t>
              </a:r>
            </a:p>
          </p:txBody>
        </p:sp>
        <p:sp>
          <p:nvSpPr>
            <p:cNvPr id="293" name="Text Box 84">
              <a:extLst>
                <a:ext uri="{FF2B5EF4-FFF2-40B4-BE49-F238E27FC236}">
                  <a16:creationId xmlns:a16="http://schemas.microsoft.com/office/drawing/2014/main" id="{01770E8E-591E-3449-B45B-86CFA7116170}"/>
                </a:ext>
              </a:extLst>
            </p:cNvPr>
            <p:cNvSpPr txBox="1">
              <a:spLocks noChangeArrowheads="1"/>
            </p:cNvSpPr>
            <p:nvPr/>
          </p:nvSpPr>
          <p:spPr bwMode="auto">
            <a:xfrm>
              <a:off x="2081" y="2938"/>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server</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forgets x</a:t>
              </a:r>
            </a:p>
          </p:txBody>
        </p:sp>
        <p:sp>
          <p:nvSpPr>
            <p:cNvPr id="294" name="Text Box 85">
              <a:extLst>
                <a:ext uri="{FF2B5EF4-FFF2-40B4-BE49-F238E27FC236}">
                  <a16:creationId xmlns:a16="http://schemas.microsoft.com/office/drawing/2014/main" id="{6398E97B-6925-E144-A17A-19BDFF67AF27}"/>
                </a:ext>
              </a:extLst>
            </p:cNvPr>
            <p:cNvSpPr txBox="1">
              <a:spLocks noChangeArrowheads="1"/>
            </p:cNvSpPr>
            <p:nvPr/>
          </p:nvSpPr>
          <p:spPr bwMode="auto">
            <a:xfrm>
              <a:off x="1269" y="2807"/>
              <a:ext cx="706" cy="3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x completes</a:t>
              </a:r>
            </a:p>
          </p:txBody>
        </p:sp>
      </p:grpSp>
      <p:grpSp>
        <p:nvGrpSpPr>
          <p:cNvPr id="12" name="Group 11">
            <a:extLst>
              <a:ext uri="{FF2B5EF4-FFF2-40B4-BE49-F238E27FC236}">
                <a16:creationId xmlns:a16="http://schemas.microsoft.com/office/drawing/2014/main" id="{09A60973-A80A-204A-B7D6-FB475901ED33}"/>
              </a:ext>
            </a:extLst>
          </p:cNvPr>
          <p:cNvGrpSpPr/>
          <p:nvPr/>
        </p:nvGrpSpPr>
        <p:grpSpPr>
          <a:xfrm>
            <a:off x="4222070" y="1980106"/>
            <a:ext cx="3389313" cy="1671637"/>
            <a:chOff x="7865155" y="1602735"/>
            <a:chExt cx="3389313" cy="1671637"/>
          </a:xfrm>
        </p:grpSpPr>
        <p:sp>
          <p:nvSpPr>
            <p:cNvPr id="308" name="Text Box 103">
              <a:extLst>
                <a:ext uri="{FF2B5EF4-FFF2-40B4-BE49-F238E27FC236}">
                  <a16:creationId xmlns:a16="http://schemas.microsoft.com/office/drawing/2014/main" id="{27DD0EE7-74A0-A142-919B-D9D3C93523C2}"/>
                </a:ext>
              </a:extLst>
            </p:cNvPr>
            <p:cNvSpPr txBox="1">
              <a:spLocks noChangeArrowheads="1"/>
            </p:cNvSpPr>
            <p:nvPr/>
          </p:nvSpPr>
          <p:spPr bwMode="auto">
            <a:xfrm>
              <a:off x="7865155" y="1602735"/>
              <a:ext cx="973138"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9" name="Line 104">
              <a:extLst>
                <a:ext uri="{FF2B5EF4-FFF2-40B4-BE49-F238E27FC236}">
                  <a16:creationId xmlns:a16="http://schemas.microsoft.com/office/drawing/2014/main" id="{1CA9B668-6F05-1A48-9C2A-8D882F798CE6}"/>
                </a:ext>
              </a:extLst>
            </p:cNvPr>
            <p:cNvSpPr>
              <a:spLocks noChangeShapeType="1"/>
            </p:cNvSpPr>
            <p:nvPr/>
          </p:nvSpPr>
          <p:spPr bwMode="auto">
            <a:xfrm>
              <a:off x="8936718" y="1797997"/>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0" name="Line 105">
              <a:extLst>
                <a:ext uri="{FF2B5EF4-FFF2-40B4-BE49-F238E27FC236}">
                  <a16:creationId xmlns:a16="http://schemas.microsoft.com/office/drawing/2014/main" id="{419290E8-9A2F-1349-8BDC-8DFEA6A57E20}"/>
                </a:ext>
              </a:extLst>
            </p:cNvPr>
            <p:cNvSpPr>
              <a:spLocks noChangeShapeType="1"/>
            </p:cNvSpPr>
            <p:nvPr/>
          </p:nvSpPr>
          <p:spPr bwMode="auto">
            <a:xfrm flipH="1">
              <a:off x="8876393" y="2152010"/>
              <a:ext cx="1571625" cy="95567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1" name="Rectangle 106">
              <a:extLst>
                <a:ext uri="{FF2B5EF4-FFF2-40B4-BE49-F238E27FC236}">
                  <a16:creationId xmlns:a16="http://schemas.microsoft.com/office/drawing/2014/main" id="{6E5822A0-BC34-8444-893D-1967BA1DAE48}"/>
                </a:ext>
              </a:extLst>
            </p:cNvPr>
            <p:cNvSpPr>
              <a:spLocks noChangeArrowheads="1"/>
            </p:cNvSpPr>
            <p:nvPr/>
          </p:nvSpPr>
          <p:spPr bwMode="auto">
            <a:xfrm>
              <a:off x="9254218" y="1783710"/>
              <a:ext cx="777875"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2" name="Text Box 107">
              <a:extLst>
                <a:ext uri="{FF2B5EF4-FFF2-40B4-BE49-F238E27FC236}">
                  <a16:creationId xmlns:a16="http://schemas.microsoft.com/office/drawing/2014/main" id="{743E92F5-482D-6641-AF59-6202AD0ABFAD}"/>
                </a:ext>
              </a:extLst>
            </p:cNvPr>
            <p:cNvSpPr txBox="1">
              <a:spLocks noChangeArrowheads="1"/>
            </p:cNvSpPr>
            <p:nvPr/>
          </p:nvSpPr>
          <p:spPr bwMode="auto">
            <a:xfrm>
              <a:off x="9024030" y="1750372"/>
              <a:ext cx="1273175"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sp>
          <p:nvSpPr>
            <p:cNvPr id="313" name="Rectangle 108">
              <a:extLst>
                <a:ext uri="{FF2B5EF4-FFF2-40B4-BE49-F238E27FC236}">
                  <a16:creationId xmlns:a16="http://schemas.microsoft.com/office/drawing/2014/main" id="{0F092120-BA14-CA43-B320-651262EF6262}"/>
                </a:ext>
              </a:extLst>
            </p:cNvPr>
            <p:cNvSpPr>
              <a:spLocks noChangeArrowheads="1"/>
            </p:cNvSpPr>
            <p:nvPr/>
          </p:nvSpPr>
          <p:spPr bwMode="auto">
            <a:xfrm>
              <a:off x="9432018" y="2207572"/>
              <a:ext cx="439738"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4" name="Text Box 109">
              <a:extLst>
                <a:ext uri="{FF2B5EF4-FFF2-40B4-BE49-F238E27FC236}">
                  <a16:creationId xmlns:a16="http://schemas.microsoft.com/office/drawing/2014/main" id="{FE4B1615-8188-B146-9BEC-B285BF25D9D6}"/>
                </a:ext>
              </a:extLst>
            </p:cNvPr>
            <p:cNvSpPr txBox="1">
              <a:spLocks noChangeArrowheads="1"/>
            </p:cNvSpPr>
            <p:nvPr/>
          </p:nvSpPr>
          <p:spPr bwMode="auto">
            <a:xfrm>
              <a:off x="10482943" y="2009135"/>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315" name="Text Box 110">
              <a:extLst>
                <a:ext uri="{FF2B5EF4-FFF2-40B4-BE49-F238E27FC236}">
                  <a16:creationId xmlns:a16="http://schemas.microsoft.com/office/drawing/2014/main" id="{8653D286-5C97-A747-BA85-93954395E4EE}"/>
                </a:ext>
              </a:extLst>
            </p:cNvPr>
            <p:cNvSpPr txBox="1">
              <a:spLocks noChangeArrowheads="1"/>
            </p:cNvSpPr>
            <p:nvPr/>
          </p:nvSpPr>
          <p:spPr bwMode="auto">
            <a:xfrm>
              <a:off x="8022318" y="2937822"/>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316" name="Oval 111">
              <a:extLst>
                <a:ext uri="{FF2B5EF4-FFF2-40B4-BE49-F238E27FC236}">
                  <a16:creationId xmlns:a16="http://schemas.microsoft.com/office/drawing/2014/main" id="{300C99E0-DB04-CE43-BF80-AA9266EE3E52}"/>
                </a:ext>
              </a:extLst>
            </p:cNvPr>
            <p:cNvSpPr>
              <a:spLocks noChangeArrowheads="1"/>
            </p:cNvSpPr>
            <p:nvPr/>
          </p:nvSpPr>
          <p:spPr bwMode="auto">
            <a:xfrm>
              <a:off x="8835118" y="3039422"/>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317" name="Oval 112">
              <a:extLst>
                <a:ext uri="{FF2B5EF4-FFF2-40B4-BE49-F238E27FC236}">
                  <a16:creationId xmlns:a16="http://schemas.microsoft.com/office/drawing/2014/main" id="{55BCC378-2E90-C548-84E6-682C16C047D2}"/>
                </a:ext>
              </a:extLst>
            </p:cNvPr>
            <p:cNvSpPr>
              <a:spLocks noChangeArrowheads="1"/>
            </p:cNvSpPr>
            <p:nvPr/>
          </p:nvSpPr>
          <p:spPr bwMode="auto">
            <a:xfrm>
              <a:off x="10374993" y="2126610"/>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nvGrpSpPr>
            <p:cNvPr id="318" name="Group 113">
              <a:extLst>
                <a:ext uri="{FF2B5EF4-FFF2-40B4-BE49-F238E27FC236}">
                  <a16:creationId xmlns:a16="http://schemas.microsoft.com/office/drawing/2014/main" id="{204BAA52-89B1-794F-88E6-9C5622E551C2}"/>
                </a:ext>
              </a:extLst>
            </p:cNvPr>
            <p:cNvGrpSpPr>
              <a:grpSpLocks/>
            </p:cNvGrpSpPr>
            <p:nvPr/>
          </p:nvGrpSpPr>
          <p:grpSpPr bwMode="auto">
            <a:xfrm>
              <a:off x="9124043" y="2345685"/>
              <a:ext cx="1274763" cy="336550"/>
              <a:chOff x="1065" y="2085"/>
              <a:chExt cx="803" cy="212"/>
            </a:xfrm>
          </p:grpSpPr>
          <p:sp>
            <p:nvSpPr>
              <p:cNvPr id="355" name="Rectangle 114">
                <a:extLst>
                  <a:ext uri="{FF2B5EF4-FFF2-40B4-BE49-F238E27FC236}">
                    <a16:creationId xmlns:a16="http://schemas.microsoft.com/office/drawing/2014/main" id="{C6D2B144-2FD8-974E-9CC8-AFFFEB74685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6" name="Text Box 115">
                <a:extLst>
                  <a:ext uri="{FF2B5EF4-FFF2-40B4-BE49-F238E27FC236}">
                    <a16:creationId xmlns:a16="http://schemas.microsoft.com/office/drawing/2014/main" id="{96800BB5-6D1C-0B46-BD61-1B42671EE796}"/>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acc_conn(x)</a:t>
                </a:r>
              </a:p>
            </p:txBody>
          </p:sp>
        </p:grpSp>
      </p:grpSp>
      <p:grpSp>
        <p:nvGrpSpPr>
          <p:cNvPr id="319" name="Group 116">
            <a:extLst>
              <a:ext uri="{FF2B5EF4-FFF2-40B4-BE49-F238E27FC236}">
                <a16:creationId xmlns:a16="http://schemas.microsoft.com/office/drawing/2014/main" id="{80C83854-C77F-BA47-9721-52914A496B51}"/>
              </a:ext>
            </a:extLst>
          </p:cNvPr>
          <p:cNvGrpSpPr>
            <a:grpSpLocks/>
          </p:cNvGrpSpPr>
          <p:nvPr/>
        </p:nvGrpSpPr>
        <p:grpSpPr bwMode="auto">
          <a:xfrm>
            <a:off x="4879295" y="1432418"/>
            <a:ext cx="620713" cy="487363"/>
            <a:chOff x="-44" y="1473"/>
            <a:chExt cx="981" cy="1105"/>
          </a:xfrm>
        </p:grpSpPr>
        <p:pic>
          <p:nvPicPr>
            <p:cNvPr id="353" name="Picture 117" descr="desktop_computer_stylized_medium">
              <a:extLst>
                <a:ext uri="{FF2B5EF4-FFF2-40B4-BE49-F238E27FC236}">
                  <a16:creationId xmlns:a16="http://schemas.microsoft.com/office/drawing/2014/main" id="{FE9AA7D5-5E43-A948-A974-AB4C6A011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8">
              <a:extLst>
                <a:ext uri="{FF2B5EF4-FFF2-40B4-BE49-F238E27FC236}">
                  <a16:creationId xmlns:a16="http://schemas.microsoft.com/office/drawing/2014/main" id="{E2235674-3CC8-FA49-8410-24EA9726B2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20" name="Group 119">
            <a:extLst>
              <a:ext uri="{FF2B5EF4-FFF2-40B4-BE49-F238E27FC236}">
                <a16:creationId xmlns:a16="http://schemas.microsoft.com/office/drawing/2014/main" id="{20AAAB4F-DE43-4840-934B-1D6561325F75}"/>
              </a:ext>
            </a:extLst>
          </p:cNvPr>
          <p:cNvGrpSpPr>
            <a:grpSpLocks/>
          </p:cNvGrpSpPr>
          <p:nvPr/>
        </p:nvGrpSpPr>
        <p:grpSpPr bwMode="auto">
          <a:xfrm>
            <a:off x="6687458" y="1413368"/>
            <a:ext cx="336550" cy="512763"/>
            <a:chOff x="4140" y="429"/>
            <a:chExt cx="1425" cy="2396"/>
          </a:xfrm>
        </p:grpSpPr>
        <p:sp>
          <p:nvSpPr>
            <p:cNvPr id="321" name="Freeform 120">
              <a:extLst>
                <a:ext uri="{FF2B5EF4-FFF2-40B4-BE49-F238E27FC236}">
                  <a16:creationId xmlns:a16="http://schemas.microsoft.com/office/drawing/2014/main" id="{5DB74304-D404-914A-B276-40CA04FC131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Rectangle 121">
              <a:extLst>
                <a:ext uri="{FF2B5EF4-FFF2-40B4-BE49-F238E27FC236}">
                  <a16:creationId xmlns:a16="http://schemas.microsoft.com/office/drawing/2014/main" id="{4478CCC0-71C5-0742-833B-39071606459A}"/>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3" name="Freeform 122">
              <a:extLst>
                <a:ext uri="{FF2B5EF4-FFF2-40B4-BE49-F238E27FC236}">
                  <a16:creationId xmlns:a16="http://schemas.microsoft.com/office/drawing/2014/main" id="{773F3087-0AEC-3244-AE9B-B906345E8CA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4" name="Freeform 123">
              <a:extLst>
                <a:ext uri="{FF2B5EF4-FFF2-40B4-BE49-F238E27FC236}">
                  <a16:creationId xmlns:a16="http://schemas.microsoft.com/office/drawing/2014/main" id="{6D261F9A-FEF5-2C48-A572-F9AEEE61C84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5" name="Rectangle 124">
              <a:extLst>
                <a:ext uri="{FF2B5EF4-FFF2-40B4-BE49-F238E27FC236}">
                  <a16:creationId xmlns:a16="http://schemas.microsoft.com/office/drawing/2014/main" id="{D7A88CB8-3019-0847-8D63-FB56841E8488}"/>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26" name="Group 125">
              <a:extLst>
                <a:ext uri="{FF2B5EF4-FFF2-40B4-BE49-F238E27FC236}">
                  <a16:creationId xmlns:a16="http://schemas.microsoft.com/office/drawing/2014/main" id="{92427F18-D9EB-5F4E-A265-DCBE0DDFDD70}"/>
                </a:ext>
              </a:extLst>
            </p:cNvPr>
            <p:cNvGrpSpPr>
              <a:grpSpLocks/>
            </p:cNvGrpSpPr>
            <p:nvPr/>
          </p:nvGrpSpPr>
          <p:grpSpPr bwMode="auto">
            <a:xfrm>
              <a:off x="4749" y="668"/>
              <a:ext cx="581" cy="145"/>
              <a:chOff x="614" y="2568"/>
              <a:chExt cx="725" cy="139"/>
            </a:xfrm>
          </p:grpSpPr>
          <p:sp>
            <p:nvSpPr>
              <p:cNvPr id="351" name="AutoShape 126">
                <a:extLst>
                  <a:ext uri="{FF2B5EF4-FFF2-40B4-BE49-F238E27FC236}">
                    <a16:creationId xmlns:a16="http://schemas.microsoft.com/office/drawing/2014/main" id="{49297CCC-774B-1443-8147-999AEBDA5FE6}"/>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2" name="AutoShape 127">
                <a:extLst>
                  <a:ext uri="{FF2B5EF4-FFF2-40B4-BE49-F238E27FC236}">
                    <a16:creationId xmlns:a16="http://schemas.microsoft.com/office/drawing/2014/main" id="{99AA7B97-011A-844B-9C5E-49EF3FECA59C}"/>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7" name="Rectangle 128">
              <a:extLst>
                <a:ext uri="{FF2B5EF4-FFF2-40B4-BE49-F238E27FC236}">
                  <a16:creationId xmlns:a16="http://schemas.microsoft.com/office/drawing/2014/main" id="{0DE915D7-115F-0148-8246-F07CA43F2DF0}"/>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28" name="Group 129">
              <a:extLst>
                <a:ext uri="{FF2B5EF4-FFF2-40B4-BE49-F238E27FC236}">
                  <a16:creationId xmlns:a16="http://schemas.microsoft.com/office/drawing/2014/main" id="{1168EC4F-26EA-454C-A186-35A18483C0EB}"/>
                </a:ext>
              </a:extLst>
            </p:cNvPr>
            <p:cNvGrpSpPr>
              <a:grpSpLocks/>
            </p:cNvGrpSpPr>
            <p:nvPr/>
          </p:nvGrpSpPr>
          <p:grpSpPr bwMode="auto">
            <a:xfrm>
              <a:off x="4747" y="994"/>
              <a:ext cx="581" cy="134"/>
              <a:chOff x="614" y="2568"/>
              <a:chExt cx="725" cy="139"/>
            </a:xfrm>
          </p:grpSpPr>
          <p:sp>
            <p:nvSpPr>
              <p:cNvPr id="349" name="AutoShape 130">
                <a:extLst>
                  <a:ext uri="{FF2B5EF4-FFF2-40B4-BE49-F238E27FC236}">
                    <a16:creationId xmlns:a16="http://schemas.microsoft.com/office/drawing/2014/main" id="{30DEF7E1-5206-E14C-8F6E-C221B89557E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0" name="AutoShape 131">
                <a:extLst>
                  <a:ext uri="{FF2B5EF4-FFF2-40B4-BE49-F238E27FC236}">
                    <a16:creationId xmlns:a16="http://schemas.microsoft.com/office/drawing/2014/main" id="{6DBD6BDF-F229-9945-8578-CEC44256CF6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9" name="Rectangle 132">
              <a:extLst>
                <a:ext uri="{FF2B5EF4-FFF2-40B4-BE49-F238E27FC236}">
                  <a16:creationId xmlns:a16="http://schemas.microsoft.com/office/drawing/2014/main" id="{0A0EEFD7-8203-2740-ABF0-C767B83C1EBD}"/>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0" name="Rectangle 133">
              <a:extLst>
                <a:ext uri="{FF2B5EF4-FFF2-40B4-BE49-F238E27FC236}">
                  <a16:creationId xmlns:a16="http://schemas.microsoft.com/office/drawing/2014/main" id="{9B3363E9-032E-DE45-B7D5-07B9FA6590E9}"/>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31" name="Group 134">
              <a:extLst>
                <a:ext uri="{FF2B5EF4-FFF2-40B4-BE49-F238E27FC236}">
                  <a16:creationId xmlns:a16="http://schemas.microsoft.com/office/drawing/2014/main" id="{64432C7D-9E6A-6E4E-965D-954C702C6B6E}"/>
                </a:ext>
              </a:extLst>
            </p:cNvPr>
            <p:cNvGrpSpPr>
              <a:grpSpLocks/>
            </p:cNvGrpSpPr>
            <p:nvPr/>
          </p:nvGrpSpPr>
          <p:grpSpPr bwMode="auto">
            <a:xfrm>
              <a:off x="4735" y="1627"/>
              <a:ext cx="582" cy="151"/>
              <a:chOff x="614" y="2568"/>
              <a:chExt cx="725" cy="139"/>
            </a:xfrm>
          </p:grpSpPr>
          <p:sp>
            <p:nvSpPr>
              <p:cNvPr id="347" name="AutoShape 135">
                <a:extLst>
                  <a:ext uri="{FF2B5EF4-FFF2-40B4-BE49-F238E27FC236}">
                    <a16:creationId xmlns:a16="http://schemas.microsoft.com/office/drawing/2014/main" id="{B32D344B-D91B-954B-BD35-1984E9213AA1}"/>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8" name="AutoShape 136">
                <a:extLst>
                  <a:ext uri="{FF2B5EF4-FFF2-40B4-BE49-F238E27FC236}">
                    <a16:creationId xmlns:a16="http://schemas.microsoft.com/office/drawing/2014/main" id="{47067A3E-2B26-F04B-A35D-FE7A4A41031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32" name="Freeform 137">
              <a:extLst>
                <a:ext uri="{FF2B5EF4-FFF2-40B4-BE49-F238E27FC236}">
                  <a16:creationId xmlns:a16="http://schemas.microsoft.com/office/drawing/2014/main" id="{D7735CF1-1F30-4F47-AC44-432430394B3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3" name="Group 138">
              <a:extLst>
                <a:ext uri="{FF2B5EF4-FFF2-40B4-BE49-F238E27FC236}">
                  <a16:creationId xmlns:a16="http://schemas.microsoft.com/office/drawing/2014/main" id="{FB78B141-B15E-674E-8F3F-8329CF49818C}"/>
                </a:ext>
              </a:extLst>
            </p:cNvPr>
            <p:cNvGrpSpPr>
              <a:grpSpLocks/>
            </p:cNvGrpSpPr>
            <p:nvPr/>
          </p:nvGrpSpPr>
          <p:grpSpPr bwMode="auto">
            <a:xfrm>
              <a:off x="4739" y="1327"/>
              <a:ext cx="582" cy="139"/>
              <a:chOff x="614" y="2568"/>
              <a:chExt cx="725" cy="139"/>
            </a:xfrm>
          </p:grpSpPr>
          <p:sp>
            <p:nvSpPr>
              <p:cNvPr id="345" name="AutoShape 139">
                <a:extLst>
                  <a:ext uri="{FF2B5EF4-FFF2-40B4-BE49-F238E27FC236}">
                    <a16:creationId xmlns:a16="http://schemas.microsoft.com/office/drawing/2014/main" id="{2FE8954C-766A-0743-AFEA-BE850F02F6A5}"/>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6" name="AutoShape 140">
                <a:extLst>
                  <a:ext uri="{FF2B5EF4-FFF2-40B4-BE49-F238E27FC236}">
                    <a16:creationId xmlns:a16="http://schemas.microsoft.com/office/drawing/2014/main" id="{B0838D8D-F17D-6642-84C3-0A7A06DB11E7}"/>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34" name="Rectangle 141">
              <a:extLst>
                <a:ext uri="{FF2B5EF4-FFF2-40B4-BE49-F238E27FC236}">
                  <a16:creationId xmlns:a16="http://schemas.microsoft.com/office/drawing/2014/main" id="{201450E4-426D-034A-898C-EA0F1878F2BD}"/>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5" name="Freeform 142">
              <a:extLst>
                <a:ext uri="{FF2B5EF4-FFF2-40B4-BE49-F238E27FC236}">
                  <a16:creationId xmlns:a16="http://schemas.microsoft.com/office/drawing/2014/main" id="{BEF832CC-F889-B740-96DA-EC8898E429E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6" name="Freeform 143">
              <a:extLst>
                <a:ext uri="{FF2B5EF4-FFF2-40B4-BE49-F238E27FC236}">
                  <a16:creationId xmlns:a16="http://schemas.microsoft.com/office/drawing/2014/main" id="{62398C75-46A0-3745-982E-EFC495B4758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Oval 144">
              <a:extLst>
                <a:ext uri="{FF2B5EF4-FFF2-40B4-BE49-F238E27FC236}">
                  <a16:creationId xmlns:a16="http://schemas.microsoft.com/office/drawing/2014/main" id="{352FBF24-62B2-6F49-AC68-A67E46BEF583}"/>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8" name="Freeform 145">
              <a:extLst>
                <a:ext uri="{FF2B5EF4-FFF2-40B4-BE49-F238E27FC236}">
                  <a16:creationId xmlns:a16="http://schemas.microsoft.com/office/drawing/2014/main" id="{689E20C5-4EA8-8A4D-86CB-905743CC96A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9" name="AutoShape 146">
              <a:extLst>
                <a:ext uri="{FF2B5EF4-FFF2-40B4-BE49-F238E27FC236}">
                  <a16:creationId xmlns:a16="http://schemas.microsoft.com/office/drawing/2014/main" id="{EEA954D3-56B0-3541-93CF-131CC960367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0" name="AutoShape 147">
              <a:extLst>
                <a:ext uri="{FF2B5EF4-FFF2-40B4-BE49-F238E27FC236}">
                  <a16:creationId xmlns:a16="http://schemas.microsoft.com/office/drawing/2014/main" id="{D041028B-4F78-C84C-BFED-1142E17FC05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1" name="Oval 148">
              <a:extLst>
                <a:ext uri="{FF2B5EF4-FFF2-40B4-BE49-F238E27FC236}">
                  <a16:creationId xmlns:a16="http://schemas.microsoft.com/office/drawing/2014/main" id="{1DB124EA-65C6-2944-95EA-9CF5A05FD4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2" name="Oval 149">
              <a:extLst>
                <a:ext uri="{FF2B5EF4-FFF2-40B4-BE49-F238E27FC236}">
                  <a16:creationId xmlns:a16="http://schemas.microsoft.com/office/drawing/2014/main" id="{F9B231BC-3EE3-C645-A89F-95E350FAA4A6}"/>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43" name="Oval 150">
              <a:extLst>
                <a:ext uri="{FF2B5EF4-FFF2-40B4-BE49-F238E27FC236}">
                  <a16:creationId xmlns:a16="http://schemas.microsoft.com/office/drawing/2014/main" id="{01CC1925-74AE-594F-AD3D-173726AFBB10}"/>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4" name="Rectangle 151">
              <a:extLst>
                <a:ext uri="{FF2B5EF4-FFF2-40B4-BE49-F238E27FC236}">
                  <a16:creationId xmlns:a16="http://schemas.microsoft.com/office/drawing/2014/main" id="{92B6BE0B-71DF-9742-BE8C-BEF3D8A9EF2F}"/>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3" name="Group 12">
            <a:extLst>
              <a:ext uri="{FF2B5EF4-FFF2-40B4-BE49-F238E27FC236}">
                <a16:creationId xmlns:a16="http://schemas.microsoft.com/office/drawing/2014/main" id="{DE38AD7C-A8B1-2B4B-BE71-513FFA7EFB6C}"/>
              </a:ext>
            </a:extLst>
          </p:cNvPr>
          <p:cNvGrpSpPr/>
          <p:nvPr/>
        </p:nvGrpSpPr>
        <p:grpSpPr>
          <a:xfrm>
            <a:off x="4917394" y="5539014"/>
            <a:ext cx="1889805" cy="662028"/>
            <a:chOff x="9620023" y="2667000"/>
            <a:chExt cx="1889805" cy="662028"/>
          </a:xfrm>
        </p:grpSpPr>
        <p:sp>
          <p:nvSpPr>
            <p:cNvPr id="225" name="Line 105">
              <a:extLst>
                <a:ext uri="{FF2B5EF4-FFF2-40B4-BE49-F238E27FC236}">
                  <a16:creationId xmlns:a16="http://schemas.microsoft.com/office/drawing/2014/main" id="{6EE235BA-E9E9-3149-AB4E-BB5E5B9184E9}"/>
                </a:ext>
              </a:extLst>
            </p:cNvPr>
            <p:cNvSpPr>
              <a:spLocks noChangeShapeType="1"/>
            </p:cNvSpPr>
            <p:nvPr/>
          </p:nvSpPr>
          <p:spPr bwMode="auto">
            <a:xfrm flipH="1">
              <a:off x="9620023" y="2667000"/>
              <a:ext cx="1889805" cy="662028"/>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8" name="Rectangle 108">
              <a:extLst>
                <a:ext uri="{FF2B5EF4-FFF2-40B4-BE49-F238E27FC236}">
                  <a16:creationId xmlns:a16="http://schemas.microsoft.com/office/drawing/2014/main" id="{34867620-5404-3840-9CB7-CC051B16076F}"/>
                </a:ext>
              </a:extLst>
            </p:cNvPr>
            <p:cNvSpPr>
              <a:spLocks noChangeArrowheads="1"/>
            </p:cNvSpPr>
            <p:nvPr/>
          </p:nvSpPr>
          <p:spPr bwMode="auto">
            <a:xfrm>
              <a:off x="10132106" y="2824428"/>
              <a:ext cx="855208" cy="39774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113">
              <a:extLst>
                <a:ext uri="{FF2B5EF4-FFF2-40B4-BE49-F238E27FC236}">
                  <a16:creationId xmlns:a16="http://schemas.microsoft.com/office/drawing/2014/main" id="{FF53EAD9-E51E-C047-8717-0A017ED29429}"/>
                </a:ext>
              </a:extLst>
            </p:cNvPr>
            <p:cNvGrpSpPr>
              <a:grpSpLocks/>
            </p:cNvGrpSpPr>
            <p:nvPr/>
          </p:nvGrpSpPr>
          <p:grpSpPr bwMode="auto">
            <a:xfrm>
              <a:off x="9998301" y="2802885"/>
              <a:ext cx="1274763" cy="336550"/>
              <a:chOff x="1065" y="2085"/>
              <a:chExt cx="803" cy="212"/>
            </a:xfrm>
          </p:grpSpPr>
          <p:sp>
            <p:nvSpPr>
              <p:cNvPr id="234" name="Rectangle 114">
                <a:extLst>
                  <a:ext uri="{FF2B5EF4-FFF2-40B4-BE49-F238E27FC236}">
                    <a16:creationId xmlns:a16="http://schemas.microsoft.com/office/drawing/2014/main" id="{49C5CA13-D3E8-AD41-9B46-F0CAA1288DCE}"/>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5" name="Text Box 115">
                <a:extLst>
                  <a:ext uri="{FF2B5EF4-FFF2-40B4-BE49-F238E27FC236}">
                    <a16:creationId xmlns:a16="http://schemas.microsoft.com/office/drawing/2014/main" id="{D4E6AFA2-674D-4C4B-889C-819675572F06}"/>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acc_conn(x)</a:t>
                </a:r>
              </a:p>
            </p:txBody>
          </p:sp>
        </p:grpSp>
      </p:grpSp>
      <p:grpSp>
        <p:nvGrpSpPr>
          <p:cNvPr id="15" name="Group 14">
            <a:extLst>
              <a:ext uri="{FF2B5EF4-FFF2-40B4-BE49-F238E27FC236}">
                <a16:creationId xmlns:a16="http://schemas.microsoft.com/office/drawing/2014/main" id="{D5CE827D-884B-C243-811A-BA57B03C1272}"/>
              </a:ext>
            </a:extLst>
          </p:cNvPr>
          <p:cNvGrpSpPr/>
          <p:nvPr/>
        </p:nvGrpSpPr>
        <p:grpSpPr>
          <a:xfrm>
            <a:off x="4080329" y="5732236"/>
            <a:ext cx="4134756" cy="1082222"/>
            <a:chOff x="3673928" y="5775778"/>
            <a:chExt cx="4134756" cy="1082222"/>
          </a:xfrm>
        </p:grpSpPr>
        <p:sp>
          <p:nvSpPr>
            <p:cNvPr id="14" name="Rectangle 13">
              <a:extLst>
                <a:ext uri="{FF2B5EF4-FFF2-40B4-BE49-F238E27FC236}">
                  <a16:creationId xmlns:a16="http://schemas.microsoft.com/office/drawing/2014/main" id="{014466EA-38BF-AC46-AFFE-C98EDEE60F29}"/>
                </a:ext>
              </a:extLst>
            </p:cNvPr>
            <p:cNvSpPr/>
            <p:nvPr/>
          </p:nvSpPr>
          <p:spPr>
            <a:xfrm>
              <a:off x="4020455" y="5775778"/>
              <a:ext cx="3788229" cy="1082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0FEA675F-95EB-944F-978C-22DF4F8A54DC}"/>
                </a:ext>
              </a:extLst>
            </p:cNvPr>
            <p:cNvGrpSpPr/>
            <p:nvPr/>
          </p:nvGrpSpPr>
          <p:grpSpPr>
            <a:xfrm>
              <a:off x="3673928" y="5804239"/>
              <a:ext cx="3829958" cy="830263"/>
              <a:chOff x="4588327" y="5819777"/>
              <a:chExt cx="3829958" cy="830263"/>
            </a:xfrm>
            <a:noFill/>
          </p:grpSpPr>
          <p:sp>
            <p:nvSpPr>
              <p:cNvPr id="287" name="Text Box 49">
                <a:extLst>
                  <a:ext uri="{FF2B5EF4-FFF2-40B4-BE49-F238E27FC236}">
                    <a16:creationId xmlns:a16="http://schemas.microsoft.com/office/drawing/2014/main" id="{132D608A-D3A5-E54F-AEEE-E1F1B0718AC0}"/>
                  </a:ext>
                </a:extLst>
              </p:cNvPr>
              <p:cNvSpPr txBox="1">
                <a:spLocks noChangeArrowheads="1"/>
              </p:cNvSpPr>
              <p:nvPr/>
            </p:nvSpPr>
            <p:spPr bwMode="auto">
              <a:xfrm>
                <a:off x="5202012" y="5819777"/>
                <a:ext cx="3216273" cy="830263"/>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Problem: half open connection! (no client)</a:t>
                </a:r>
              </a:p>
            </p:txBody>
          </p:sp>
          <p:pic>
            <p:nvPicPr>
              <p:cNvPr id="8" name="Picture 7" descr="A picture containing drawing&#10;&#10;Description automatically generated">
                <a:extLst>
                  <a:ext uri="{FF2B5EF4-FFF2-40B4-BE49-F238E27FC236}">
                    <a16:creationId xmlns:a16="http://schemas.microsoft.com/office/drawing/2014/main" id="{5EAF06CF-36BA-E34A-83CF-1DFB966A8512}"/>
                  </a:ext>
                </a:extLst>
              </p:cNvPr>
              <p:cNvPicPr>
                <a:picLocks noChangeAspect="1"/>
              </p:cNvPicPr>
              <p:nvPr/>
            </p:nvPicPr>
            <p:blipFill>
              <a:blip r:embed="rId4"/>
              <a:stretch>
                <a:fillRect/>
              </a:stretch>
            </p:blipFill>
            <p:spPr>
              <a:xfrm>
                <a:off x="4588327" y="5916386"/>
                <a:ext cx="636815" cy="636815"/>
              </a:xfrm>
              <a:prstGeom prst="rect">
                <a:avLst/>
              </a:prstGeom>
              <a:grpFill/>
            </p:spPr>
          </p:pic>
        </p:grpSp>
      </p:grpSp>
      <p:sp>
        <p:nvSpPr>
          <p:cNvPr id="81" name="Slide Number Placeholder 2">
            <a:extLst>
              <a:ext uri="{FF2B5EF4-FFF2-40B4-BE49-F238E27FC236}">
                <a16:creationId xmlns:a16="http://schemas.microsoft.com/office/drawing/2014/main" id="{C5180A9E-4EA2-5A45-B935-0F6B15CE622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113</a:t>
            </a:fld>
            <a:endParaRPr lang="en-US" dirty="0"/>
          </a:p>
        </p:txBody>
      </p:sp>
    </p:spTree>
    <p:extLst>
      <p:ext uri="{BB962C8B-B14F-4D97-AF65-F5344CB8AC3E}">
        <p14:creationId xmlns:p14="http://schemas.microsoft.com/office/powerpoint/2010/main" val="16196934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dissolve">
                                      <p:cBhvr>
                                        <p:cTn id="12" dur="500"/>
                                        <p:tgtEl>
                                          <p:spTgt spid="2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2-way handshake scenarios</a:t>
            </a:r>
          </a:p>
        </p:txBody>
      </p:sp>
      <p:grpSp>
        <p:nvGrpSpPr>
          <p:cNvPr id="357" name="Group 152">
            <a:extLst>
              <a:ext uri="{FF2B5EF4-FFF2-40B4-BE49-F238E27FC236}">
                <a16:creationId xmlns:a16="http://schemas.microsoft.com/office/drawing/2014/main" id="{9C2006BA-AA2D-8544-A70F-118097C53265}"/>
              </a:ext>
            </a:extLst>
          </p:cNvPr>
          <p:cNvGrpSpPr>
            <a:grpSpLocks/>
          </p:cNvGrpSpPr>
          <p:nvPr/>
        </p:nvGrpSpPr>
        <p:grpSpPr bwMode="auto">
          <a:xfrm>
            <a:off x="8173174" y="1342839"/>
            <a:ext cx="3933825" cy="4568825"/>
            <a:chOff x="3150" y="1107"/>
            <a:chExt cx="2478" cy="2878"/>
          </a:xfrm>
        </p:grpSpPr>
        <p:sp>
          <p:nvSpPr>
            <p:cNvPr id="358" name="Line 153">
              <a:extLst>
                <a:ext uri="{FF2B5EF4-FFF2-40B4-BE49-F238E27FC236}">
                  <a16:creationId xmlns:a16="http://schemas.microsoft.com/office/drawing/2014/main" id="{C056962F-C2E4-4D43-8591-63C2094689E9}"/>
                </a:ext>
              </a:extLst>
            </p:cNvPr>
            <p:cNvSpPr>
              <a:spLocks noChangeShapeType="1"/>
            </p:cNvSpPr>
            <p:nvPr/>
          </p:nvSpPr>
          <p:spPr bwMode="auto">
            <a:xfrm flipH="1">
              <a:off x="4822" y="1490"/>
              <a:ext cx="1" cy="249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9" name="Text Box 154">
              <a:extLst>
                <a:ext uri="{FF2B5EF4-FFF2-40B4-BE49-F238E27FC236}">
                  <a16:creationId xmlns:a16="http://schemas.microsoft.com/office/drawing/2014/main" id="{CDA652F2-819F-6848-A5C9-8D9B66F9680B}"/>
                </a:ext>
              </a:extLst>
            </p:cNvPr>
            <p:cNvSpPr txBox="1">
              <a:spLocks noChangeArrowheads="1"/>
            </p:cNvSpPr>
            <p:nvPr/>
          </p:nvSpPr>
          <p:spPr bwMode="auto">
            <a:xfrm>
              <a:off x="3150" y="2983"/>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client terminates</a:t>
              </a:r>
            </a:p>
          </p:txBody>
        </p:sp>
        <p:sp>
          <p:nvSpPr>
            <p:cNvPr id="360" name="Line 155">
              <a:extLst>
                <a:ext uri="{FF2B5EF4-FFF2-40B4-BE49-F238E27FC236}">
                  <a16:creationId xmlns:a16="http://schemas.microsoft.com/office/drawing/2014/main" id="{666153C5-2212-0042-ABC5-919CF540FFF1}"/>
                </a:ext>
              </a:extLst>
            </p:cNvPr>
            <p:cNvSpPr>
              <a:spLocks noChangeShapeType="1"/>
            </p:cNvSpPr>
            <p:nvPr/>
          </p:nvSpPr>
          <p:spPr bwMode="auto">
            <a:xfrm flipH="1">
              <a:off x="3845" y="1451"/>
              <a:ext cx="15" cy="1549"/>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1" name="Line 156">
              <a:extLst>
                <a:ext uri="{FF2B5EF4-FFF2-40B4-BE49-F238E27FC236}">
                  <a16:creationId xmlns:a16="http://schemas.microsoft.com/office/drawing/2014/main" id="{16ACB45E-8A1D-F74A-9C70-18C251DD28E3}"/>
                </a:ext>
              </a:extLst>
            </p:cNvPr>
            <p:cNvSpPr>
              <a:spLocks noChangeShapeType="1"/>
            </p:cNvSpPr>
            <p:nvPr/>
          </p:nvSpPr>
          <p:spPr bwMode="auto">
            <a:xfrm flipH="1">
              <a:off x="3850" y="1726"/>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2" name="Rectangle 157">
              <a:extLst>
                <a:ext uri="{FF2B5EF4-FFF2-40B4-BE49-F238E27FC236}">
                  <a16:creationId xmlns:a16="http://schemas.microsoft.com/office/drawing/2014/main" id="{7479C1A9-07F7-CD4C-A137-D663CAEFD43C}"/>
                </a:ext>
              </a:extLst>
            </p:cNvPr>
            <p:cNvSpPr>
              <a:spLocks noChangeArrowheads="1"/>
            </p:cNvSpPr>
            <p:nvPr/>
          </p:nvSpPr>
          <p:spPr bwMode="auto">
            <a:xfrm>
              <a:off x="4200" y="1761"/>
              <a:ext cx="277"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3" name="Text Box 158">
              <a:extLst>
                <a:ext uri="{FF2B5EF4-FFF2-40B4-BE49-F238E27FC236}">
                  <a16:creationId xmlns:a16="http://schemas.microsoft.com/office/drawing/2014/main" id="{07E98DEC-15BD-8E44-8C66-72860ACC5678}"/>
                </a:ext>
              </a:extLst>
            </p:cNvPr>
            <p:cNvSpPr txBox="1">
              <a:spLocks noChangeArrowheads="1"/>
            </p:cNvSpPr>
            <p:nvPr/>
          </p:nvSpPr>
          <p:spPr bwMode="auto">
            <a:xfrm>
              <a:off x="3312" y="2221"/>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364" name="Oval 159">
              <a:extLst>
                <a:ext uri="{FF2B5EF4-FFF2-40B4-BE49-F238E27FC236}">
                  <a16:creationId xmlns:a16="http://schemas.microsoft.com/office/drawing/2014/main" id="{C387CC00-D294-7442-8EAF-0E4792392432}"/>
                </a:ext>
              </a:extLst>
            </p:cNvPr>
            <p:cNvSpPr>
              <a:spLocks noChangeArrowheads="1"/>
            </p:cNvSpPr>
            <p:nvPr/>
          </p:nvSpPr>
          <p:spPr bwMode="auto">
            <a:xfrm>
              <a:off x="3817" y="2299"/>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365" name="Text Box 160">
              <a:extLst>
                <a:ext uri="{FF2B5EF4-FFF2-40B4-BE49-F238E27FC236}">
                  <a16:creationId xmlns:a16="http://schemas.microsoft.com/office/drawing/2014/main" id="{A3029202-6E45-6F46-B68F-696E31F63852}"/>
                </a:ext>
              </a:extLst>
            </p:cNvPr>
            <p:cNvSpPr txBox="1">
              <a:spLocks noChangeArrowheads="1"/>
            </p:cNvSpPr>
            <p:nvPr/>
          </p:nvSpPr>
          <p:spPr bwMode="auto">
            <a:xfrm>
              <a:off x="3213" y="1380"/>
              <a:ext cx="61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6" name="Line 161">
              <a:extLst>
                <a:ext uri="{FF2B5EF4-FFF2-40B4-BE49-F238E27FC236}">
                  <a16:creationId xmlns:a16="http://schemas.microsoft.com/office/drawing/2014/main" id="{0FC46209-BD0B-0445-AF05-C8310A8E862F}"/>
                </a:ext>
              </a:extLst>
            </p:cNvPr>
            <p:cNvSpPr>
              <a:spLocks noChangeShapeType="1"/>
            </p:cNvSpPr>
            <p:nvPr/>
          </p:nvSpPr>
          <p:spPr bwMode="auto">
            <a:xfrm>
              <a:off x="3888" y="1503"/>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7" name="Rectangle 162">
              <a:extLst>
                <a:ext uri="{FF2B5EF4-FFF2-40B4-BE49-F238E27FC236}">
                  <a16:creationId xmlns:a16="http://schemas.microsoft.com/office/drawing/2014/main" id="{636932A4-EF38-E141-9BEF-C806F12D9ABB}"/>
                </a:ext>
              </a:extLst>
            </p:cNvPr>
            <p:cNvSpPr>
              <a:spLocks noChangeArrowheads="1"/>
            </p:cNvSpPr>
            <p:nvPr/>
          </p:nvSpPr>
          <p:spPr bwMode="auto">
            <a:xfrm>
              <a:off x="4088" y="1494"/>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8" name="Text Box 163">
              <a:extLst>
                <a:ext uri="{FF2B5EF4-FFF2-40B4-BE49-F238E27FC236}">
                  <a16:creationId xmlns:a16="http://schemas.microsoft.com/office/drawing/2014/main" id="{09C7E230-4405-9E40-BEB3-C33FFEF6366D}"/>
                </a:ext>
              </a:extLst>
            </p:cNvPr>
            <p:cNvSpPr txBox="1">
              <a:spLocks noChangeArrowheads="1"/>
            </p:cNvSpPr>
            <p:nvPr/>
          </p:nvSpPr>
          <p:spPr bwMode="auto">
            <a:xfrm>
              <a:off x="3943" y="1473"/>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sp>
          <p:nvSpPr>
            <p:cNvPr id="369" name="Text Box 164">
              <a:extLst>
                <a:ext uri="{FF2B5EF4-FFF2-40B4-BE49-F238E27FC236}">
                  <a16:creationId xmlns:a16="http://schemas.microsoft.com/office/drawing/2014/main" id="{8AEE0E4A-F8B4-9A4D-85F5-6FF0942C65C4}"/>
                </a:ext>
              </a:extLst>
            </p:cNvPr>
            <p:cNvSpPr txBox="1">
              <a:spLocks noChangeArrowheads="1"/>
            </p:cNvSpPr>
            <p:nvPr/>
          </p:nvSpPr>
          <p:spPr bwMode="auto">
            <a:xfrm>
              <a:off x="4862" y="1636"/>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370" name="Oval 165">
              <a:extLst>
                <a:ext uri="{FF2B5EF4-FFF2-40B4-BE49-F238E27FC236}">
                  <a16:creationId xmlns:a16="http://schemas.microsoft.com/office/drawing/2014/main" id="{837C2516-1B6F-784E-B717-4861DCB88C9F}"/>
                </a:ext>
              </a:extLst>
            </p:cNvPr>
            <p:cNvSpPr>
              <a:spLocks noChangeArrowheads="1"/>
            </p:cNvSpPr>
            <p:nvPr/>
          </p:nvSpPr>
          <p:spPr bwMode="auto">
            <a:xfrm>
              <a:off x="4794" y="1710"/>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nvGrpSpPr>
            <p:cNvPr id="371" name="Group 166">
              <a:extLst>
                <a:ext uri="{FF2B5EF4-FFF2-40B4-BE49-F238E27FC236}">
                  <a16:creationId xmlns:a16="http://schemas.microsoft.com/office/drawing/2014/main" id="{A1A4C995-57EF-2B44-9A2B-4B574A973474}"/>
                </a:ext>
              </a:extLst>
            </p:cNvPr>
            <p:cNvGrpSpPr>
              <a:grpSpLocks/>
            </p:cNvGrpSpPr>
            <p:nvPr/>
          </p:nvGrpSpPr>
          <p:grpSpPr bwMode="auto">
            <a:xfrm>
              <a:off x="4006" y="1848"/>
              <a:ext cx="803" cy="212"/>
              <a:chOff x="1065" y="2085"/>
              <a:chExt cx="803" cy="212"/>
            </a:xfrm>
          </p:grpSpPr>
          <p:sp>
            <p:nvSpPr>
              <p:cNvPr id="417" name="Rectangle 167">
                <a:extLst>
                  <a:ext uri="{FF2B5EF4-FFF2-40B4-BE49-F238E27FC236}">
                    <a16:creationId xmlns:a16="http://schemas.microsoft.com/office/drawing/2014/main" id="{5B3B9AC0-C168-2542-9619-9FFE0FFD6E7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8" name="Text Box 168">
                <a:extLst>
                  <a:ext uri="{FF2B5EF4-FFF2-40B4-BE49-F238E27FC236}">
                    <a16:creationId xmlns:a16="http://schemas.microsoft.com/office/drawing/2014/main" id="{FAF5722C-69B4-6B44-95D4-000562ACFDF9}"/>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acc_conn(x)</a:t>
                </a:r>
              </a:p>
            </p:txBody>
          </p:sp>
        </p:grpSp>
        <p:sp>
          <p:nvSpPr>
            <p:cNvPr id="372" name="Line 169">
              <a:extLst>
                <a:ext uri="{FF2B5EF4-FFF2-40B4-BE49-F238E27FC236}">
                  <a16:creationId xmlns:a16="http://schemas.microsoft.com/office/drawing/2014/main" id="{73E51126-71B9-DA4D-B01B-7072D4E22BDC}"/>
                </a:ext>
              </a:extLst>
            </p:cNvPr>
            <p:cNvSpPr>
              <a:spLocks noChangeShapeType="1"/>
            </p:cNvSpPr>
            <p:nvPr/>
          </p:nvSpPr>
          <p:spPr bwMode="auto">
            <a:xfrm>
              <a:off x="3877" y="2345"/>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3" name="Rectangle 170">
              <a:extLst>
                <a:ext uri="{FF2B5EF4-FFF2-40B4-BE49-F238E27FC236}">
                  <a16:creationId xmlns:a16="http://schemas.microsoft.com/office/drawing/2014/main" id="{8B70B875-EE96-E044-B8D9-41CF1BBB693D}"/>
                </a:ext>
              </a:extLst>
            </p:cNvPr>
            <p:cNvSpPr>
              <a:spLocks noChangeArrowheads="1"/>
            </p:cNvSpPr>
            <p:nvPr/>
          </p:nvSpPr>
          <p:spPr bwMode="auto">
            <a:xfrm>
              <a:off x="4077" y="2336"/>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4" name="Text Box 171">
              <a:extLst>
                <a:ext uri="{FF2B5EF4-FFF2-40B4-BE49-F238E27FC236}">
                  <a16:creationId xmlns:a16="http://schemas.microsoft.com/office/drawing/2014/main" id="{069C4711-758D-CF4A-A407-6F22C98DCF70}"/>
                </a:ext>
              </a:extLst>
            </p:cNvPr>
            <p:cNvSpPr txBox="1">
              <a:spLocks noChangeArrowheads="1"/>
            </p:cNvSpPr>
            <p:nvPr/>
          </p:nvSpPr>
          <p:spPr bwMode="auto">
            <a:xfrm>
              <a:off x="3989" y="2315"/>
              <a:ext cx="688"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sp>
          <p:nvSpPr>
            <p:cNvPr id="375" name="Oval 172">
              <a:extLst>
                <a:ext uri="{FF2B5EF4-FFF2-40B4-BE49-F238E27FC236}">
                  <a16:creationId xmlns:a16="http://schemas.microsoft.com/office/drawing/2014/main" id="{B63CF324-44AD-D941-BFE9-6823A7212A48}"/>
                </a:ext>
              </a:extLst>
            </p:cNvPr>
            <p:cNvSpPr>
              <a:spLocks noChangeArrowheads="1"/>
            </p:cNvSpPr>
            <p:nvPr/>
          </p:nvSpPr>
          <p:spPr bwMode="auto">
            <a:xfrm>
              <a:off x="4790" y="2524"/>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376" name="Text Box 173">
              <a:extLst>
                <a:ext uri="{FF2B5EF4-FFF2-40B4-BE49-F238E27FC236}">
                  <a16:creationId xmlns:a16="http://schemas.microsoft.com/office/drawing/2014/main" id="{21C7DDF1-6000-FA4F-8259-FD106EBA0F67}"/>
                </a:ext>
              </a:extLst>
            </p:cNvPr>
            <p:cNvSpPr txBox="1">
              <a:spLocks noChangeArrowheads="1"/>
            </p:cNvSpPr>
            <p:nvPr/>
          </p:nvSpPr>
          <p:spPr bwMode="auto">
            <a:xfrm>
              <a:off x="4890" y="2373"/>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grpSp>
          <p:nvGrpSpPr>
            <p:cNvPr id="377" name="Group 174">
              <a:extLst>
                <a:ext uri="{FF2B5EF4-FFF2-40B4-BE49-F238E27FC236}">
                  <a16:creationId xmlns:a16="http://schemas.microsoft.com/office/drawing/2014/main" id="{67E235CF-E2F0-4A4C-B6BE-CB6AC0D0B6B1}"/>
                </a:ext>
              </a:extLst>
            </p:cNvPr>
            <p:cNvGrpSpPr>
              <a:grpSpLocks/>
            </p:cNvGrpSpPr>
            <p:nvPr/>
          </p:nvGrpSpPr>
          <p:grpSpPr bwMode="auto">
            <a:xfrm>
              <a:off x="3826" y="2803"/>
              <a:ext cx="1515" cy="300"/>
              <a:chOff x="3818" y="2796"/>
              <a:chExt cx="1515" cy="300"/>
            </a:xfrm>
          </p:grpSpPr>
          <p:sp>
            <p:nvSpPr>
              <p:cNvPr id="415" name="Line 175">
                <a:extLst>
                  <a:ext uri="{FF2B5EF4-FFF2-40B4-BE49-F238E27FC236}">
                    <a16:creationId xmlns:a16="http://schemas.microsoft.com/office/drawing/2014/main" id="{BC5ADDF2-7CBC-484B-8D57-A55A75E1FA1C}"/>
                  </a:ext>
                </a:extLst>
              </p:cNvPr>
              <p:cNvSpPr>
                <a:spLocks noChangeShapeType="1"/>
              </p:cNvSpPr>
              <p:nvPr/>
            </p:nvSpPr>
            <p:spPr bwMode="auto">
              <a:xfrm>
                <a:off x="3818" y="2951"/>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6" name="Text Box 176">
                <a:extLst>
                  <a:ext uri="{FF2B5EF4-FFF2-40B4-BE49-F238E27FC236}">
                    <a16:creationId xmlns:a16="http://schemas.microsoft.com/office/drawing/2014/main" id="{4DB46F2E-E4BE-194B-8D43-E5E134B15493}"/>
                  </a:ext>
                </a:extLst>
              </p:cNvPr>
              <p:cNvSpPr txBox="1">
                <a:spLocks noChangeArrowheads="1"/>
              </p:cNvSpPr>
              <p:nvPr/>
            </p:nvSpPr>
            <p:spPr bwMode="auto">
              <a:xfrm>
                <a:off x="3989" y="2796"/>
                <a:ext cx="706" cy="3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x completes</a:t>
                </a:r>
              </a:p>
            </p:txBody>
          </p:sp>
        </p:grpSp>
        <p:sp>
          <p:nvSpPr>
            <p:cNvPr id="378" name="Text Box 177">
              <a:extLst>
                <a:ext uri="{FF2B5EF4-FFF2-40B4-BE49-F238E27FC236}">
                  <a16:creationId xmlns:a16="http://schemas.microsoft.com/office/drawing/2014/main" id="{1C719B44-FA92-594B-8E17-4A5C23A8F44E}"/>
                </a:ext>
              </a:extLst>
            </p:cNvPr>
            <p:cNvSpPr txBox="1">
              <a:spLocks noChangeArrowheads="1"/>
            </p:cNvSpPr>
            <p:nvPr/>
          </p:nvSpPr>
          <p:spPr bwMode="auto">
            <a:xfrm>
              <a:off x="4830" y="2962"/>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server</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forgets x</a:t>
              </a:r>
            </a:p>
          </p:txBody>
        </p:sp>
        <p:grpSp>
          <p:nvGrpSpPr>
            <p:cNvPr id="379" name="Group 178">
              <a:extLst>
                <a:ext uri="{FF2B5EF4-FFF2-40B4-BE49-F238E27FC236}">
                  <a16:creationId xmlns:a16="http://schemas.microsoft.com/office/drawing/2014/main" id="{EC86099C-C8AD-6846-8AE7-34CA041B869C}"/>
                </a:ext>
              </a:extLst>
            </p:cNvPr>
            <p:cNvGrpSpPr>
              <a:grpSpLocks/>
            </p:cNvGrpSpPr>
            <p:nvPr/>
          </p:nvGrpSpPr>
          <p:grpSpPr bwMode="auto">
            <a:xfrm>
              <a:off x="3570" y="1119"/>
              <a:ext cx="391" cy="307"/>
              <a:chOff x="-44" y="1473"/>
              <a:chExt cx="981" cy="1105"/>
            </a:xfrm>
          </p:grpSpPr>
          <p:pic>
            <p:nvPicPr>
              <p:cNvPr id="413" name="Picture 179" descr="desktop_computer_stylized_medium">
                <a:extLst>
                  <a:ext uri="{FF2B5EF4-FFF2-40B4-BE49-F238E27FC236}">
                    <a16:creationId xmlns:a16="http://schemas.microsoft.com/office/drawing/2014/main" id="{F1C9C236-427D-834B-8DAC-99F53A437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 name="Freeform 180">
                <a:extLst>
                  <a:ext uri="{FF2B5EF4-FFF2-40B4-BE49-F238E27FC236}">
                    <a16:creationId xmlns:a16="http://schemas.microsoft.com/office/drawing/2014/main" id="{77EA5CD5-1868-AB46-B031-A7892A487F0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80" name="Group 181">
              <a:extLst>
                <a:ext uri="{FF2B5EF4-FFF2-40B4-BE49-F238E27FC236}">
                  <a16:creationId xmlns:a16="http://schemas.microsoft.com/office/drawing/2014/main" id="{D3F68FA6-F7DF-A146-A605-ABBDC8F8EFF8}"/>
                </a:ext>
              </a:extLst>
            </p:cNvPr>
            <p:cNvGrpSpPr>
              <a:grpSpLocks/>
            </p:cNvGrpSpPr>
            <p:nvPr/>
          </p:nvGrpSpPr>
          <p:grpSpPr bwMode="auto">
            <a:xfrm>
              <a:off x="4709" y="1107"/>
              <a:ext cx="212" cy="323"/>
              <a:chOff x="4140" y="429"/>
              <a:chExt cx="1425" cy="2396"/>
            </a:xfrm>
          </p:grpSpPr>
          <p:sp>
            <p:nvSpPr>
              <p:cNvPr id="381" name="Freeform 182">
                <a:extLst>
                  <a:ext uri="{FF2B5EF4-FFF2-40B4-BE49-F238E27FC236}">
                    <a16:creationId xmlns:a16="http://schemas.microsoft.com/office/drawing/2014/main" id="{1D2E36D3-F983-B54A-87F8-4B0FB1D0A97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Rectangle 183">
                <a:extLst>
                  <a:ext uri="{FF2B5EF4-FFF2-40B4-BE49-F238E27FC236}">
                    <a16:creationId xmlns:a16="http://schemas.microsoft.com/office/drawing/2014/main" id="{86762413-0C19-5E4F-AA7E-12F7BBEF4FE0}"/>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3" name="Freeform 184">
                <a:extLst>
                  <a:ext uri="{FF2B5EF4-FFF2-40B4-BE49-F238E27FC236}">
                    <a16:creationId xmlns:a16="http://schemas.microsoft.com/office/drawing/2014/main" id="{9ABD2B3D-5A73-0E4B-91D1-78596AD0A854}"/>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4" name="Freeform 185">
                <a:extLst>
                  <a:ext uri="{FF2B5EF4-FFF2-40B4-BE49-F238E27FC236}">
                    <a16:creationId xmlns:a16="http://schemas.microsoft.com/office/drawing/2014/main" id="{CAECD6F3-58BC-F24D-9434-643EDC4E7A8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Rectangle 186">
                <a:extLst>
                  <a:ext uri="{FF2B5EF4-FFF2-40B4-BE49-F238E27FC236}">
                    <a16:creationId xmlns:a16="http://schemas.microsoft.com/office/drawing/2014/main" id="{D640048A-92E5-F240-B20B-73B8FE8B2413}"/>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6" name="Group 187">
                <a:extLst>
                  <a:ext uri="{FF2B5EF4-FFF2-40B4-BE49-F238E27FC236}">
                    <a16:creationId xmlns:a16="http://schemas.microsoft.com/office/drawing/2014/main" id="{55FC97C6-B1FB-854D-94BE-E7BED8E1DC83}"/>
                  </a:ext>
                </a:extLst>
              </p:cNvPr>
              <p:cNvGrpSpPr>
                <a:grpSpLocks/>
              </p:cNvGrpSpPr>
              <p:nvPr/>
            </p:nvGrpSpPr>
            <p:grpSpPr bwMode="auto">
              <a:xfrm>
                <a:off x="4749" y="668"/>
                <a:ext cx="581" cy="145"/>
                <a:chOff x="614" y="2568"/>
                <a:chExt cx="725" cy="139"/>
              </a:xfrm>
            </p:grpSpPr>
            <p:sp>
              <p:nvSpPr>
                <p:cNvPr id="411" name="AutoShape 188">
                  <a:extLst>
                    <a:ext uri="{FF2B5EF4-FFF2-40B4-BE49-F238E27FC236}">
                      <a16:creationId xmlns:a16="http://schemas.microsoft.com/office/drawing/2014/main" id="{E2DCD474-0D76-1D47-938B-0347B4119D35}"/>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2" name="AutoShape 189">
                  <a:extLst>
                    <a:ext uri="{FF2B5EF4-FFF2-40B4-BE49-F238E27FC236}">
                      <a16:creationId xmlns:a16="http://schemas.microsoft.com/office/drawing/2014/main" id="{ADC0CDA4-3ACC-784D-AFDA-1C6EA9C5411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7" name="Rectangle 190">
                <a:extLst>
                  <a:ext uri="{FF2B5EF4-FFF2-40B4-BE49-F238E27FC236}">
                    <a16:creationId xmlns:a16="http://schemas.microsoft.com/office/drawing/2014/main" id="{AEEFE7D3-0B38-EE42-AA94-340CFCA0C0A3}"/>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8" name="Group 191">
                <a:extLst>
                  <a:ext uri="{FF2B5EF4-FFF2-40B4-BE49-F238E27FC236}">
                    <a16:creationId xmlns:a16="http://schemas.microsoft.com/office/drawing/2014/main" id="{3BFA70F3-4887-4A45-A0B0-300E77757667}"/>
                  </a:ext>
                </a:extLst>
              </p:cNvPr>
              <p:cNvGrpSpPr>
                <a:grpSpLocks/>
              </p:cNvGrpSpPr>
              <p:nvPr/>
            </p:nvGrpSpPr>
            <p:grpSpPr bwMode="auto">
              <a:xfrm>
                <a:off x="4747" y="994"/>
                <a:ext cx="581" cy="134"/>
                <a:chOff x="614" y="2568"/>
                <a:chExt cx="725" cy="139"/>
              </a:xfrm>
            </p:grpSpPr>
            <p:sp>
              <p:nvSpPr>
                <p:cNvPr id="409" name="AutoShape 192">
                  <a:extLst>
                    <a:ext uri="{FF2B5EF4-FFF2-40B4-BE49-F238E27FC236}">
                      <a16:creationId xmlns:a16="http://schemas.microsoft.com/office/drawing/2014/main" id="{14B933DF-A76C-E94B-9362-3D28B4CBFFB6}"/>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0" name="AutoShape 193">
                  <a:extLst>
                    <a:ext uri="{FF2B5EF4-FFF2-40B4-BE49-F238E27FC236}">
                      <a16:creationId xmlns:a16="http://schemas.microsoft.com/office/drawing/2014/main" id="{D1EC9173-2D5E-F641-9324-62AF5244C467}"/>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9" name="Rectangle 194">
                <a:extLst>
                  <a:ext uri="{FF2B5EF4-FFF2-40B4-BE49-F238E27FC236}">
                    <a16:creationId xmlns:a16="http://schemas.microsoft.com/office/drawing/2014/main" id="{B180E0D5-32AA-5A4A-92D4-28F216DC536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A3E70690-FEFF-2446-B890-3315B37B0B0D}"/>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1" name="Group 196">
                <a:extLst>
                  <a:ext uri="{FF2B5EF4-FFF2-40B4-BE49-F238E27FC236}">
                    <a16:creationId xmlns:a16="http://schemas.microsoft.com/office/drawing/2014/main" id="{4184D53B-C370-5248-82BB-5D96E5BF521A}"/>
                  </a:ext>
                </a:extLst>
              </p:cNvPr>
              <p:cNvGrpSpPr>
                <a:grpSpLocks/>
              </p:cNvGrpSpPr>
              <p:nvPr/>
            </p:nvGrpSpPr>
            <p:grpSpPr bwMode="auto">
              <a:xfrm>
                <a:off x="4735" y="1627"/>
                <a:ext cx="582" cy="151"/>
                <a:chOff x="614" y="2568"/>
                <a:chExt cx="725" cy="139"/>
              </a:xfrm>
            </p:grpSpPr>
            <p:sp>
              <p:nvSpPr>
                <p:cNvPr id="407" name="AutoShape 197">
                  <a:extLst>
                    <a:ext uri="{FF2B5EF4-FFF2-40B4-BE49-F238E27FC236}">
                      <a16:creationId xmlns:a16="http://schemas.microsoft.com/office/drawing/2014/main" id="{66CD18C8-97C8-AD49-8806-45F2C3FA3A20}"/>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8" name="AutoShape 198">
                  <a:extLst>
                    <a:ext uri="{FF2B5EF4-FFF2-40B4-BE49-F238E27FC236}">
                      <a16:creationId xmlns:a16="http://schemas.microsoft.com/office/drawing/2014/main" id="{E4596270-7ACC-5941-82EB-426AAF88315D}"/>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2" name="Freeform 199">
                <a:extLst>
                  <a:ext uri="{FF2B5EF4-FFF2-40B4-BE49-F238E27FC236}">
                    <a16:creationId xmlns:a16="http://schemas.microsoft.com/office/drawing/2014/main" id="{8D520046-573E-1549-A1AD-345D7B8191C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3" name="Group 200">
                <a:extLst>
                  <a:ext uri="{FF2B5EF4-FFF2-40B4-BE49-F238E27FC236}">
                    <a16:creationId xmlns:a16="http://schemas.microsoft.com/office/drawing/2014/main" id="{CBDA9A7E-0A7F-D64B-867D-2FC72D58322A}"/>
                  </a:ext>
                </a:extLst>
              </p:cNvPr>
              <p:cNvGrpSpPr>
                <a:grpSpLocks/>
              </p:cNvGrpSpPr>
              <p:nvPr/>
            </p:nvGrpSpPr>
            <p:grpSpPr bwMode="auto">
              <a:xfrm>
                <a:off x="4739" y="1327"/>
                <a:ext cx="582" cy="139"/>
                <a:chOff x="614" y="2568"/>
                <a:chExt cx="725" cy="139"/>
              </a:xfrm>
            </p:grpSpPr>
            <p:sp>
              <p:nvSpPr>
                <p:cNvPr id="405" name="AutoShape 201">
                  <a:extLst>
                    <a:ext uri="{FF2B5EF4-FFF2-40B4-BE49-F238E27FC236}">
                      <a16:creationId xmlns:a16="http://schemas.microsoft.com/office/drawing/2014/main" id="{F7CB7A1E-7741-E24C-AFB5-5F057AFD0C52}"/>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6" name="AutoShape 202">
                  <a:extLst>
                    <a:ext uri="{FF2B5EF4-FFF2-40B4-BE49-F238E27FC236}">
                      <a16:creationId xmlns:a16="http://schemas.microsoft.com/office/drawing/2014/main" id="{93BC514D-19E5-DF47-87E9-7BF859D24356}"/>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4" name="Rectangle 203">
                <a:extLst>
                  <a:ext uri="{FF2B5EF4-FFF2-40B4-BE49-F238E27FC236}">
                    <a16:creationId xmlns:a16="http://schemas.microsoft.com/office/drawing/2014/main" id="{992A2C09-2187-A749-9718-F045A2349EA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5" name="Freeform 204">
                <a:extLst>
                  <a:ext uri="{FF2B5EF4-FFF2-40B4-BE49-F238E27FC236}">
                    <a16:creationId xmlns:a16="http://schemas.microsoft.com/office/drawing/2014/main" id="{D473F289-DF79-1D4B-BA3A-57AFA552A24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6" name="Freeform 205">
                <a:extLst>
                  <a:ext uri="{FF2B5EF4-FFF2-40B4-BE49-F238E27FC236}">
                    <a16:creationId xmlns:a16="http://schemas.microsoft.com/office/drawing/2014/main" id="{55F98009-7662-6D40-889B-2D6F20DE3EA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7" name="Oval 206">
                <a:extLst>
                  <a:ext uri="{FF2B5EF4-FFF2-40B4-BE49-F238E27FC236}">
                    <a16:creationId xmlns:a16="http://schemas.microsoft.com/office/drawing/2014/main" id="{8C0E348C-3A61-F54D-B6E7-8EEC0C479961}"/>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8" name="Freeform 207">
                <a:extLst>
                  <a:ext uri="{FF2B5EF4-FFF2-40B4-BE49-F238E27FC236}">
                    <a16:creationId xmlns:a16="http://schemas.microsoft.com/office/drawing/2014/main" id="{06CDC36B-C766-0244-ABF7-3336A9C2E7B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9" name="AutoShape 208">
                <a:extLst>
                  <a:ext uri="{FF2B5EF4-FFF2-40B4-BE49-F238E27FC236}">
                    <a16:creationId xmlns:a16="http://schemas.microsoft.com/office/drawing/2014/main" id="{E47AE9BE-71F7-0C40-BB36-B6201EAE727F}"/>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0" name="AutoShape 209">
                <a:extLst>
                  <a:ext uri="{FF2B5EF4-FFF2-40B4-BE49-F238E27FC236}">
                    <a16:creationId xmlns:a16="http://schemas.microsoft.com/office/drawing/2014/main" id="{6DDF70D2-966F-0443-BFEC-34DC981AB2D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1" name="Oval 210">
                <a:extLst>
                  <a:ext uri="{FF2B5EF4-FFF2-40B4-BE49-F238E27FC236}">
                    <a16:creationId xmlns:a16="http://schemas.microsoft.com/office/drawing/2014/main" id="{DFF00D08-0F51-F044-8429-6F3D5CC28DB2}"/>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2" name="Oval 211">
                <a:extLst>
                  <a:ext uri="{FF2B5EF4-FFF2-40B4-BE49-F238E27FC236}">
                    <a16:creationId xmlns:a16="http://schemas.microsoft.com/office/drawing/2014/main" id="{BBFCC1D5-E5D6-FB46-9D8C-E8CE8BFE2270}"/>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03" name="Oval 212">
                <a:extLst>
                  <a:ext uri="{FF2B5EF4-FFF2-40B4-BE49-F238E27FC236}">
                    <a16:creationId xmlns:a16="http://schemas.microsoft.com/office/drawing/2014/main" id="{F4244C1D-3E80-C847-BD71-A4309DAB13CE}"/>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4" name="Rectangle 213">
                <a:extLst>
                  <a:ext uri="{FF2B5EF4-FFF2-40B4-BE49-F238E27FC236}">
                    <a16:creationId xmlns:a16="http://schemas.microsoft.com/office/drawing/2014/main" id="{F13C27D5-275D-5C47-9B76-D6F9DDED6AD3}"/>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0" name="Group 9">
            <a:extLst>
              <a:ext uri="{FF2B5EF4-FFF2-40B4-BE49-F238E27FC236}">
                <a16:creationId xmlns:a16="http://schemas.microsoft.com/office/drawing/2014/main" id="{3BB0CBF7-361A-5548-A01C-90FF3005AB01}"/>
              </a:ext>
            </a:extLst>
          </p:cNvPr>
          <p:cNvGrpSpPr/>
          <p:nvPr/>
        </p:nvGrpSpPr>
        <p:grpSpPr>
          <a:xfrm>
            <a:off x="9120415" y="5983461"/>
            <a:ext cx="3548742" cy="830997"/>
            <a:chOff x="8757558" y="5903267"/>
            <a:chExt cx="3548742" cy="830997"/>
          </a:xfrm>
        </p:grpSpPr>
        <p:sp>
          <p:nvSpPr>
            <p:cNvPr id="491" name="TextBox 490">
              <a:extLst>
                <a:ext uri="{FF2B5EF4-FFF2-40B4-BE49-F238E27FC236}">
                  <a16:creationId xmlns:a16="http://schemas.microsoft.com/office/drawing/2014/main" id="{9C02D14E-840C-344B-9763-DE44A289373C}"/>
                </a:ext>
              </a:extLst>
            </p:cNvPr>
            <p:cNvSpPr txBox="1"/>
            <p:nvPr/>
          </p:nvSpPr>
          <p:spPr>
            <a:xfrm>
              <a:off x="9372601" y="5903267"/>
              <a:ext cx="29336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Problem: dup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accepted!</a:t>
              </a:r>
            </a:p>
          </p:txBody>
        </p:sp>
        <p:pic>
          <p:nvPicPr>
            <p:cNvPr id="492" name="Picture 491" descr="A picture containing drawing&#10;&#10;Description automatically generated">
              <a:extLst>
                <a:ext uri="{FF2B5EF4-FFF2-40B4-BE49-F238E27FC236}">
                  <a16:creationId xmlns:a16="http://schemas.microsoft.com/office/drawing/2014/main" id="{44630E30-AB86-2744-AC77-B540735E14B7}"/>
                </a:ext>
              </a:extLst>
            </p:cNvPr>
            <p:cNvPicPr>
              <a:picLocks noChangeAspect="1"/>
            </p:cNvPicPr>
            <p:nvPr/>
          </p:nvPicPr>
          <p:blipFill>
            <a:blip r:embed="rId4"/>
            <a:stretch>
              <a:fillRect/>
            </a:stretch>
          </p:blipFill>
          <p:spPr>
            <a:xfrm>
              <a:off x="8757558" y="6003472"/>
              <a:ext cx="636815" cy="636815"/>
            </a:xfrm>
            <a:prstGeom prst="rect">
              <a:avLst/>
            </a:prstGeom>
          </p:spPr>
        </p:pic>
      </p:grpSp>
      <p:grpSp>
        <p:nvGrpSpPr>
          <p:cNvPr id="13" name="Group 12">
            <a:extLst>
              <a:ext uri="{FF2B5EF4-FFF2-40B4-BE49-F238E27FC236}">
                <a16:creationId xmlns:a16="http://schemas.microsoft.com/office/drawing/2014/main" id="{FF4B12AC-451D-994B-8F10-E450C0737005}"/>
              </a:ext>
            </a:extLst>
          </p:cNvPr>
          <p:cNvGrpSpPr/>
          <p:nvPr/>
        </p:nvGrpSpPr>
        <p:grpSpPr>
          <a:xfrm>
            <a:off x="8091532" y="3683267"/>
            <a:ext cx="3997325" cy="2365375"/>
            <a:chOff x="3185703" y="3422010"/>
            <a:chExt cx="3997325" cy="2365375"/>
          </a:xfrm>
        </p:grpSpPr>
        <p:sp>
          <p:nvSpPr>
            <p:cNvPr id="302" name="Freeform 86">
              <a:extLst>
                <a:ext uri="{FF2B5EF4-FFF2-40B4-BE49-F238E27FC236}">
                  <a16:creationId xmlns:a16="http://schemas.microsoft.com/office/drawing/2014/main" id="{38A816A8-A2A7-7540-BCC4-F843FEC5A429}"/>
                </a:ext>
              </a:extLst>
            </p:cNvPr>
            <p:cNvSpPr>
              <a:spLocks/>
            </p:cNvSpPr>
            <p:nvPr/>
          </p:nvSpPr>
          <p:spPr bwMode="auto">
            <a:xfrm>
              <a:off x="4431891" y="3661722"/>
              <a:ext cx="1501775" cy="1897063"/>
            </a:xfrm>
            <a:custGeom>
              <a:avLst/>
              <a:gdLst>
                <a:gd name="T0" fmla="*/ 0 w 946"/>
                <a:gd name="T1" fmla="*/ 15 h 1195"/>
                <a:gd name="T2" fmla="*/ 199 w 946"/>
                <a:gd name="T3" fmla="*/ 164 h 1195"/>
                <a:gd name="T4" fmla="*/ 320 w 946"/>
                <a:gd name="T5" fmla="*/ 960 h 1195"/>
                <a:gd name="T6" fmla="*/ 946 w 946"/>
                <a:gd name="T7" fmla="*/ 1138 h 11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6" h="1195">
                  <a:moveTo>
                    <a:pt x="0" y="15"/>
                  </a:moveTo>
                  <a:cubicBezTo>
                    <a:pt x="32" y="40"/>
                    <a:pt x="114" y="0"/>
                    <a:pt x="199" y="164"/>
                  </a:cubicBezTo>
                  <a:cubicBezTo>
                    <a:pt x="284" y="328"/>
                    <a:pt x="195" y="798"/>
                    <a:pt x="320" y="960"/>
                  </a:cubicBezTo>
                  <a:cubicBezTo>
                    <a:pt x="477" y="1195"/>
                    <a:pt x="816" y="1101"/>
                    <a:pt x="946" y="1138"/>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3" name="Rectangle 88">
              <a:extLst>
                <a:ext uri="{FF2B5EF4-FFF2-40B4-BE49-F238E27FC236}">
                  <a16:creationId xmlns:a16="http://schemas.microsoft.com/office/drawing/2014/main" id="{2B3E4B53-E066-C34C-A204-C42E865280B3}"/>
                </a:ext>
              </a:extLst>
            </p:cNvPr>
            <p:cNvSpPr>
              <a:spLocks noChangeArrowheads="1"/>
            </p:cNvSpPr>
            <p:nvPr/>
          </p:nvSpPr>
          <p:spPr bwMode="auto">
            <a:xfrm>
              <a:off x="4782728" y="5196835"/>
              <a:ext cx="711200" cy="282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4" name="Text Box 87">
              <a:extLst>
                <a:ext uri="{FF2B5EF4-FFF2-40B4-BE49-F238E27FC236}">
                  <a16:creationId xmlns:a16="http://schemas.microsoft.com/office/drawing/2014/main" id="{3D13DFEA-C794-CD4D-B546-BEBC15495B31}"/>
                </a:ext>
              </a:extLst>
            </p:cNvPr>
            <p:cNvSpPr txBox="1">
              <a:spLocks noChangeArrowheads="1"/>
            </p:cNvSpPr>
            <p:nvPr/>
          </p:nvSpPr>
          <p:spPr bwMode="auto">
            <a:xfrm>
              <a:off x="4468403" y="5152385"/>
              <a:ext cx="1092200"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sp>
          <p:nvSpPr>
            <p:cNvPr id="305" name="Text Box 89">
              <a:extLst>
                <a:ext uri="{FF2B5EF4-FFF2-40B4-BE49-F238E27FC236}">
                  <a16:creationId xmlns:a16="http://schemas.microsoft.com/office/drawing/2014/main" id="{5708E844-9ADD-5141-AEAF-930791B6807E}"/>
                </a:ext>
              </a:extLst>
            </p:cNvPr>
            <p:cNvSpPr txBox="1">
              <a:spLocks noChangeArrowheads="1"/>
            </p:cNvSpPr>
            <p:nvPr/>
          </p:nvSpPr>
          <p:spPr bwMode="auto">
            <a:xfrm>
              <a:off x="3185703" y="3422010"/>
              <a:ext cx="1273175"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6" name="Text Box 90">
              <a:extLst>
                <a:ext uri="{FF2B5EF4-FFF2-40B4-BE49-F238E27FC236}">
                  <a16:creationId xmlns:a16="http://schemas.microsoft.com/office/drawing/2014/main" id="{32C37D16-8B61-D246-B162-8D0E36A5BA9F}"/>
                </a:ext>
              </a:extLst>
            </p:cNvPr>
            <p:cNvSpPr txBox="1">
              <a:spLocks noChangeArrowheads="1"/>
            </p:cNvSpPr>
            <p:nvPr/>
          </p:nvSpPr>
          <p:spPr bwMode="auto">
            <a:xfrm>
              <a:off x="6011453" y="5279385"/>
              <a:ext cx="11715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data(x+1)</a:t>
              </a:r>
            </a:p>
          </p:txBody>
        </p:sp>
      </p:grpSp>
      <p:grpSp>
        <p:nvGrpSpPr>
          <p:cNvPr id="12" name="Group 11">
            <a:extLst>
              <a:ext uri="{FF2B5EF4-FFF2-40B4-BE49-F238E27FC236}">
                <a16:creationId xmlns:a16="http://schemas.microsoft.com/office/drawing/2014/main" id="{2FBF50D0-D345-1348-8991-01B659F7A8D4}"/>
              </a:ext>
            </a:extLst>
          </p:cNvPr>
          <p:cNvGrpSpPr/>
          <p:nvPr/>
        </p:nvGrpSpPr>
        <p:grpSpPr>
          <a:xfrm>
            <a:off x="7997186" y="2493962"/>
            <a:ext cx="3646488" cy="2992438"/>
            <a:chOff x="3134903" y="2369497"/>
            <a:chExt cx="3646488" cy="2992438"/>
          </a:xfrm>
        </p:grpSpPr>
        <p:grpSp>
          <p:nvGrpSpPr>
            <p:cNvPr id="7" name="Group 6">
              <a:extLst>
                <a:ext uri="{FF2B5EF4-FFF2-40B4-BE49-F238E27FC236}">
                  <a16:creationId xmlns:a16="http://schemas.microsoft.com/office/drawing/2014/main" id="{6190F2C1-0C5D-3A42-A359-9CD3AF8C99E1}"/>
                </a:ext>
              </a:extLst>
            </p:cNvPr>
            <p:cNvGrpSpPr/>
            <p:nvPr/>
          </p:nvGrpSpPr>
          <p:grpSpPr>
            <a:xfrm>
              <a:off x="3134903" y="2369497"/>
              <a:ext cx="3646488" cy="2992438"/>
              <a:chOff x="3134903" y="2369497"/>
              <a:chExt cx="3646488" cy="2992438"/>
            </a:xfrm>
          </p:grpSpPr>
          <p:grpSp>
            <p:nvGrpSpPr>
              <p:cNvPr id="5" name="Group 4">
                <a:extLst>
                  <a:ext uri="{FF2B5EF4-FFF2-40B4-BE49-F238E27FC236}">
                    <a16:creationId xmlns:a16="http://schemas.microsoft.com/office/drawing/2014/main" id="{56EB4120-1B3C-1046-99F5-B25161010680}"/>
                  </a:ext>
                </a:extLst>
              </p:cNvPr>
              <p:cNvGrpSpPr/>
              <p:nvPr/>
            </p:nvGrpSpPr>
            <p:grpSpPr>
              <a:xfrm>
                <a:off x="3134903" y="2369497"/>
                <a:ext cx="3646488" cy="2992438"/>
                <a:chOff x="3134903" y="2369497"/>
                <a:chExt cx="3646488" cy="2992438"/>
              </a:xfrm>
            </p:grpSpPr>
            <p:sp>
              <p:nvSpPr>
                <p:cNvPr id="296" name="Text Box 69">
                  <a:extLst>
                    <a:ext uri="{FF2B5EF4-FFF2-40B4-BE49-F238E27FC236}">
                      <a16:creationId xmlns:a16="http://schemas.microsoft.com/office/drawing/2014/main" id="{EE39D5A5-75E8-1642-A928-9D7249ADC116}"/>
                    </a:ext>
                  </a:extLst>
                </p:cNvPr>
                <p:cNvSpPr txBox="1">
                  <a:spLocks noChangeArrowheads="1"/>
                </p:cNvSpPr>
                <p:nvPr/>
              </p:nvSpPr>
              <p:spPr bwMode="auto">
                <a:xfrm>
                  <a:off x="3134903" y="2369497"/>
                  <a:ext cx="1273175"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97" name="Freeform 70">
                  <a:extLst>
                    <a:ext uri="{FF2B5EF4-FFF2-40B4-BE49-F238E27FC236}">
                      <a16:creationId xmlns:a16="http://schemas.microsoft.com/office/drawing/2014/main" id="{87666E37-BAB8-714B-BDF4-51ADC162FD6B}"/>
                    </a:ext>
                  </a:extLst>
                </p:cNvPr>
                <p:cNvSpPr>
                  <a:spLocks/>
                </p:cNvSpPr>
                <p:nvPr/>
              </p:nvSpPr>
              <p:spPr bwMode="auto">
                <a:xfrm>
                  <a:off x="4449353" y="2671122"/>
                  <a:ext cx="1527175" cy="2559050"/>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8" name="Text Box 71">
                  <a:extLst>
                    <a:ext uri="{FF2B5EF4-FFF2-40B4-BE49-F238E27FC236}">
                      <a16:creationId xmlns:a16="http://schemas.microsoft.com/office/drawing/2014/main" id="{B25E41D2-C0CA-EB48-880B-B13A1DD07596}"/>
                    </a:ext>
                  </a:extLst>
                </p:cNvPr>
                <p:cNvSpPr txBox="1">
                  <a:spLocks noChangeArrowheads="1"/>
                </p:cNvSpPr>
                <p:nvPr/>
              </p:nvSpPr>
              <p:spPr bwMode="auto">
                <a:xfrm>
                  <a:off x="6009866" y="5025385"/>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grpSp>
          <p:sp>
            <p:nvSpPr>
              <p:cNvPr id="299" name="Oval 72">
                <a:extLst>
                  <a:ext uri="{FF2B5EF4-FFF2-40B4-BE49-F238E27FC236}">
                    <a16:creationId xmlns:a16="http://schemas.microsoft.com/office/drawing/2014/main" id="{64BE47B6-AB1B-DB4F-891D-6475A8808F8F}"/>
                  </a:ext>
                </a:extLst>
              </p:cNvPr>
              <p:cNvSpPr>
                <a:spLocks noChangeArrowheads="1"/>
              </p:cNvSpPr>
              <p:nvPr/>
            </p:nvSpPr>
            <p:spPr bwMode="auto">
              <a:xfrm>
                <a:off x="5933666" y="5152385"/>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grpSp>
        <p:sp>
          <p:nvSpPr>
            <p:cNvPr id="300" name="Rectangle 74">
              <a:extLst>
                <a:ext uri="{FF2B5EF4-FFF2-40B4-BE49-F238E27FC236}">
                  <a16:creationId xmlns:a16="http://schemas.microsoft.com/office/drawing/2014/main" id="{27FAA0CE-40E3-9343-AB09-AE069D66FDA9}"/>
                </a:ext>
              </a:extLst>
            </p:cNvPr>
            <p:cNvSpPr>
              <a:spLocks noChangeArrowheads="1"/>
            </p:cNvSpPr>
            <p:nvPr/>
          </p:nvSpPr>
          <p:spPr bwMode="auto">
            <a:xfrm>
              <a:off x="4660491" y="4725570"/>
              <a:ext cx="1071563" cy="26035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1" name="Text Box 75">
              <a:extLst>
                <a:ext uri="{FF2B5EF4-FFF2-40B4-BE49-F238E27FC236}">
                  <a16:creationId xmlns:a16="http://schemas.microsoft.com/office/drawing/2014/main" id="{DDB36B2F-A920-A540-B13F-3450D027F31C}"/>
                </a:ext>
              </a:extLst>
            </p:cNvPr>
            <p:cNvSpPr txBox="1">
              <a:spLocks noChangeArrowheads="1"/>
            </p:cNvSpPr>
            <p:nvPr/>
          </p:nvSpPr>
          <p:spPr bwMode="auto">
            <a:xfrm>
              <a:off x="4768441" y="4650731"/>
              <a:ext cx="1273175"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req_conn(x)</a:t>
              </a:r>
            </a:p>
          </p:txBody>
        </p:sp>
      </p:grpSp>
      <p:sp>
        <p:nvSpPr>
          <p:cNvPr id="14" name="Freeform 13">
            <a:extLst>
              <a:ext uri="{FF2B5EF4-FFF2-40B4-BE49-F238E27FC236}">
                <a16:creationId xmlns:a16="http://schemas.microsoft.com/office/drawing/2014/main" id="{1777275B-B883-3D44-8A7B-6DD2718917C4}"/>
              </a:ext>
            </a:extLst>
          </p:cNvPr>
          <p:cNvSpPr/>
          <p:nvPr/>
        </p:nvSpPr>
        <p:spPr>
          <a:xfrm>
            <a:off x="7997371" y="1857830"/>
            <a:ext cx="4194629" cy="3062514"/>
          </a:xfrm>
          <a:custGeom>
            <a:avLst/>
            <a:gdLst>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481943 w 3889829"/>
              <a:gd name="connsiteY8" fmla="*/ 2540000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49715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35201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091543"/>
              <a:gd name="connsiteX1" fmla="*/ 1016000 w 3889829"/>
              <a:gd name="connsiteY1" fmla="*/ 29029 h 3091543"/>
              <a:gd name="connsiteX2" fmla="*/ 1611086 w 3889829"/>
              <a:gd name="connsiteY2" fmla="*/ 58057 h 3091543"/>
              <a:gd name="connsiteX3" fmla="*/ 2989943 w 3889829"/>
              <a:gd name="connsiteY3" fmla="*/ 101600 h 3091543"/>
              <a:gd name="connsiteX4" fmla="*/ 3889829 w 3889829"/>
              <a:gd name="connsiteY4" fmla="*/ 87086 h 3091543"/>
              <a:gd name="connsiteX5" fmla="*/ 3860800 w 3889829"/>
              <a:gd name="connsiteY5" fmla="*/ 3091543 h 3091543"/>
              <a:gd name="connsiteX6" fmla="*/ 3468915 w 3889829"/>
              <a:gd name="connsiteY6" fmla="*/ 2540000 h 3091543"/>
              <a:gd name="connsiteX7" fmla="*/ 3265715 w 3889829"/>
              <a:gd name="connsiteY7" fmla="*/ 2510971 h 3091543"/>
              <a:gd name="connsiteX8" fmla="*/ 2598057 w 3889829"/>
              <a:gd name="connsiteY8" fmla="*/ 2525486 h 3091543"/>
              <a:gd name="connsiteX9" fmla="*/ 2235201 w 3889829"/>
              <a:gd name="connsiteY9" fmla="*/ 2801257 h 3091543"/>
              <a:gd name="connsiteX10" fmla="*/ 1088572 w 3889829"/>
              <a:gd name="connsiteY10" fmla="*/ 3033485 h 3091543"/>
              <a:gd name="connsiteX11" fmla="*/ 29029 w 3889829"/>
              <a:gd name="connsiteY11" fmla="*/ 3062514 h 3091543"/>
              <a:gd name="connsiteX12" fmla="*/ 0 w 3889829"/>
              <a:gd name="connsiteY12" fmla="*/ 0 h 3091543"/>
              <a:gd name="connsiteX0" fmla="*/ 0 w 4209143"/>
              <a:gd name="connsiteY0" fmla="*/ 14514 h 3062514"/>
              <a:gd name="connsiteX1" fmla="*/ 1335314 w 4209143"/>
              <a:gd name="connsiteY1" fmla="*/ 0 h 3062514"/>
              <a:gd name="connsiteX2" fmla="*/ 1930400 w 4209143"/>
              <a:gd name="connsiteY2" fmla="*/ 29028 h 3062514"/>
              <a:gd name="connsiteX3" fmla="*/ 3309257 w 4209143"/>
              <a:gd name="connsiteY3" fmla="*/ 72571 h 3062514"/>
              <a:gd name="connsiteX4" fmla="*/ 4209143 w 4209143"/>
              <a:gd name="connsiteY4" fmla="*/ 58057 h 3062514"/>
              <a:gd name="connsiteX5" fmla="*/ 4180114 w 4209143"/>
              <a:gd name="connsiteY5" fmla="*/ 3062514 h 3062514"/>
              <a:gd name="connsiteX6" fmla="*/ 3788229 w 4209143"/>
              <a:gd name="connsiteY6" fmla="*/ 2510971 h 3062514"/>
              <a:gd name="connsiteX7" fmla="*/ 3585029 w 4209143"/>
              <a:gd name="connsiteY7" fmla="*/ 2481942 h 3062514"/>
              <a:gd name="connsiteX8" fmla="*/ 2917371 w 4209143"/>
              <a:gd name="connsiteY8" fmla="*/ 2496457 h 3062514"/>
              <a:gd name="connsiteX9" fmla="*/ 2554515 w 4209143"/>
              <a:gd name="connsiteY9" fmla="*/ 2772228 h 3062514"/>
              <a:gd name="connsiteX10" fmla="*/ 1407886 w 4209143"/>
              <a:gd name="connsiteY10" fmla="*/ 3004456 h 3062514"/>
              <a:gd name="connsiteX11" fmla="*/ 348343 w 4209143"/>
              <a:gd name="connsiteY11" fmla="*/ 3033485 h 3062514"/>
              <a:gd name="connsiteX12" fmla="*/ 0 w 4209143"/>
              <a:gd name="connsiteY12" fmla="*/ 14514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333829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101600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29028 w 4194629"/>
              <a:gd name="connsiteY11" fmla="*/ 3033485 h 3062514"/>
              <a:gd name="connsiteX12" fmla="*/ 0 w 4194629"/>
              <a:gd name="connsiteY12" fmla="*/ 29028 h 306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4629" h="3062514">
                <a:moveTo>
                  <a:pt x="0" y="29028"/>
                </a:moveTo>
                <a:lnTo>
                  <a:pt x="1320800" y="0"/>
                </a:lnTo>
                <a:lnTo>
                  <a:pt x="1915886" y="29028"/>
                </a:lnTo>
                <a:lnTo>
                  <a:pt x="3294743" y="72571"/>
                </a:lnTo>
                <a:lnTo>
                  <a:pt x="4194629" y="58057"/>
                </a:lnTo>
                <a:lnTo>
                  <a:pt x="4165600" y="3062514"/>
                </a:lnTo>
                <a:lnTo>
                  <a:pt x="3773715" y="2510971"/>
                </a:lnTo>
                <a:lnTo>
                  <a:pt x="3570515" y="2481942"/>
                </a:lnTo>
                <a:lnTo>
                  <a:pt x="2902857" y="2496457"/>
                </a:lnTo>
                <a:lnTo>
                  <a:pt x="2540001" y="2772228"/>
                </a:lnTo>
                <a:lnTo>
                  <a:pt x="1393372" y="3004456"/>
                </a:lnTo>
                <a:lnTo>
                  <a:pt x="29028" y="3033485"/>
                </a:lnTo>
                <a:lnTo>
                  <a:pt x="0" y="29028"/>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106671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3-way handshake</a:t>
            </a:r>
            <a:endParaRPr lang="en-US" sz="4400" b="0"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810669" y="3005636"/>
            <a:ext cx="4494212" cy="955675"/>
            <a:chOff x="810" y="1363"/>
            <a:chExt cx="2831"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SYNbit=1,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choose init seq num, x</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75561"/>
            <a:ext cx="4519612" cy="1425575"/>
            <a:chOff x="2060" y="1785"/>
            <a:chExt cx="2847"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SYNbit=1,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choose init seq num, 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TCP SYNACK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512219" y="4774111"/>
            <a:ext cx="6630987" cy="1373188"/>
            <a:chOff x="622" y="2477"/>
            <a:chExt cx="4177" cy="865"/>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395197" y="1675748"/>
            <a:ext cx="183903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Client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8905645" y="1081958"/>
            <a:ext cx="19304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Server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serverSocket.bind((‘’,serverPort))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serverSocket.listen(1)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connectionSocket, addr = serverSocket.accept()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clientSocket.connect((serverName,serverPort))</a:t>
            </a:r>
          </a:p>
        </p:txBody>
      </p:sp>
      <p:sp>
        <p:nvSpPr>
          <p:cNvPr id="76" name="Slide Number Placeholder 2">
            <a:extLst>
              <a:ext uri="{FF2B5EF4-FFF2-40B4-BE49-F238E27FC236}">
                <a16:creationId xmlns:a16="http://schemas.microsoft.com/office/drawing/2014/main" id="{86E89225-4B9A-C747-8672-752709ED810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115</a:t>
            </a:fld>
            <a:endParaRPr lang="en-US" dirty="0"/>
          </a:p>
        </p:txBody>
      </p:sp>
    </p:spTree>
    <p:extLst>
      <p:ext uri="{BB962C8B-B14F-4D97-AF65-F5344CB8AC3E}">
        <p14:creationId xmlns:p14="http://schemas.microsoft.com/office/powerpoint/2010/main" val="1042331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 human 3-way handshake protocol</a:t>
            </a:r>
            <a:endParaRPr lang="en-US" sz="4400" b="0" dirty="0"/>
          </a:p>
        </p:txBody>
      </p:sp>
      <p:pic>
        <p:nvPicPr>
          <p:cNvPr id="4" name="Picture 3" descr="A pile of snow&#10;&#10;Description automatically generated">
            <a:extLst>
              <a:ext uri="{FF2B5EF4-FFF2-40B4-BE49-F238E27FC236}">
                <a16:creationId xmlns:a16="http://schemas.microsoft.com/office/drawing/2014/main" id="{E63D2048-06F6-874E-A18A-05CFDA61C6A2}"/>
              </a:ext>
            </a:extLst>
          </p:cNvPr>
          <p:cNvPicPr>
            <a:picLocks noChangeAspect="1"/>
          </p:cNvPicPr>
          <p:nvPr/>
        </p:nvPicPr>
        <p:blipFill>
          <a:blip r:embed="rId3"/>
          <a:stretch>
            <a:fillRect/>
          </a:stretch>
        </p:blipFill>
        <p:spPr>
          <a:xfrm>
            <a:off x="1750251" y="1530219"/>
            <a:ext cx="8358252" cy="5472528"/>
          </a:xfrm>
          <a:prstGeom prst="rect">
            <a:avLst/>
          </a:prstGeom>
        </p:spPr>
      </p:pic>
      <p:grpSp>
        <p:nvGrpSpPr>
          <p:cNvPr id="9" name="Group 8">
            <a:extLst>
              <a:ext uri="{FF2B5EF4-FFF2-40B4-BE49-F238E27FC236}">
                <a16:creationId xmlns:a16="http://schemas.microsoft.com/office/drawing/2014/main" id="{3F1282CE-CF66-EE4E-B4A8-587BD1E81F39}"/>
              </a:ext>
            </a:extLst>
          </p:cNvPr>
          <p:cNvGrpSpPr/>
          <p:nvPr/>
        </p:nvGrpSpPr>
        <p:grpSpPr>
          <a:xfrm>
            <a:off x="6538586" y="2065751"/>
            <a:ext cx="1730667" cy="612648"/>
            <a:chOff x="6538586" y="2065751"/>
            <a:chExt cx="1730667" cy="612648"/>
          </a:xfrm>
        </p:grpSpPr>
        <p:sp>
          <p:nvSpPr>
            <p:cNvPr id="5" name="Rounded Rectangular Callout 4">
              <a:extLst>
                <a:ext uri="{FF2B5EF4-FFF2-40B4-BE49-F238E27FC236}">
                  <a16:creationId xmlns:a16="http://schemas.microsoft.com/office/drawing/2014/main" id="{3CAF74F1-7DAE-DA49-A56B-F6F58EAC0B3D}"/>
                </a:ext>
              </a:extLst>
            </p:cNvPr>
            <p:cNvSpPr/>
            <p:nvPr/>
          </p:nvSpPr>
          <p:spPr>
            <a:xfrm>
              <a:off x="6551111" y="2065751"/>
              <a:ext cx="1672748" cy="612648"/>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1EBBA823-6C58-6A44-A2FF-F652E9B2671F}"/>
                </a:ext>
              </a:extLst>
            </p:cNvPr>
            <p:cNvSpPr txBox="1"/>
            <p:nvPr/>
          </p:nvSpPr>
          <p:spPr>
            <a:xfrm>
              <a:off x="6538586" y="2153433"/>
              <a:ext cx="17306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 On belay?</a:t>
              </a:r>
            </a:p>
          </p:txBody>
        </p:sp>
      </p:grpSp>
      <p:sp>
        <p:nvSpPr>
          <p:cNvPr id="7" name="Rectangle 6">
            <a:extLst>
              <a:ext uri="{FF2B5EF4-FFF2-40B4-BE49-F238E27FC236}">
                <a16:creationId xmlns:a16="http://schemas.microsoft.com/office/drawing/2014/main" id="{CB827F8F-A1CF-B74C-ACC4-ECEAAE61D0B0}"/>
              </a:ext>
            </a:extLst>
          </p:cNvPr>
          <p:cNvSpPr/>
          <p:nvPr/>
        </p:nvSpPr>
        <p:spPr>
          <a:xfrm>
            <a:off x="1640908" y="5812076"/>
            <a:ext cx="10459233" cy="127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305210F9-A841-2C44-B9F0-E355CF305198}"/>
              </a:ext>
            </a:extLst>
          </p:cNvPr>
          <p:cNvGrpSpPr/>
          <p:nvPr/>
        </p:nvGrpSpPr>
        <p:grpSpPr>
          <a:xfrm>
            <a:off x="5814165" y="3280776"/>
            <a:ext cx="1672748" cy="612648"/>
            <a:chOff x="5814165" y="3280776"/>
            <a:chExt cx="1672748" cy="612648"/>
          </a:xfrm>
        </p:grpSpPr>
        <p:sp>
          <p:nvSpPr>
            <p:cNvPr id="78" name="Rounded Rectangular Callout 77">
              <a:extLst>
                <a:ext uri="{FF2B5EF4-FFF2-40B4-BE49-F238E27FC236}">
                  <a16:creationId xmlns:a16="http://schemas.microsoft.com/office/drawing/2014/main" id="{C4B444F3-2C14-474E-8B61-1E282DE03385}"/>
                </a:ext>
              </a:extLst>
            </p:cNvPr>
            <p:cNvSpPr/>
            <p:nvPr/>
          </p:nvSpPr>
          <p:spPr>
            <a:xfrm>
              <a:off x="5814165" y="3280776"/>
              <a:ext cx="1672748" cy="612648"/>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7B59616D-98BC-2340-969B-E8EFA3D4DA5A}"/>
                </a:ext>
              </a:extLst>
            </p:cNvPr>
            <p:cNvSpPr txBox="1"/>
            <p:nvPr/>
          </p:nvSpPr>
          <p:spPr>
            <a:xfrm>
              <a:off x="5826690" y="3332968"/>
              <a:ext cx="1628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 Belay on.</a:t>
              </a:r>
            </a:p>
          </p:txBody>
        </p:sp>
      </p:grpSp>
      <p:grpSp>
        <p:nvGrpSpPr>
          <p:cNvPr id="11" name="Group 10">
            <a:extLst>
              <a:ext uri="{FF2B5EF4-FFF2-40B4-BE49-F238E27FC236}">
                <a16:creationId xmlns:a16="http://schemas.microsoft.com/office/drawing/2014/main" id="{E943AF12-B0EB-4F44-91E7-681492934EEA}"/>
              </a:ext>
            </a:extLst>
          </p:cNvPr>
          <p:cNvGrpSpPr/>
          <p:nvPr/>
        </p:nvGrpSpPr>
        <p:grpSpPr>
          <a:xfrm>
            <a:off x="8321457" y="3646119"/>
            <a:ext cx="1695712" cy="612648"/>
            <a:chOff x="8321457" y="3646119"/>
            <a:chExt cx="1695712" cy="612648"/>
          </a:xfrm>
        </p:grpSpPr>
        <p:sp>
          <p:nvSpPr>
            <p:cNvPr id="80" name="Rounded Rectangular Callout 79">
              <a:extLst>
                <a:ext uri="{FF2B5EF4-FFF2-40B4-BE49-F238E27FC236}">
                  <a16:creationId xmlns:a16="http://schemas.microsoft.com/office/drawing/2014/main" id="{8B23EB90-C1E0-D44A-8B27-62175510872C}"/>
                </a:ext>
              </a:extLst>
            </p:cNvPr>
            <p:cNvSpPr/>
            <p:nvPr/>
          </p:nvSpPr>
          <p:spPr>
            <a:xfrm>
              <a:off x="8344421" y="3646119"/>
              <a:ext cx="1672748" cy="612648"/>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35F183B7-733D-694A-B964-309D0B0097B1}"/>
                </a:ext>
              </a:extLst>
            </p:cNvPr>
            <p:cNvSpPr txBox="1"/>
            <p:nvPr/>
          </p:nvSpPr>
          <p:spPr>
            <a:xfrm>
              <a:off x="8321457" y="3710836"/>
              <a:ext cx="16514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3. Climbing.</a:t>
              </a:r>
            </a:p>
          </p:txBody>
        </p:sp>
      </p:grpSp>
      <p:sp>
        <p:nvSpPr>
          <p:cNvPr id="14" name="Slide Number Placeholder 2">
            <a:extLst>
              <a:ext uri="{FF2B5EF4-FFF2-40B4-BE49-F238E27FC236}">
                <a16:creationId xmlns:a16="http://schemas.microsoft.com/office/drawing/2014/main" id="{41298F7A-0643-9F47-8207-6B139EFB88B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116</a:t>
            </a:fld>
            <a:endParaRPr lang="en-US" dirty="0"/>
          </a:p>
        </p:txBody>
      </p:sp>
    </p:spTree>
    <p:extLst>
      <p:ext uri="{BB962C8B-B14F-4D97-AF65-F5344CB8AC3E}">
        <p14:creationId xmlns:p14="http://schemas.microsoft.com/office/powerpoint/2010/main" val="518641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Closing a TCP connection</a:t>
            </a:r>
            <a:endParaRPr lang="en-US" sz="4400" b="0" dirty="0"/>
          </a:p>
        </p:txBody>
      </p:sp>
      <p:sp>
        <p:nvSpPr>
          <p:cNvPr id="47" name="Rectangle 47">
            <a:extLst>
              <a:ext uri="{FF2B5EF4-FFF2-40B4-BE49-F238E27FC236}">
                <a16:creationId xmlns:a16="http://schemas.microsoft.com/office/drawing/2014/main" id="{B20BADCC-1032-9A48-BC43-B4E1275E4EDF}"/>
              </a:ext>
            </a:extLst>
          </p:cNvPr>
          <p:cNvSpPr txBox="1">
            <a:spLocks noChangeArrowheads="1"/>
          </p:cNvSpPr>
          <p:nvPr/>
        </p:nvSpPr>
        <p:spPr>
          <a:xfrm>
            <a:off x="798690" y="1441263"/>
            <a:ext cx="9698318" cy="41862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server each close their side of connection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TCP segment with FIN bit = 1</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respond to received FIN with ACK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receiving FIN, ACK can be combined with own FIN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simultaneous FIN exchanges can be handled</a:t>
            </a:r>
          </a:p>
        </p:txBody>
      </p:sp>
      <p:sp>
        <p:nvSpPr>
          <p:cNvPr id="4" name="Slide Number Placeholder 2">
            <a:extLst>
              <a:ext uri="{FF2B5EF4-FFF2-40B4-BE49-F238E27FC236}">
                <a16:creationId xmlns:a16="http://schemas.microsoft.com/office/drawing/2014/main" id="{E5549B3B-271C-C14B-9302-4D2CE7B4105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117</a:t>
            </a:fld>
            <a:endParaRPr lang="en-US" dirty="0"/>
          </a:p>
        </p:txBody>
      </p:sp>
    </p:spTree>
    <p:extLst>
      <p:ext uri="{BB962C8B-B14F-4D97-AF65-F5344CB8AC3E}">
        <p14:creationId xmlns:p14="http://schemas.microsoft.com/office/powerpoint/2010/main" val="2657671931"/>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pPr>
            <a:r>
              <a:rPr lang="en-US" sz="3200" dirty="0"/>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2DB81C94-6123-D143-8C6E-7FF67BFA422F}"/>
              </a:ext>
            </a:extLst>
          </p:cNvPr>
          <p:cNvSpPr>
            <a:spLocks noGrp="1"/>
          </p:cNvSpPr>
          <p:nvPr>
            <p:ph type="sldNum" sz="quarter" idx="4"/>
          </p:nvPr>
        </p:nvSpPr>
        <p:spPr/>
        <p:txBody>
          <a:bodyPr/>
          <a:lstStyle/>
          <a:p>
            <a:r>
              <a:rPr lang="en-US" dirty="0"/>
              <a:t>Transport Layer: 3-</a:t>
            </a:r>
            <a:fld id="{C4204591-24BD-A542-B9D5-F8D8A88D2FEE}" type="slidenum">
              <a:rPr lang="en-US" smtClean="0"/>
              <a:pPr/>
              <a:t>118</a:t>
            </a:fld>
            <a:endParaRPr lang="en-US" dirty="0"/>
          </a:p>
        </p:txBody>
      </p:sp>
      <p:pic>
        <p:nvPicPr>
          <p:cNvPr id="6" name="Picture 5">
            <a:extLst>
              <a:ext uri="{FF2B5EF4-FFF2-40B4-BE49-F238E27FC236}">
                <a16:creationId xmlns:a16="http://schemas.microsoft.com/office/drawing/2014/main" id="{FC6EDA9F-A4F6-9E48-A741-C2AF8BE224B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6814229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C397FE-1DDC-5444-B79A-714CFC84F37C}"/>
              </a:ext>
            </a:extLst>
          </p:cNvPr>
          <p:cNvSpPr txBox="1">
            <a:spLocks noChangeArrowheads="1"/>
          </p:cNvSpPr>
          <p:nvPr/>
        </p:nvSpPr>
        <p:spPr>
          <a:xfrm>
            <a:off x="721660" y="1411941"/>
            <a:ext cx="1097728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Congestion:</a:t>
            </a: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informally: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too many sources sending too much data too fast for </a:t>
            </a:r>
            <a:r>
              <a:rPr kumimoji="0" lang="en-US" altLang="ja-JP"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handle”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manifestations: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long delays (queueing in router buffers)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packet loss (buffer overflow at routers)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 name="Rectangle 3">
            <a:extLst>
              <a:ext uri="{FF2B5EF4-FFF2-40B4-BE49-F238E27FC236}">
                <a16:creationId xmlns:a16="http://schemas.microsoft.com/office/drawing/2014/main" id="{ACFC6554-1CEB-8346-AF21-152FD0AE2BDD}"/>
              </a:ext>
            </a:extLst>
          </p:cNvPr>
          <p:cNvSpPr txBox="1">
            <a:spLocks noChangeArrowheads="1"/>
          </p:cNvSpPr>
          <p:nvPr/>
        </p:nvSpPr>
        <p:spPr>
          <a:xfrm>
            <a:off x="722672" y="3776599"/>
            <a:ext cx="10977282" cy="101662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different from flow control!</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73290" y="289325"/>
            <a:ext cx="11393310" cy="894622"/>
          </a:xfrm>
        </p:spPr>
        <p:txBody>
          <a:bodyPr>
            <a:normAutofit/>
          </a:bodyPr>
          <a:lstStyle/>
          <a:p>
            <a:r>
              <a:rPr lang="en-US" sz="4800" dirty="0"/>
              <a:t>Principles of congestion control</a:t>
            </a:r>
            <a:endParaRPr lang="en-US" sz="4400" b="0" dirty="0"/>
          </a:p>
        </p:txBody>
      </p:sp>
      <p:grpSp>
        <p:nvGrpSpPr>
          <p:cNvPr id="10" name="Group 9">
            <a:extLst>
              <a:ext uri="{FF2B5EF4-FFF2-40B4-BE49-F238E27FC236}">
                <a16:creationId xmlns:a16="http://schemas.microsoft.com/office/drawing/2014/main" id="{F801E622-8D2F-5C40-BD60-438B29523DDB}"/>
              </a:ext>
            </a:extLst>
          </p:cNvPr>
          <p:cNvGrpSpPr/>
          <p:nvPr/>
        </p:nvGrpSpPr>
        <p:grpSpPr>
          <a:xfrm>
            <a:off x="8686805" y="2737463"/>
            <a:ext cx="2772697" cy="2732213"/>
            <a:chOff x="8878529" y="2737463"/>
            <a:chExt cx="2772697" cy="2732213"/>
          </a:xfrm>
        </p:grpSpPr>
        <p:pic>
          <p:nvPicPr>
            <p:cNvPr id="1028" name="Picture 4" descr="Why traffic apps make congestion worse | Berkeley News">
              <a:extLst>
                <a:ext uri="{FF2B5EF4-FFF2-40B4-BE49-F238E27FC236}">
                  <a16:creationId xmlns:a16="http://schemas.microsoft.com/office/drawing/2014/main" id="{5A685C73-1A7D-7448-83D5-182E1DF28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529" y="2737463"/>
              <a:ext cx="2595716" cy="17304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EBCDC3-59AA-0043-9771-3FAB71AFCDB3}"/>
                </a:ext>
              </a:extLst>
            </p:cNvPr>
            <p:cNvSpPr txBox="1"/>
            <p:nvPr/>
          </p:nvSpPr>
          <p:spPr>
            <a:xfrm>
              <a:off x="9085007" y="4454013"/>
              <a:ext cx="2566219"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congestion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too many senders, sending too fast</a:t>
              </a:r>
            </a:p>
          </p:txBody>
        </p:sp>
      </p:grpSp>
      <p:grpSp>
        <p:nvGrpSpPr>
          <p:cNvPr id="13" name="Group 12">
            <a:extLst>
              <a:ext uri="{FF2B5EF4-FFF2-40B4-BE49-F238E27FC236}">
                <a16:creationId xmlns:a16="http://schemas.microsoft.com/office/drawing/2014/main" id="{440B5036-A83C-3D40-89CC-21D122E3DAA4}"/>
              </a:ext>
            </a:extLst>
          </p:cNvPr>
          <p:cNvGrpSpPr/>
          <p:nvPr/>
        </p:nvGrpSpPr>
        <p:grpSpPr>
          <a:xfrm>
            <a:off x="5737126" y="4424520"/>
            <a:ext cx="5860024" cy="1952948"/>
            <a:chOff x="5869858" y="4586748"/>
            <a:chExt cx="5860024" cy="1952948"/>
          </a:xfrm>
        </p:grpSpPr>
        <p:grpSp>
          <p:nvGrpSpPr>
            <p:cNvPr id="3" name="Group 2">
              <a:extLst>
                <a:ext uri="{FF2B5EF4-FFF2-40B4-BE49-F238E27FC236}">
                  <a16:creationId xmlns:a16="http://schemas.microsoft.com/office/drawing/2014/main" id="{460EE1F0-777A-5549-B373-8500229D882B}"/>
                </a:ext>
              </a:extLst>
            </p:cNvPr>
            <p:cNvGrpSpPr/>
            <p:nvPr/>
          </p:nvGrpSpPr>
          <p:grpSpPr>
            <a:xfrm>
              <a:off x="5869858" y="4586748"/>
              <a:ext cx="2882176" cy="1915023"/>
              <a:chOff x="6998772" y="3064248"/>
              <a:chExt cx="4393223" cy="2995072"/>
            </a:xfrm>
          </p:grpSpPr>
          <p:pic>
            <p:nvPicPr>
              <p:cNvPr id="7" name="Picture 2" descr="Drinking from the Firehose: How VividCortex Compresses its Metrics">
                <a:extLst>
                  <a:ext uri="{FF2B5EF4-FFF2-40B4-BE49-F238E27FC236}">
                    <a16:creationId xmlns:a16="http://schemas.microsoft.com/office/drawing/2014/main" id="{93C006A2-5EEC-1743-AF87-E45D3E90A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303" y="4248105"/>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rinking From the Information Firehose">
                <a:extLst>
                  <a:ext uri="{FF2B5EF4-FFF2-40B4-BE49-F238E27FC236}">
                    <a16:creationId xmlns:a16="http://schemas.microsoft.com/office/drawing/2014/main" id="{540A1142-4C15-BA4C-BA82-A4861EB7D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72" y="3064248"/>
                <a:ext cx="2699594" cy="178173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DB5BA06D-3B74-5348-8D35-1DEBB37E8FA0}"/>
                </a:ext>
              </a:extLst>
            </p:cNvPr>
            <p:cNvSpPr txBox="1"/>
            <p:nvPr/>
          </p:nvSpPr>
          <p:spPr>
            <a:xfrm>
              <a:off x="8794953" y="5801032"/>
              <a:ext cx="293492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flow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one sender too fast for one receiver</a:t>
              </a:r>
            </a:p>
          </p:txBody>
        </p:sp>
      </p:grpSp>
      <p:sp>
        <p:nvSpPr>
          <p:cNvPr id="12" name="Rectangle 3">
            <a:extLst>
              <a:ext uri="{FF2B5EF4-FFF2-40B4-BE49-F238E27FC236}">
                <a16:creationId xmlns:a16="http://schemas.microsoft.com/office/drawing/2014/main" id="{EAFB275C-622F-0342-A28A-15D9EA67D3AB}"/>
              </a:ext>
            </a:extLst>
          </p:cNvPr>
          <p:cNvSpPr txBox="1">
            <a:spLocks noChangeArrowheads="1"/>
          </p:cNvSpPr>
          <p:nvPr/>
        </p:nvSpPr>
        <p:spPr>
          <a:xfrm>
            <a:off x="727588" y="4852219"/>
            <a:ext cx="4758812" cy="5801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13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 top-10 problem!</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4" name="Slide Number Placeholder 2">
            <a:extLst>
              <a:ext uri="{FF2B5EF4-FFF2-40B4-BE49-F238E27FC236}">
                <a16:creationId xmlns:a16="http://schemas.microsoft.com/office/drawing/2014/main" id="{C3383268-A75C-1640-B637-852081D5385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119</a:t>
            </a:fld>
            <a:endParaRPr lang="en-US" dirty="0"/>
          </a:p>
        </p:txBody>
      </p:sp>
    </p:spTree>
    <p:extLst>
      <p:ext uri="{BB962C8B-B14F-4D97-AF65-F5344CB8AC3E}">
        <p14:creationId xmlns:p14="http://schemas.microsoft.com/office/powerpoint/2010/main" val="216513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Multiplexing/demultiplexing</a:t>
            </a:r>
          </a:p>
        </p:txBody>
      </p:sp>
      <p:sp>
        <p:nvSpPr>
          <p:cNvPr id="209" name="Slide Number Placeholder 2">
            <a:extLst>
              <a:ext uri="{FF2B5EF4-FFF2-40B4-BE49-F238E27FC236}">
                <a16:creationId xmlns:a16="http://schemas.microsoft.com/office/drawing/2014/main" id="{1BB112E7-9179-7C48-99F0-38E45F5BCFEB}"/>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6A4F467F-84D4-E239-B11F-447D1E4FE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16" y="1183947"/>
            <a:ext cx="9980769" cy="494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991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06DD7C50-58C4-B34F-A819-0EADD89C2A37}"/>
              </a:ext>
            </a:extLst>
          </p:cNvPr>
          <p:cNvGrpSpPr/>
          <p:nvPr/>
        </p:nvGrpSpPr>
        <p:grpSpPr>
          <a:xfrm>
            <a:off x="10476914" y="2368655"/>
            <a:ext cx="717868" cy="1154474"/>
            <a:chOff x="7664720" y="2795550"/>
            <a:chExt cx="717868" cy="1154474"/>
          </a:xfrm>
        </p:grpSpPr>
        <p:sp>
          <p:nvSpPr>
            <p:cNvPr id="178" name="Rectangle 177">
              <a:extLst>
                <a:ext uri="{FF2B5EF4-FFF2-40B4-BE49-F238E27FC236}">
                  <a16:creationId xmlns:a16="http://schemas.microsoft.com/office/drawing/2014/main" id="{F52B9B30-D973-4342-9353-3C55976BEB6A}"/>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79" name="Straight Connector 178">
              <a:extLst>
                <a:ext uri="{FF2B5EF4-FFF2-40B4-BE49-F238E27FC236}">
                  <a16:creationId xmlns:a16="http://schemas.microsoft.com/office/drawing/2014/main" id="{224EADA8-9231-C54D-B660-93136571FE3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B564AD7-6052-D74E-AFB8-443721B0BA8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030439-89A7-D141-93A0-55E98A03659C}"/>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29CBFF5-3970-894F-B8C7-846B6CF65EF2}"/>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Freeform 270">
            <a:extLst>
              <a:ext uri="{FF2B5EF4-FFF2-40B4-BE49-F238E27FC236}">
                <a16:creationId xmlns:a16="http://schemas.microsoft.com/office/drawing/2014/main" id="{CE7C7371-97B5-C346-A95F-94B2CF95CEF8}"/>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4" name="Group 354">
            <a:extLst>
              <a:ext uri="{FF2B5EF4-FFF2-40B4-BE49-F238E27FC236}">
                <a16:creationId xmlns:a16="http://schemas.microsoft.com/office/drawing/2014/main" id="{1BCC2894-BF9B-8F46-AA42-B55DC303E1A8}"/>
              </a:ext>
            </a:extLst>
          </p:cNvPr>
          <p:cNvGrpSpPr>
            <a:grpSpLocks/>
          </p:cNvGrpSpPr>
          <p:nvPr/>
        </p:nvGrpSpPr>
        <p:grpSpPr bwMode="auto">
          <a:xfrm>
            <a:off x="6405254" y="3243263"/>
            <a:ext cx="525462" cy="434975"/>
            <a:chOff x="-44" y="1473"/>
            <a:chExt cx="981" cy="1105"/>
          </a:xfrm>
        </p:grpSpPr>
        <p:pic>
          <p:nvPicPr>
            <p:cNvPr id="135" name="Picture 355" descr="desktop_computer_stylized_medium">
              <a:extLst>
                <a:ext uri="{FF2B5EF4-FFF2-40B4-BE49-F238E27FC236}">
                  <a16:creationId xmlns:a16="http://schemas.microsoft.com/office/drawing/2014/main" id="{3E99589F-1E40-7C43-B8AA-5029A4A26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Freeform 356">
              <a:extLst>
                <a:ext uri="{FF2B5EF4-FFF2-40B4-BE49-F238E27FC236}">
                  <a16:creationId xmlns:a16="http://schemas.microsoft.com/office/drawing/2014/main" id="{B3DD6BB4-576F-9148-8D11-578565B588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37" name="Group 136">
            <a:extLst>
              <a:ext uri="{FF2B5EF4-FFF2-40B4-BE49-F238E27FC236}">
                <a16:creationId xmlns:a16="http://schemas.microsoft.com/office/drawing/2014/main" id="{147F56F3-1CFD-5745-9F94-FFAF782BC64A}"/>
              </a:ext>
            </a:extLst>
          </p:cNvPr>
          <p:cNvGrpSpPr/>
          <p:nvPr/>
        </p:nvGrpSpPr>
        <p:grpSpPr>
          <a:xfrm>
            <a:off x="7045286" y="2362077"/>
            <a:ext cx="717868" cy="1154474"/>
            <a:chOff x="7664720" y="2799688"/>
            <a:chExt cx="717868" cy="1154474"/>
          </a:xfrm>
        </p:grpSpPr>
        <p:sp>
          <p:nvSpPr>
            <p:cNvPr id="138" name="Rectangle 137">
              <a:extLst>
                <a:ext uri="{FF2B5EF4-FFF2-40B4-BE49-F238E27FC236}">
                  <a16:creationId xmlns:a16="http://schemas.microsoft.com/office/drawing/2014/main" id="{12A18A2C-071A-724E-ABAB-EE121ADBCB05}"/>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39" name="Straight Connector 138">
              <a:extLst>
                <a:ext uri="{FF2B5EF4-FFF2-40B4-BE49-F238E27FC236}">
                  <a16:creationId xmlns:a16="http://schemas.microsoft.com/office/drawing/2014/main" id="{5A246001-6FA7-F047-AECA-800C5A5F30CD}"/>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407FE2E-B4F8-E142-9856-65C553F4A8E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F241007-617C-9B47-BDCF-F85615C450A7}"/>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AB2A72B-F1C5-4049-8439-AABBF750CD86}"/>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884903" y="1939313"/>
            <a:ext cx="5562600" cy="2536434"/>
          </a:xfrm>
        </p:spPr>
        <p:txBody>
          <a:bodyPr>
            <a:normAutofit lnSpcReduction="10000"/>
          </a:bodyPr>
          <a:lstStyle/>
          <a:p>
            <a:pPr>
              <a:buFont typeface="Wingdings" charset="0"/>
              <a:buNone/>
              <a:defRPr/>
            </a:pPr>
            <a:r>
              <a:rPr lang="en-US" sz="3200" dirty="0">
                <a:solidFill>
                  <a:srgbClr val="C00000"/>
                </a:solidFill>
              </a:rPr>
              <a:t>E</a:t>
            </a:r>
            <a:r>
              <a:rPr lang="en-US" sz="3200" dirty="0">
                <a:solidFill>
                  <a:srgbClr val="C00000"/>
                </a:solidFill>
                <a:cs typeface="+mn-cs"/>
              </a:rPr>
              <a:t>nd-end congestion control:</a:t>
            </a:r>
          </a:p>
          <a:p>
            <a:pPr marL="466725" indent="-336550">
              <a:defRPr/>
            </a:pPr>
            <a:r>
              <a:rPr lang="en-US" sz="3200" dirty="0"/>
              <a:t>no explicit feedback from network</a:t>
            </a:r>
          </a:p>
          <a:p>
            <a:pPr marL="466725" indent="-336550">
              <a:defRPr/>
            </a:pPr>
            <a:r>
              <a:rPr lang="en-US" sz="3200" dirty="0"/>
              <a:t>congestion </a:t>
            </a:r>
            <a:r>
              <a:rPr lang="en-US" sz="3200" i="1" dirty="0">
                <a:solidFill>
                  <a:srgbClr val="C00000"/>
                </a:solidFill>
              </a:rPr>
              <a:t>inferred</a:t>
            </a:r>
            <a:r>
              <a:rPr lang="en-US" sz="3200" dirty="0"/>
              <a:t> from observed loss, delay</a:t>
            </a: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5" name="Freeform 2">
            <a:extLst>
              <a:ext uri="{FF2B5EF4-FFF2-40B4-BE49-F238E27FC236}">
                <a16:creationId xmlns:a16="http://schemas.microsoft.com/office/drawing/2014/main" id="{152A9AF6-236E-E947-A90D-95476DF178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6" name="Freeform 6">
            <a:extLst>
              <a:ext uri="{FF2B5EF4-FFF2-40B4-BE49-F238E27FC236}">
                <a16:creationId xmlns:a16="http://schemas.microsoft.com/office/drawing/2014/main" id="{57E9EEA9-F362-5541-9FCC-5483A233137E}"/>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7" name="Freeform 91">
            <a:extLst>
              <a:ext uri="{FF2B5EF4-FFF2-40B4-BE49-F238E27FC236}">
                <a16:creationId xmlns:a16="http://schemas.microsoft.com/office/drawing/2014/main" id="{E427D45F-306D-1B44-BF5E-891FCB01E246}"/>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8" name="Freeform 92">
            <a:extLst>
              <a:ext uri="{FF2B5EF4-FFF2-40B4-BE49-F238E27FC236}">
                <a16:creationId xmlns:a16="http://schemas.microsoft.com/office/drawing/2014/main" id="{F209776F-AA9D-E941-ADBB-CB44422BD081}"/>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9" name="Freeform 93">
            <a:extLst>
              <a:ext uri="{FF2B5EF4-FFF2-40B4-BE49-F238E27FC236}">
                <a16:creationId xmlns:a16="http://schemas.microsoft.com/office/drawing/2014/main" id="{8B9D5253-F5A6-2746-81DB-996216E1FB97}"/>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 name="Freeform 94">
            <a:extLst>
              <a:ext uri="{FF2B5EF4-FFF2-40B4-BE49-F238E27FC236}">
                <a16:creationId xmlns:a16="http://schemas.microsoft.com/office/drawing/2014/main" id="{61F0A20F-097C-EA42-809A-3298AB6693B1}"/>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 name="Freeform 95">
            <a:extLst>
              <a:ext uri="{FF2B5EF4-FFF2-40B4-BE49-F238E27FC236}">
                <a16:creationId xmlns:a16="http://schemas.microsoft.com/office/drawing/2014/main" id="{424EA790-DC83-AE41-B59F-CDBDBE0981CB}"/>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2" name="Freeform 96">
            <a:extLst>
              <a:ext uri="{FF2B5EF4-FFF2-40B4-BE49-F238E27FC236}">
                <a16:creationId xmlns:a16="http://schemas.microsoft.com/office/drawing/2014/main" id="{72EB3BD6-9F21-2342-8AED-3E9F67894AD9}"/>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71" name="Group 70">
            <a:extLst>
              <a:ext uri="{FF2B5EF4-FFF2-40B4-BE49-F238E27FC236}">
                <a16:creationId xmlns:a16="http://schemas.microsoft.com/office/drawing/2014/main" id="{475DCF5F-4092-2C43-896B-19822B08E6B5}"/>
              </a:ext>
            </a:extLst>
          </p:cNvPr>
          <p:cNvGrpSpPr/>
          <p:nvPr/>
        </p:nvGrpSpPr>
        <p:grpSpPr>
          <a:xfrm>
            <a:off x="9719734" y="3946352"/>
            <a:ext cx="578032" cy="285706"/>
            <a:chOff x="7493876" y="2774731"/>
            <a:chExt cx="1481958" cy="894622"/>
          </a:xfrm>
        </p:grpSpPr>
        <p:sp>
          <p:nvSpPr>
            <p:cNvPr id="72" name="Freeform 71">
              <a:extLst>
                <a:ext uri="{FF2B5EF4-FFF2-40B4-BE49-F238E27FC236}">
                  <a16:creationId xmlns:a16="http://schemas.microsoft.com/office/drawing/2014/main" id="{318160F9-6FEC-9A43-8802-7C6CC98A3EE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73" name="Oval 72">
              <a:extLst>
                <a:ext uri="{FF2B5EF4-FFF2-40B4-BE49-F238E27FC236}">
                  <a16:creationId xmlns:a16="http://schemas.microsoft.com/office/drawing/2014/main" id="{5375EF01-0290-9B47-8E36-E43DE1108F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74" name="Group 73">
              <a:extLst>
                <a:ext uri="{FF2B5EF4-FFF2-40B4-BE49-F238E27FC236}">
                  <a16:creationId xmlns:a16="http://schemas.microsoft.com/office/drawing/2014/main" id="{9B178D65-D230-EE4E-A397-C7BE84BE7B28}"/>
                </a:ext>
              </a:extLst>
            </p:cNvPr>
            <p:cNvGrpSpPr/>
            <p:nvPr/>
          </p:nvGrpSpPr>
          <p:grpSpPr>
            <a:xfrm>
              <a:off x="7713663" y="2848339"/>
              <a:ext cx="1042107" cy="425543"/>
              <a:chOff x="7786941" y="2884917"/>
              <a:chExt cx="897649" cy="353919"/>
            </a:xfrm>
          </p:grpSpPr>
          <p:sp>
            <p:nvSpPr>
              <p:cNvPr id="75" name="Freeform 74">
                <a:extLst>
                  <a:ext uri="{FF2B5EF4-FFF2-40B4-BE49-F238E27FC236}">
                    <a16:creationId xmlns:a16="http://schemas.microsoft.com/office/drawing/2014/main" id="{F6706B47-A3DA-2948-AE76-ECB82CD2119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6" name="Freeform 75">
                <a:extLst>
                  <a:ext uri="{FF2B5EF4-FFF2-40B4-BE49-F238E27FC236}">
                    <a16:creationId xmlns:a16="http://schemas.microsoft.com/office/drawing/2014/main" id="{6997E8A2-E352-944A-9B99-BDEBAA2024A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7" name="Freeform 76">
                <a:extLst>
                  <a:ext uri="{FF2B5EF4-FFF2-40B4-BE49-F238E27FC236}">
                    <a16:creationId xmlns:a16="http://schemas.microsoft.com/office/drawing/2014/main" id="{C5522D15-A640-D544-8C5A-740AB15174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8" name="Freeform 77">
                <a:extLst>
                  <a:ext uri="{FF2B5EF4-FFF2-40B4-BE49-F238E27FC236}">
                    <a16:creationId xmlns:a16="http://schemas.microsoft.com/office/drawing/2014/main" id="{0A657C9E-78AA-054A-8253-7E707F297A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79" name="Group 78">
            <a:extLst>
              <a:ext uri="{FF2B5EF4-FFF2-40B4-BE49-F238E27FC236}">
                <a16:creationId xmlns:a16="http://schemas.microsoft.com/office/drawing/2014/main" id="{0703BE46-EF6B-8F4F-8103-DB506FA237F8}"/>
              </a:ext>
            </a:extLst>
          </p:cNvPr>
          <p:cNvGrpSpPr/>
          <p:nvPr/>
        </p:nvGrpSpPr>
        <p:grpSpPr>
          <a:xfrm>
            <a:off x="9351606" y="4600112"/>
            <a:ext cx="578032" cy="285706"/>
            <a:chOff x="7493876" y="2774731"/>
            <a:chExt cx="1481958" cy="894622"/>
          </a:xfrm>
        </p:grpSpPr>
        <p:sp>
          <p:nvSpPr>
            <p:cNvPr id="80" name="Freeform 79">
              <a:extLst>
                <a:ext uri="{FF2B5EF4-FFF2-40B4-BE49-F238E27FC236}">
                  <a16:creationId xmlns:a16="http://schemas.microsoft.com/office/drawing/2014/main" id="{C93DB37A-DC30-7049-A906-DE4299FCFE9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1" name="Oval 80">
              <a:extLst>
                <a:ext uri="{FF2B5EF4-FFF2-40B4-BE49-F238E27FC236}">
                  <a16:creationId xmlns:a16="http://schemas.microsoft.com/office/drawing/2014/main" id="{4D540D06-51B9-D24C-A5F5-D49982A0863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82" name="Group 81">
              <a:extLst>
                <a:ext uri="{FF2B5EF4-FFF2-40B4-BE49-F238E27FC236}">
                  <a16:creationId xmlns:a16="http://schemas.microsoft.com/office/drawing/2014/main" id="{50B97449-7EBF-F346-9FFA-F3CB1C97A6B6}"/>
                </a:ext>
              </a:extLst>
            </p:cNvPr>
            <p:cNvGrpSpPr/>
            <p:nvPr/>
          </p:nvGrpSpPr>
          <p:grpSpPr>
            <a:xfrm>
              <a:off x="7713663" y="2848339"/>
              <a:ext cx="1042107" cy="425543"/>
              <a:chOff x="7786941" y="2884917"/>
              <a:chExt cx="897649" cy="353919"/>
            </a:xfrm>
          </p:grpSpPr>
          <p:sp>
            <p:nvSpPr>
              <p:cNvPr id="83" name="Freeform 82">
                <a:extLst>
                  <a:ext uri="{FF2B5EF4-FFF2-40B4-BE49-F238E27FC236}">
                    <a16:creationId xmlns:a16="http://schemas.microsoft.com/office/drawing/2014/main" id="{1A098066-DD0C-0547-8ABC-8D18EA23F16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4" name="Freeform 83">
                <a:extLst>
                  <a:ext uri="{FF2B5EF4-FFF2-40B4-BE49-F238E27FC236}">
                    <a16:creationId xmlns:a16="http://schemas.microsoft.com/office/drawing/2014/main" id="{54B9AE5D-1C6E-8747-BA6A-CE53FF8E918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D4A0CA9E-BE5A-D743-94BD-A9A380778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Freeform 85">
                <a:extLst>
                  <a:ext uri="{FF2B5EF4-FFF2-40B4-BE49-F238E27FC236}">
                    <a16:creationId xmlns:a16="http://schemas.microsoft.com/office/drawing/2014/main" id="{208F4AD6-8E7A-EC46-8054-65F26912355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7" name="Group 86">
            <a:extLst>
              <a:ext uri="{FF2B5EF4-FFF2-40B4-BE49-F238E27FC236}">
                <a16:creationId xmlns:a16="http://schemas.microsoft.com/office/drawing/2014/main" id="{2174B89A-A569-2044-B74A-55933EDB42EC}"/>
              </a:ext>
            </a:extLst>
          </p:cNvPr>
          <p:cNvGrpSpPr/>
          <p:nvPr/>
        </p:nvGrpSpPr>
        <p:grpSpPr>
          <a:xfrm>
            <a:off x="8195132" y="4551443"/>
            <a:ext cx="578032" cy="285706"/>
            <a:chOff x="7493876" y="2774731"/>
            <a:chExt cx="1481958" cy="894622"/>
          </a:xfrm>
        </p:grpSpPr>
        <p:sp>
          <p:nvSpPr>
            <p:cNvPr id="88" name="Freeform 87">
              <a:extLst>
                <a:ext uri="{FF2B5EF4-FFF2-40B4-BE49-F238E27FC236}">
                  <a16:creationId xmlns:a16="http://schemas.microsoft.com/office/drawing/2014/main" id="{5E0F2D6A-4975-2240-9DBA-9752CDABCD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9" name="Oval 88">
              <a:extLst>
                <a:ext uri="{FF2B5EF4-FFF2-40B4-BE49-F238E27FC236}">
                  <a16:creationId xmlns:a16="http://schemas.microsoft.com/office/drawing/2014/main" id="{7671BCEE-CA54-2A42-97FC-01FA73F51C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0" name="Group 89">
              <a:extLst>
                <a:ext uri="{FF2B5EF4-FFF2-40B4-BE49-F238E27FC236}">
                  <a16:creationId xmlns:a16="http://schemas.microsoft.com/office/drawing/2014/main" id="{BB74E383-7E77-2E4D-BBB3-C0CB1C080B5D}"/>
                </a:ext>
              </a:extLst>
            </p:cNvPr>
            <p:cNvGrpSpPr/>
            <p:nvPr/>
          </p:nvGrpSpPr>
          <p:grpSpPr>
            <a:xfrm>
              <a:off x="7713663" y="2848339"/>
              <a:ext cx="1042107" cy="425543"/>
              <a:chOff x="7786941" y="2884917"/>
              <a:chExt cx="897649" cy="353919"/>
            </a:xfrm>
          </p:grpSpPr>
          <p:sp>
            <p:nvSpPr>
              <p:cNvPr id="91" name="Freeform 90">
                <a:extLst>
                  <a:ext uri="{FF2B5EF4-FFF2-40B4-BE49-F238E27FC236}">
                    <a16:creationId xmlns:a16="http://schemas.microsoft.com/office/drawing/2014/main" id="{23C2C74B-BD87-0F41-9E97-2D6D70231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Freeform 91">
                <a:extLst>
                  <a:ext uri="{FF2B5EF4-FFF2-40B4-BE49-F238E27FC236}">
                    <a16:creationId xmlns:a16="http://schemas.microsoft.com/office/drawing/2014/main" id="{F9A726BB-74B1-444A-9200-225EE583E8C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Freeform 92">
                <a:extLst>
                  <a:ext uri="{FF2B5EF4-FFF2-40B4-BE49-F238E27FC236}">
                    <a16:creationId xmlns:a16="http://schemas.microsoft.com/office/drawing/2014/main" id="{480EBF5E-6B8D-F547-BD3C-56A7E685D38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Freeform 93">
                <a:extLst>
                  <a:ext uri="{FF2B5EF4-FFF2-40B4-BE49-F238E27FC236}">
                    <a16:creationId xmlns:a16="http://schemas.microsoft.com/office/drawing/2014/main" id="{BD8743C8-69EE-7C4B-AAD2-C758A3F1F9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95" name="Group 94">
            <a:extLst>
              <a:ext uri="{FF2B5EF4-FFF2-40B4-BE49-F238E27FC236}">
                <a16:creationId xmlns:a16="http://schemas.microsoft.com/office/drawing/2014/main" id="{5E3371FA-1B37-E043-BBA9-FBAEC0EF06BB}"/>
              </a:ext>
            </a:extLst>
          </p:cNvPr>
          <p:cNvGrpSpPr/>
          <p:nvPr/>
        </p:nvGrpSpPr>
        <p:grpSpPr>
          <a:xfrm>
            <a:off x="8800632" y="3636044"/>
            <a:ext cx="578032" cy="285706"/>
            <a:chOff x="7493876" y="2774731"/>
            <a:chExt cx="1481958" cy="894622"/>
          </a:xfrm>
        </p:grpSpPr>
        <p:sp>
          <p:nvSpPr>
            <p:cNvPr id="96" name="Freeform 95">
              <a:extLst>
                <a:ext uri="{FF2B5EF4-FFF2-40B4-BE49-F238E27FC236}">
                  <a16:creationId xmlns:a16="http://schemas.microsoft.com/office/drawing/2014/main" id="{D3C4E5C9-0C6C-FE44-8E48-3AEAB312320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97" name="Oval 96">
              <a:extLst>
                <a:ext uri="{FF2B5EF4-FFF2-40B4-BE49-F238E27FC236}">
                  <a16:creationId xmlns:a16="http://schemas.microsoft.com/office/drawing/2014/main" id="{00F2B9E3-1FE0-3341-9F1D-E60AC91CF4F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8" name="Group 97">
              <a:extLst>
                <a:ext uri="{FF2B5EF4-FFF2-40B4-BE49-F238E27FC236}">
                  <a16:creationId xmlns:a16="http://schemas.microsoft.com/office/drawing/2014/main" id="{D9A4FE6E-757F-104A-A301-53D57A115B9D}"/>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D1C4D832-AA7B-2F44-88F3-867F1C5C739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Freeform 99">
                <a:extLst>
                  <a:ext uri="{FF2B5EF4-FFF2-40B4-BE49-F238E27FC236}">
                    <a16:creationId xmlns:a16="http://schemas.microsoft.com/office/drawing/2014/main" id="{17B4F7C5-8F07-6444-9C56-5CCC6DAD80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Freeform 100">
                <a:extLst>
                  <a:ext uri="{FF2B5EF4-FFF2-40B4-BE49-F238E27FC236}">
                    <a16:creationId xmlns:a16="http://schemas.microsoft.com/office/drawing/2014/main" id="{A4D1016A-A633-4F47-AD16-9F5C4A1B4BB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2" name="Freeform 101">
                <a:extLst>
                  <a:ext uri="{FF2B5EF4-FFF2-40B4-BE49-F238E27FC236}">
                    <a16:creationId xmlns:a16="http://schemas.microsoft.com/office/drawing/2014/main" id="{4E90D1C0-25CA-D549-8BEC-F6FC08E9AF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03" name="Group 102">
            <a:extLst>
              <a:ext uri="{FF2B5EF4-FFF2-40B4-BE49-F238E27FC236}">
                <a16:creationId xmlns:a16="http://schemas.microsoft.com/office/drawing/2014/main" id="{5E0A555A-7D83-9C41-BC45-9CE34B97A2A0}"/>
              </a:ext>
            </a:extLst>
          </p:cNvPr>
          <p:cNvGrpSpPr/>
          <p:nvPr/>
        </p:nvGrpSpPr>
        <p:grpSpPr>
          <a:xfrm>
            <a:off x="8711293" y="4233883"/>
            <a:ext cx="578032" cy="285706"/>
            <a:chOff x="7493876" y="2774731"/>
            <a:chExt cx="1481958" cy="894622"/>
          </a:xfrm>
        </p:grpSpPr>
        <p:sp>
          <p:nvSpPr>
            <p:cNvPr id="104" name="Freeform 103">
              <a:extLst>
                <a:ext uri="{FF2B5EF4-FFF2-40B4-BE49-F238E27FC236}">
                  <a16:creationId xmlns:a16="http://schemas.microsoft.com/office/drawing/2014/main" id="{0CEF8A07-20B9-AE45-8F1F-7A43CAB1D7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5" name="Oval 104">
              <a:extLst>
                <a:ext uri="{FF2B5EF4-FFF2-40B4-BE49-F238E27FC236}">
                  <a16:creationId xmlns:a16="http://schemas.microsoft.com/office/drawing/2014/main" id="{EA79D59C-1529-9C45-BD77-6FFDD5DEAA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6" name="Group 105">
              <a:extLst>
                <a:ext uri="{FF2B5EF4-FFF2-40B4-BE49-F238E27FC236}">
                  <a16:creationId xmlns:a16="http://schemas.microsoft.com/office/drawing/2014/main" id="{E973AF34-BA3E-0A49-9E54-BD6B223BA524}"/>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C47C43C3-8FCB-5847-9007-9FF04DAF74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Freeform 107">
                <a:extLst>
                  <a:ext uri="{FF2B5EF4-FFF2-40B4-BE49-F238E27FC236}">
                    <a16:creationId xmlns:a16="http://schemas.microsoft.com/office/drawing/2014/main" id="{09F2051C-9B20-EE45-9CE2-4D3C79652D1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79216339-F1AE-4C4A-9C17-5BCC324EB3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0" name="Freeform 109">
                <a:extLst>
                  <a:ext uri="{FF2B5EF4-FFF2-40B4-BE49-F238E27FC236}">
                    <a16:creationId xmlns:a16="http://schemas.microsoft.com/office/drawing/2014/main" id="{161D2AE2-963A-F744-92D8-01315F7468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11" name="Group 110">
            <a:extLst>
              <a:ext uri="{FF2B5EF4-FFF2-40B4-BE49-F238E27FC236}">
                <a16:creationId xmlns:a16="http://schemas.microsoft.com/office/drawing/2014/main" id="{EFB94137-26B4-A84C-B882-BC754696ADF8}"/>
              </a:ext>
            </a:extLst>
          </p:cNvPr>
          <p:cNvGrpSpPr/>
          <p:nvPr/>
        </p:nvGrpSpPr>
        <p:grpSpPr>
          <a:xfrm>
            <a:off x="7764614" y="3944180"/>
            <a:ext cx="578032" cy="285706"/>
            <a:chOff x="7493876" y="2774731"/>
            <a:chExt cx="1481958" cy="894622"/>
          </a:xfrm>
        </p:grpSpPr>
        <p:sp>
          <p:nvSpPr>
            <p:cNvPr id="112" name="Freeform 111">
              <a:extLst>
                <a:ext uri="{FF2B5EF4-FFF2-40B4-BE49-F238E27FC236}">
                  <a16:creationId xmlns:a16="http://schemas.microsoft.com/office/drawing/2014/main" id="{56959650-8F47-BD44-967D-3B54247086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13" name="Oval 112">
              <a:extLst>
                <a:ext uri="{FF2B5EF4-FFF2-40B4-BE49-F238E27FC236}">
                  <a16:creationId xmlns:a16="http://schemas.microsoft.com/office/drawing/2014/main" id="{D4F846E9-5E5D-9246-A16E-A37E1F2DB7E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14" name="Group 113">
              <a:extLst>
                <a:ext uri="{FF2B5EF4-FFF2-40B4-BE49-F238E27FC236}">
                  <a16:creationId xmlns:a16="http://schemas.microsoft.com/office/drawing/2014/main" id="{6C080F1D-CE13-8A4D-AE86-A9987401AEFE}"/>
                </a:ext>
              </a:extLst>
            </p:cNvPr>
            <p:cNvGrpSpPr/>
            <p:nvPr/>
          </p:nvGrpSpPr>
          <p:grpSpPr>
            <a:xfrm>
              <a:off x="7713663" y="2848339"/>
              <a:ext cx="1042107" cy="425543"/>
              <a:chOff x="7786941" y="2884917"/>
              <a:chExt cx="897649" cy="353919"/>
            </a:xfrm>
          </p:grpSpPr>
          <p:sp>
            <p:nvSpPr>
              <p:cNvPr id="115" name="Freeform 114">
                <a:extLst>
                  <a:ext uri="{FF2B5EF4-FFF2-40B4-BE49-F238E27FC236}">
                    <a16:creationId xmlns:a16="http://schemas.microsoft.com/office/drawing/2014/main" id="{C92B06F2-78EF-804D-8E0C-DCE71C44A5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6" name="Freeform 115">
                <a:extLst>
                  <a:ext uri="{FF2B5EF4-FFF2-40B4-BE49-F238E27FC236}">
                    <a16:creationId xmlns:a16="http://schemas.microsoft.com/office/drawing/2014/main" id="{C074DBD1-927C-2B4D-B10B-DD852445FB2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Freeform 116">
                <a:extLst>
                  <a:ext uri="{FF2B5EF4-FFF2-40B4-BE49-F238E27FC236}">
                    <a16:creationId xmlns:a16="http://schemas.microsoft.com/office/drawing/2014/main" id="{BC9D84BC-889B-C849-9229-D2795054B39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8" name="Freeform 117">
                <a:extLst>
                  <a:ext uri="{FF2B5EF4-FFF2-40B4-BE49-F238E27FC236}">
                    <a16:creationId xmlns:a16="http://schemas.microsoft.com/office/drawing/2014/main" id="{9073BE05-706B-1446-BB36-AB53194859C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3" name="Group 2">
            <a:extLst>
              <a:ext uri="{FF2B5EF4-FFF2-40B4-BE49-F238E27FC236}">
                <a16:creationId xmlns:a16="http://schemas.microsoft.com/office/drawing/2014/main" id="{C584E5A3-CC37-804B-8E37-84F25E87BC63}"/>
              </a:ext>
            </a:extLst>
          </p:cNvPr>
          <p:cNvGrpSpPr/>
          <p:nvPr/>
        </p:nvGrpSpPr>
        <p:grpSpPr>
          <a:xfrm>
            <a:off x="8867832" y="4245561"/>
            <a:ext cx="456701" cy="226548"/>
            <a:chOff x="6859123" y="5156933"/>
            <a:chExt cx="456701" cy="226548"/>
          </a:xfrm>
        </p:grpSpPr>
        <p:sp>
          <p:nvSpPr>
            <p:cNvPr id="9" name="Rectangle 8">
              <a:extLst>
                <a:ext uri="{FF2B5EF4-FFF2-40B4-BE49-F238E27FC236}">
                  <a16:creationId xmlns:a16="http://schemas.microsoft.com/office/drawing/2014/main" id="{C093256C-E351-F04F-8F57-8CBAADAD32D9}"/>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0C154E25-F682-744F-8785-AB5EDB9A5A5F}"/>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29C5F0A-310C-1443-A4BF-D9B6A1F9EDB9}"/>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65FCB07-1990-1F40-B6A0-2DC9A68091B3}"/>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0B89AD6-5E3A-1642-BCCA-337C835BC035}"/>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5A1AE44-6AB7-1949-9184-889F736756EC}"/>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564862D-347A-7E41-8F9D-0ADF80768A2B}"/>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855F5F-C9C2-4744-9B1E-696B4F0DB89C}"/>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D3DD9EA-3345-8345-9221-C06D0834BC89}"/>
              </a:ext>
            </a:extLst>
          </p:cNvPr>
          <p:cNvGrpSpPr/>
          <p:nvPr/>
        </p:nvGrpSpPr>
        <p:grpSpPr>
          <a:xfrm>
            <a:off x="7428575" y="2677315"/>
            <a:ext cx="3355719" cy="1705017"/>
            <a:chOff x="7428575" y="2677315"/>
            <a:chExt cx="3355719" cy="1705017"/>
          </a:xfrm>
        </p:grpSpPr>
        <p:sp>
          <p:nvSpPr>
            <p:cNvPr id="13" name="Freeform 12">
              <a:extLst>
                <a:ext uri="{FF2B5EF4-FFF2-40B4-BE49-F238E27FC236}">
                  <a16:creationId xmlns:a16="http://schemas.microsoft.com/office/drawing/2014/main" id="{F7906425-B196-CC44-BB40-5ACEF23B0A29}"/>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4689" name="Freeform 114688">
              <a:extLst>
                <a:ext uri="{FF2B5EF4-FFF2-40B4-BE49-F238E27FC236}">
                  <a16:creationId xmlns:a16="http://schemas.microsoft.com/office/drawing/2014/main" id="{F4B58868-99E6-0645-9773-CB66EC208FBD}"/>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31762DD-608F-AC4F-8D36-9BC825C14FB4}"/>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129" name="TextBox 128">
              <a:extLst>
                <a:ext uri="{FF2B5EF4-FFF2-40B4-BE49-F238E27FC236}">
                  <a16:creationId xmlns:a16="http://schemas.microsoft.com/office/drawing/2014/main" id="{38081CC2-E66E-0845-8CCA-2D10C6BE30EA}"/>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10" name="Group 9">
            <a:extLst>
              <a:ext uri="{FF2B5EF4-FFF2-40B4-BE49-F238E27FC236}">
                <a16:creationId xmlns:a16="http://schemas.microsoft.com/office/drawing/2014/main" id="{57CD35EA-0731-A641-906C-8974E60D529B}"/>
              </a:ext>
            </a:extLst>
          </p:cNvPr>
          <p:cNvGrpSpPr/>
          <p:nvPr/>
        </p:nvGrpSpPr>
        <p:grpSpPr>
          <a:xfrm>
            <a:off x="6799618" y="2691243"/>
            <a:ext cx="4657206" cy="1827509"/>
            <a:chOff x="6799618" y="2691243"/>
            <a:chExt cx="4657206" cy="1827509"/>
          </a:xfrm>
        </p:grpSpPr>
        <p:sp>
          <p:nvSpPr>
            <p:cNvPr id="124" name="Freeform 123">
              <a:extLst>
                <a:ext uri="{FF2B5EF4-FFF2-40B4-BE49-F238E27FC236}">
                  <a16:creationId xmlns:a16="http://schemas.microsoft.com/office/drawing/2014/main" id="{809FCE5A-94F2-AB43-A427-15DC48978945}"/>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0" name="TextBox 129">
              <a:extLst>
                <a:ext uri="{FF2B5EF4-FFF2-40B4-BE49-F238E27FC236}">
                  <a16:creationId xmlns:a16="http://schemas.microsoft.com/office/drawing/2014/main" id="{AC21E889-4F82-8649-829E-554EB51D7E5D}"/>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131" name="TextBox 130">
              <a:extLst>
                <a:ext uri="{FF2B5EF4-FFF2-40B4-BE49-F238E27FC236}">
                  <a16:creationId xmlns:a16="http://schemas.microsoft.com/office/drawing/2014/main" id="{4D544F8A-E5C9-4C42-B077-C996AF3E7BF7}"/>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176" name="Freeform 254">
            <a:extLst>
              <a:ext uri="{FF2B5EF4-FFF2-40B4-BE49-F238E27FC236}">
                <a16:creationId xmlns:a16="http://schemas.microsoft.com/office/drawing/2014/main" id="{098028B6-BF7C-6A40-A6E7-BD363548A403}"/>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4" name="Group 289">
            <a:extLst>
              <a:ext uri="{FF2B5EF4-FFF2-40B4-BE49-F238E27FC236}">
                <a16:creationId xmlns:a16="http://schemas.microsoft.com/office/drawing/2014/main" id="{36A89038-0233-574C-A16F-E12F82E32856}"/>
              </a:ext>
            </a:extLst>
          </p:cNvPr>
          <p:cNvGrpSpPr>
            <a:grpSpLocks/>
          </p:cNvGrpSpPr>
          <p:nvPr/>
        </p:nvGrpSpPr>
        <p:grpSpPr bwMode="auto">
          <a:xfrm>
            <a:off x="11355079" y="3260620"/>
            <a:ext cx="231775" cy="441325"/>
            <a:chOff x="4140" y="429"/>
            <a:chExt cx="1425" cy="2396"/>
          </a:xfrm>
        </p:grpSpPr>
        <p:sp>
          <p:nvSpPr>
            <p:cNvPr id="188" name="Freeform 290">
              <a:extLst>
                <a:ext uri="{FF2B5EF4-FFF2-40B4-BE49-F238E27FC236}">
                  <a16:creationId xmlns:a16="http://schemas.microsoft.com/office/drawing/2014/main" id="{9264264F-C8FF-E941-B8DB-F2A13E30F56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Rectangle 291">
              <a:extLst>
                <a:ext uri="{FF2B5EF4-FFF2-40B4-BE49-F238E27FC236}">
                  <a16:creationId xmlns:a16="http://schemas.microsoft.com/office/drawing/2014/main" id="{5580AF65-ED2C-7F4A-90B9-25AFA8C927C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Freeform 292">
              <a:extLst>
                <a:ext uri="{FF2B5EF4-FFF2-40B4-BE49-F238E27FC236}">
                  <a16:creationId xmlns:a16="http://schemas.microsoft.com/office/drawing/2014/main" id="{BC0C9A2A-A362-5D48-A13D-A730292A1B6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Freeform 293">
              <a:extLst>
                <a:ext uri="{FF2B5EF4-FFF2-40B4-BE49-F238E27FC236}">
                  <a16:creationId xmlns:a16="http://schemas.microsoft.com/office/drawing/2014/main" id="{741E5815-F201-3946-BA11-1961624585E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5" name="Rectangle 294">
              <a:extLst>
                <a:ext uri="{FF2B5EF4-FFF2-40B4-BE49-F238E27FC236}">
                  <a16:creationId xmlns:a16="http://schemas.microsoft.com/office/drawing/2014/main" id="{16834F46-BEA1-E54A-99D2-06A1D9E4EFA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2" name="Group 295">
              <a:extLst>
                <a:ext uri="{FF2B5EF4-FFF2-40B4-BE49-F238E27FC236}">
                  <a16:creationId xmlns:a16="http://schemas.microsoft.com/office/drawing/2014/main" id="{EFE1DB65-55C6-A040-8489-E8E7A5072621}"/>
                </a:ext>
              </a:extLst>
            </p:cNvPr>
            <p:cNvGrpSpPr>
              <a:grpSpLocks/>
            </p:cNvGrpSpPr>
            <p:nvPr/>
          </p:nvGrpSpPr>
          <p:grpSpPr bwMode="auto">
            <a:xfrm>
              <a:off x="4749" y="668"/>
              <a:ext cx="581" cy="145"/>
              <a:chOff x="614" y="2568"/>
              <a:chExt cx="725" cy="139"/>
            </a:xfrm>
          </p:grpSpPr>
          <p:sp>
            <p:nvSpPr>
              <p:cNvPr id="233" name="AutoShape 296">
                <a:extLst>
                  <a:ext uri="{FF2B5EF4-FFF2-40B4-BE49-F238E27FC236}">
                    <a16:creationId xmlns:a16="http://schemas.microsoft.com/office/drawing/2014/main" id="{60C873E6-EA5F-E546-9871-6CD69A03054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4" name="AutoShape 297">
                <a:extLst>
                  <a:ext uri="{FF2B5EF4-FFF2-40B4-BE49-F238E27FC236}">
                    <a16:creationId xmlns:a16="http://schemas.microsoft.com/office/drawing/2014/main" id="{AE94AAEC-480B-8047-91E5-519724D0625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3" name="Rectangle 298">
              <a:extLst>
                <a:ext uri="{FF2B5EF4-FFF2-40B4-BE49-F238E27FC236}">
                  <a16:creationId xmlns:a16="http://schemas.microsoft.com/office/drawing/2014/main" id="{66AA352A-88C1-474E-8553-BFDBC71D6A7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4" name="Group 299">
              <a:extLst>
                <a:ext uri="{FF2B5EF4-FFF2-40B4-BE49-F238E27FC236}">
                  <a16:creationId xmlns:a16="http://schemas.microsoft.com/office/drawing/2014/main" id="{063BD826-F329-CE4F-8A05-BAE407197A8D}"/>
                </a:ext>
              </a:extLst>
            </p:cNvPr>
            <p:cNvGrpSpPr>
              <a:grpSpLocks/>
            </p:cNvGrpSpPr>
            <p:nvPr/>
          </p:nvGrpSpPr>
          <p:grpSpPr bwMode="auto">
            <a:xfrm>
              <a:off x="4747" y="994"/>
              <a:ext cx="581" cy="134"/>
              <a:chOff x="614" y="2568"/>
              <a:chExt cx="725" cy="139"/>
            </a:xfrm>
          </p:grpSpPr>
          <p:sp>
            <p:nvSpPr>
              <p:cNvPr id="231" name="AutoShape 300">
                <a:extLst>
                  <a:ext uri="{FF2B5EF4-FFF2-40B4-BE49-F238E27FC236}">
                    <a16:creationId xmlns:a16="http://schemas.microsoft.com/office/drawing/2014/main" id="{502F9F8E-D733-304B-8917-5387C94462A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AutoShape 301">
                <a:extLst>
                  <a:ext uri="{FF2B5EF4-FFF2-40B4-BE49-F238E27FC236}">
                    <a16:creationId xmlns:a16="http://schemas.microsoft.com/office/drawing/2014/main" id="{8FA48F3E-A09B-9947-AC4E-53AB08CAC06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5" name="Rectangle 302">
              <a:extLst>
                <a:ext uri="{FF2B5EF4-FFF2-40B4-BE49-F238E27FC236}">
                  <a16:creationId xmlns:a16="http://schemas.microsoft.com/office/drawing/2014/main" id="{7E665F5D-879D-9E40-84B5-66D85E68A508}"/>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Rectangle 303">
              <a:extLst>
                <a:ext uri="{FF2B5EF4-FFF2-40B4-BE49-F238E27FC236}">
                  <a16:creationId xmlns:a16="http://schemas.microsoft.com/office/drawing/2014/main" id="{7647528B-9EF0-E54D-974E-7DFC94037620}"/>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7" name="Group 304">
              <a:extLst>
                <a:ext uri="{FF2B5EF4-FFF2-40B4-BE49-F238E27FC236}">
                  <a16:creationId xmlns:a16="http://schemas.microsoft.com/office/drawing/2014/main" id="{467A70C4-7121-374D-AFDB-661BA82AC2A8}"/>
                </a:ext>
              </a:extLst>
            </p:cNvPr>
            <p:cNvGrpSpPr>
              <a:grpSpLocks/>
            </p:cNvGrpSpPr>
            <p:nvPr/>
          </p:nvGrpSpPr>
          <p:grpSpPr bwMode="auto">
            <a:xfrm>
              <a:off x="4735" y="1627"/>
              <a:ext cx="582" cy="151"/>
              <a:chOff x="614" y="2568"/>
              <a:chExt cx="725" cy="139"/>
            </a:xfrm>
          </p:grpSpPr>
          <p:sp>
            <p:nvSpPr>
              <p:cNvPr id="229" name="AutoShape 305">
                <a:extLst>
                  <a:ext uri="{FF2B5EF4-FFF2-40B4-BE49-F238E27FC236}">
                    <a16:creationId xmlns:a16="http://schemas.microsoft.com/office/drawing/2014/main" id="{C5AF588B-0651-0545-9142-FD07BC8763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AutoShape 306">
                <a:extLst>
                  <a:ext uri="{FF2B5EF4-FFF2-40B4-BE49-F238E27FC236}">
                    <a16:creationId xmlns:a16="http://schemas.microsoft.com/office/drawing/2014/main" id="{9BEB1652-4112-004D-B7AC-1F3734A3C0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8" name="Freeform 307">
              <a:extLst>
                <a:ext uri="{FF2B5EF4-FFF2-40B4-BE49-F238E27FC236}">
                  <a16:creationId xmlns:a16="http://schemas.microsoft.com/office/drawing/2014/main" id="{D7A79ECE-B70D-2548-A773-6DCE4F281A8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09" name="Group 308">
              <a:extLst>
                <a:ext uri="{FF2B5EF4-FFF2-40B4-BE49-F238E27FC236}">
                  <a16:creationId xmlns:a16="http://schemas.microsoft.com/office/drawing/2014/main" id="{1ECF4553-693A-DD4D-A0E2-8AA0E2504F64}"/>
                </a:ext>
              </a:extLst>
            </p:cNvPr>
            <p:cNvGrpSpPr>
              <a:grpSpLocks/>
            </p:cNvGrpSpPr>
            <p:nvPr/>
          </p:nvGrpSpPr>
          <p:grpSpPr bwMode="auto">
            <a:xfrm>
              <a:off x="4739" y="1327"/>
              <a:ext cx="582" cy="139"/>
              <a:chOff x="614" y="2568"/>
              <a:chExt cx="725" cy="139"/>
            </a:xfrm>
          </p:grpSpPr>
          <p:sp>
            <p:nvSpPr>
              <p:cNvPr id="227" name="AutoShape 309">
                <a:extLst>
                  <a:ext uri="{FF2B5EF4-FFF2-40B4-BE49-F238E27FC236}">
                    <a16:creationId xmlns:a16="http://schemas.microsoft.com/office/drawing/2014/main" id="{9C16F586-202A-6C49-BECE-8D7B0011EBA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8" name="AutoShape 310">
                <a:extLst>
                  <a:ext uri="{FF2B5EF4-FFF2-40B4-BE49-F238E27FC236}">
                    <a16:creationId xmlns:a16="http://schemas.microsoft.com/office/drawing/2014/main" id="{C758F7C7-9330-BE46-A86A-D42B5637C8E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0" name="Rectangle 311">
              <a:extLst>
                <a:ext uri="{FF2B5EF4-FFF2-40B4-BE49-F238E27FC236}">
                  <a16:creationId xmlns:a16="http://schemas.microsoft.com/office/drawing/2014/main" id="{533FE805-6D97-3D40-A722-65F7EC32A1D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1" name="Freeform 312">
              <a:extLst>
                <a:ext uri="{FF2B5EF4-FFF2-40B4-BE49-F238E27FC236}">
                  <a16:creationId xmlns:a16="http://schemas.microsoft.com/office/drawing/2014/main" id="{620834FD-6B76-EA4B-A18C-65A47D402B0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2" name="Freeform 313">
              <a:extLst>
                <a:ext uri="{FF2B5EF4-FFF2-40B4-BE49-F238E27FC236}">
                  <a16:creationId xmlns:a16="http://schemas.microsoft.com/office/drawing/2014/main" id="{C5A12F9D-49AB-5145-AA15-D382AA5D35C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3" name="Oval 314">
              <a:extLst>
                <a:ext uri="{FF2B5EF4-FFF2-40B4-BE49-F238E27FC236}">
                  <a16:creationId xmlns:a16="http://schemas.microsoft.com/office/drawing/2014/main" id="{80DD1625-6CB9-AC4C-88B8-9DC831FCEE6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0" name="Freeform 315">
              <a:extLst>
                <a:ext uri="{FF2B5EF4-FFF2-40B4-BE49-F238E27FC236}">
                  <a16:creationId xmlns:a16="http://schemas.microsoft.com/office/drawing/2014/main" id="{A65F0511-3C28-C743-A21D-6264A21184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1" name="AutoShape 316">
              <a:extLst>
                <a:ext uri="{FF2B5EF4-FFF2-40B4-BE49-F238E27FC236}">
                  <a16:creationId xmlns:a16="http://schemas.microsoft.com/office/drawing/2014/main" id="{FADC981B-C983-6D40-AEA7-04B355ECAD3A}"/>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AutoShape 317">
              <a:extLst>
                <a:ext uri="{FF2B5EF4-FFF2-40B4-BE49-F238E27FC236}">
                  <a16:creationId xmlns:a16="http://schemas.microsoft.com/office/drawing/2014/main" id="{708D79ED-DBE2-644C-B85E-DB3961F564FD}"/>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3" name="Oval 318">
              <a:extLst>
                <a:ext uri="{FF2B5EF4-FFF2-40B4-BE49-F238E27FC236}">
                  <a16:creationId xmlns:a16="http://schemas.microsoft.com/office/drawing/2014/main" id="{87AF5859-5E53-EE4C-954A-8D2D2B20071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4" name="Oval 319">
              <a:extLst>
                <a:ext uri="{FF2B5EF4-FFF2-40B4-BE49-F238E27FC236}">
                  <a16:creationId xmlns:a16="http://schemas.microsoft.com/office/drawing/2014/main" id="{43616DFE-DE4C-D94C-B77F-413A270CAAE8}"/>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25" name="Oval 320">
              <a:extLst>
                <a:ext uri="{FF2B5EF4-FFF2-40B4-BE49-F238E27FC236}">
                  <a16:creationId xmlns:a16="http://schemas.microsoft.com/office/drawing/2014/main" id="{63CB7C6A-7959-294B-919F-406DF43820E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Rectangle 321">
              <a:extLst>
                <a:ext uri="{FF2B5EF4-FFF2-40B4-BE49-F238E27FC236}">
                  <a16:creationId xmlns:a16="http://schemas.microsoft.com/office/drawing/2014/main" id="{3ED5D38A-C2F0-8444-B700-8ED29C8B7FB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Rectangle 3">
            <a:extLst>
              <a:ext uri="{FF2B5EF4-FFF2-40B4-BE49-F238E27FC236}">
                <a16:creationId xmlns:a16="http://schemas.microsoft.com/office/drawing/2014/main" id="{4AEA1865-8C28-134C-8B6C-07E3981D0325}"/>
              </a:ext>
            </a:extLst>
          </p:cNvPr>
          <p:cNvSpPr txBox="1">
            <a:spLocks noChangeArrowheads="1"/>
          </p:cNvSpPr>
          <p:nvPr/>
        </p:nvSpPr>
        <p:spPr>
          <a:xfrm>
            <a:off x="921800" y="4257398"/>
            <a:ext cx="5562600" cy="6322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marR="0" lvl="0" indent="-3365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approach taken by TCP</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Slide Number Placeholder 2">
            <a:extLst>
              <a:ext uri="{FF2B5EF4-FFF2-40B4-BE49-F238E27FC236}">
                <a16:creationId xmlns:a16="http://schemas.microsoft.com/office/drawing/2014/main" id="{80FEFCD4-E64A-AA4F-ACAB-74CB4ECDD2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120</a:t>
            </a:fld>
            <a:endParaRPr lang="en-US" dirty="0"/>
          </a:p>
        </p:txBody>
      </p:sp>
    </p:spTree>
    <p:extLst>
      <p:ext uri="{BB962C8B-B14F-4D97-AF65-F5344CB8AC3E}">
        <p14:creationId xmlns:p14="http://schemas.microsoft.com/office/powerpoint/2010/main" val="274916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dissolve">
                                      <p:cBhvr>
                                        <p:cTn id="1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718945" y="5640403"/>
            <a:ext cx="5781368" cy="736333"/>
          </a:xfrm>
        </p:spPr>
        <p:txBody>
          <a:bodyPr>
            <a:normAutofit/>
          </a:bodyPr>
          <a:lstStyle/>
          <a:p>
            <a:pPr marL="407988" indent="-277813">
              <a:defRPr/>
            </a:pPr>
            <a:r>
              <a:rPr lang="en-US" sz="3000" dirty="0"/>
              <a:t>TCP ECN, ATM, DECbit protocols</a:t>
            </a:r>
            <a:endParaRPr lang="en-US" sz="3500" dirty="0">
              <a:cs typeface="+mn-cs"/>
            </a:endParaRP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28" name="Freeform 2">
            <a:extLst>
              <a:ext uri="{FF2B5EF4-FFF2-40B4-BE49-F238E27FC236}">
                <a16:creationId xmlns:a16="http://schemas.microsoft.com/office/drawing/2014/main" id="{366E9ABE-54D6-794A-BFDC-C271FA98FB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2" name="Freeform 6">
            <a:extLst>
              <a:ext uri="{FF2B5EF4-FFF2-40B4-BE49-F238E27FC236}">
                <a16:creationId xmlns:a16="http://schemas.microsoft.com/office/drawing/2014/main" id="{FFF13A6F-0F53-424B-A39A-76E877F099A6}"/>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4" name="Freeform 91">
            <a:extLst>
              <a:ext uri="{FF2B5EF4-FFF2-40B4-BE49-F238E27FC236}">
                <a16:creationId xmlns:a16="http://schemas.microsoft.com/office/drawing/2014/main" id="{0468E56B-A027-0D44-AEB8-704F79D68813}"/>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5" name="Freeform 92">
            <a:extLst>
              <a:ext uri="{FF2B5EF4-FFF2-40B4-BE49-F238E27FC236}">
                <a16:creationId xmlns:a16="http://schemas.microsoft.com/office/drawing/2014/main" id="{054FFAAB-E9BC-3E4C-8FB9-3EA2FFF0707B}"/>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6" name="Freeform 93">
            <a:extLst>
              <a:ext uri="{FF2B5EF4-FFF2-40B4-BE49-F238E27FC236}">
                <a16:creationId xmlns:a16="http://schemas.microsoft.com/office/drawing/2014/main" id="{1504AC5D-D6C1-D049-A591-6F0963B988CC}"/>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7" name="Freeform 94">
            <a:extLst>
              <a:ext uri="{FF2B5EF4-FFF2-40B4-BE49-F238E27FC236}">
                <a16:creationId xmlns:a16="http://schemas.microsoft.com/office/drawing/2014/main" id="{49EE5ACA-6705-2D4D-9A89-77A1C64919B5}"/>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8" name="Freeform 95">
            <a:extLst>
              <a:ext uri="{FF2B5EF4-FFF2-40B4-BE49-F238E27FC236}">
                <a16:creationId xmlns:a16="http://schemas.microsoft.com/office/drawing/2014/main" id="{C75D3801-AA9A-394F-B133-0C907B494EA8}"/>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9" name="Freeform 96">
            <a:extLst>
              <a:ext uri="{FF2B5EF4-FFF2-40B4-BE49-F238E27FC236}">
                <a16:creationId xmlns:a16="http://schemas.microsoft.com/office/drawing/2014/main" id="{22DFD150-DCC3-9C4E-B2A1-9978ADFC2D32}"/>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40" name="Group 139">
            <a:extLst>
              <a:ext uri="{FF2B5EF4-FFF2-40B4-BE49-F238E27FC236}">
                <a16:creationId xmlns:a16="http://schemas.microsoft.com/office/drawing/2014/main" id="{FE2A56FD-5BF2-8A47-B917-EC5BDAE7B6D9}"/>
              </a:ext>
            </a:extLst>
          </p:cNvPr>
          <p:cNvGrpSpPr/>
          <p:nvPr/>
        </p:nvGrpSpPr>
        <p:grpSpPr>
          <a:xfrm>
            <a:off x="9719734" y="3946352"/>
            <a:ext cx="578032" cy="285706"/>
            <a:chOff x="7493876" y="2774731"/>
            <a:chExt cx="1481958" cy="894622"/>
          </a:xfrm>
        </p:grpSpPr>
        <p:sp>
          <p:nvSpPr>
            <p:cNvPr id="295" name="Freeform 294">
              <a:extLst>
                <a:ext uri="{FF2B5EF4-FFF2-40B4-BE49-F238E27FC236}">
                  <a16:creationId xmlns:a16="http://schemas.microsoft.com/office/drawing/2014/main" id="{A22F5E6C-8071-584B-A45A-61580F1DF3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96" name="Oval 295">
              <a:extLst>
                <a:ext uri="{FF2B5EF4-FFF2-40B4-BE49-F238E27FC236}">
                  <a16:creationId xmlns:a16="http://schemas.microsoft.com/office/drawing/2014/main" id="{19D9D590-1C6D-B940-8236-FB7A7C7C3E1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7" name="Group 296">
              <a:extLst>
                <a:ext uri="{FF2B5EF4-FFF2-40B4-BE49-F238E27FC236}">
                  <a16:creationId xmlns:a16="http://schemas.microsoft.com/office/drawing/2014/main" id="{55AD85DE-1093-294C-A79D-C39AACCD04DE}"/>
                </a:ext>
              </a:extLst>
            </p:cNvPr>
            <p:cNvGrpSpPr/>
            <p:nvPr/>
          </p:nvGrpSpPr>
          <p:grpSpPr>
            <a:xfrm>
              <a:off x="7713663" y="2848339"/>
              <a:ext cx="1042107" cy="425543"/>
              <a:chOff x="7786941" y="2884917"/>
              <a:chExt cx="897649" cy="353919"/>
            </a:xfrm>
          </p:grpSpPr>
          <p:sp>
            <p:nvSpPr>
              <p:cNvPr id="298" name="Freeform 297">
                <a:extLst>
                  <a:ext uri="{FF2B5EF4-FFF2-40B4-BE49-F238E27FC236}">
                    <a16:creationId xmlns:a16="http://schemas.microsoft.com/office/drawing/2014/main" id="{74555870-3136-5F47-A50A-B9C84ADD9B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9" name="Freeform 298">
                <a:extLst>
                  <a:ext uri="{FF2B5EF4-FFF2-40B4-BE49-F238E27FC236}">
                    <a16:creationId xmlns:a16="http://schemas.microsoft.com/office/drawing/2014/main" id="{4C89C07A-54CC-1F4B-8662-219BDC60226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0" name="Freeform 299">
                <a:extLst>
                  <a:ext uri="{FF2B5EF4-FFF2-40B4-BE49-F238E27FC236}">
                    <a16:creationId xmlns:a16="http://schemas.microsoft.com/office/drawing/2014/main" id="{AD074A1D-33A9-FD4E-9502-6E1A7B8749F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1" name="Freeform 300">
                <a:extLst>
                  <a:ext uri="{FF2B5EF4-FFF2-40B4-BE49-F238E27FC236}">
                    <a16:creationId xmlns:a16="http://schemas.microsoft.com/office/drawing/2014/main" id="{CCD24AC6-75BD-7240-ACA1-858F993F76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41" name="Group 140">
            <a:extLst>
              <a:ext uri="{FF2B5EF4-FFF2-40B4-BE49-F238E27FC236}">
                <a16:creationId xmlns:a16="http://schemas.microsoft.com/office/drawing/2014/main" id="{87D364BE-067C-ED48-9F93-CCBD43D1F1FD}"/>
              </a:ext>
            </a:extLst>
          </p:cNvPr>
          <p:cNvGrpSpPr/>
          <p:nvPr/>
        </p:nvGrpSpPr>
        <p:grpSpPr>
          <a:xfrm>
            <a:off x="9351606" y="4600112"/>
            <a:ext cx="578032" cy="285706"/>
            <a:chOff x="7493876" y="2774731"/>
            <a:chExt cx="1481958" cy="894622"/>
          </a:xfrm>
        </p:grpSpPr>
        <p:sp>
          <p:nvSpPr>
            <p:cNvPr id="288" name="Freeform 287">
              <a:extLst>
                <a:ext uri="{FF2B5EF4-FFF2-40B4-BE49-F238E27FC236}">
                  <a16:creationId xmlns:a16="http://schemas.microsoft.com/office/drawing/2014/main" id="{56103B33-85E9-6646-AD36-73F16468B3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9" name="Oval 288">
              <a:extLst>
                <a:ext uri="{FF2B5EF4-FFF2-40B4-BE49-F238E27FC236}">
                  <a16:creationId xmlns:a16="http://schemas.microsoft.com/office/drawing/2014/main" id="{A249CC8A-2DD9-A540-96D6-72B9DFE29F2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0" name="Group 289">
              <a:extLst>
                <a:ext uri="{FF2B5EF4-FFF2-40B4-BE49-F238E27FC236}">
                  <a16:creationId xmlns:a16="http://schemas.microsoft.com/office/drawing/2014/main" id="{BB9841D9-85A4-6641-AFC4-673E96A51A94}"/>
                </a:ext>
              </a:extLst>
            </p:cNvPr>
            <p:cNvGrpSpPr/>
            <p:nvPr/>
          </p:nvGrpSpPr>
          <p:grpSpPr>
            <a:xfrm>
              <a:off x="7713663" y="2848339"/>
              <a:ext cx="1042107" cy="425543"/>
              <a:chOff x="7786941" y="2884917"/>
              <a:chExt cx="897649" cy="353919"/>
            </a:xfrm>
          </p:grpSpPr>
          <p:sp>
            <p:nvSpPr>
              <p:cNvPr id="291" name="Freeform 290">
                <a:extLst>
                  <a:ext uri="{FF2B5EF4-FFF2-40B4-BE49-F238E27FC236}">
                    <a16:creationId xmlns:a16="http://schemas.microsoft.com/office/drawing/2014/main" id="{1F8ACD1E-2A08-8148-97FE-2327BF094A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2" name="Freeform 291">
                <a:extLst>
                  <a:ext uri="{FF2B5EF4-FFF2-40B4-BE49-F238E27FC236}">
                    <a16:creationId xmlns:a16="http://schemas.microsoft.com/office/drawing/2014/main" id="{4E9748D8-5A01-D746-848B-32926B95C5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3" name="Freeform 292">
                <a:extLst>
                  <a:ext uri="{FF2B5EF4-FFF2-40B4-BE49-F238E27FC236}">
                    <a16:creationId xmlns:a16="http://schemas.microsoft.com/office/drawing/2014/main" id="{FD69F9EC-EC8E-3148-A0CF-68ADE091607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4" name="Freeform 293">
                <a:extLst>
                  <a:ext uri="{FF2B5EF4-FFF2-40B4-BE49-F238E27FC236}">
                    <a16:creationId xmlns:a16="http://schemas.microsoft.com/office/drawing/2014/main" id="{0C246818-5046-3547-9748-C8A5F8D31A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5" name="Group 174">
            <a:extLst>
              <a:ext uri="{FF2B5EF4-FFF2-40B4-BE49-F238E27FC236}">
                <a16:creationId xmlns:a16="http://schemas.microsoft.com/office/drawing/2014/main" id="{4D4971E8-AD3B-214C-97F6-17EC02BCA29D}"/>
              </a:ext>
            </a:extLst>
          </p:cNvPr>
          <p:cNvGrpSpPr/>
          <p:nvPr/>
        </p:nvGrpSpPr>
        <p:grpSpPr>
          <a:xfrm>
            <a:off x="8195132" y="4551443"/>
            <a:ext cx="578032" cy="285706"/>
            <a:chOff x="7493876" y="2774731"/>
            <a:chExt cx="1481958" cy="894622"/>
          </a:xfrm>
        </p:grpSpPr>
        <p:sp>
          <p:nvSpPr>
            <p:cNvPr id="281" name="Freeform 280">
              <a:extLst>
                <a:ext uri="{FF2B5EF4-FFF2-40B4-BE49-F238E27FC236}">
                  <a16:creationId xmlns:a16="http://schemas.microsoft.com/office/drawing/2014/main" id="{9739AEF0-B1B8-F540-9C41-AE1C85694CA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2" name="Oval 281">
              <a:extLst>
                <a:ext uri="{FF2B5EF4-FFF2-40B4-BE49-F238E27FC236}">
                  <a16:creationId xmlns:a16="http://schemas.microsoft.com/office/drawing/2014/main" id="{9A8C264F-EE1E-AE42-AD54-26038D64E2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83" name="Group 282">
              <a:extLst>
                <a:ext uri="{FF2B5EF4-FFF2-40B4-BE49-F238E27FC236}">
                  <a16:creationId xmlns:a16="http://schemas.microsoft.com/office/drawing/2014/main" id="{C4315C5D-BBB1-1548-A740-5E5B96BEB874}"/>
                </a:ext>
              </a:extLst>
            </p:cNvPr>
            <p:cNvGrpSpPr/>
            <p:nvPr/>
          </p:nvGrpSpPr>
          <p:grpSpPr>
            <a:xfrm>
              <a:off x="7713663" y="2848339"/>
              <a:ext cx="1042107" cy="425543"/>
              <a:chOff x="7786941" y="2884917"/>
              <a:chExt cx="897649" cy="353919"/>
            </a:xfrm>
          </p:grpSpPr>
          <p:sp>
            <p:nvSpPr>
              <p:cNvPr id="284" name="Freeform 283">
                <a:extLst>
                  <a:ext uri="{FF2B5EF4-FFF2-40B4-BE49-F238E27FC236}">
                    <a16:creationId xmlns:a16="http://schemas.microsoft.com/office/drawing/2014/main" id="{895B76F4-731F-1A42-B1DA-2147C72110E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5" name="Freeform 284">
                <a:extLst>
                  <a:ext uri="{FF2B5EF4-FFF2-40B4-BE49-F238E27FC236}">
                    <a16:creationId xmlns:a16="http://schemas.microsoft.com/office/drawing/2014/main" id="{0DD88259-DBF1-C849-9347-E21FCDE91C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6" name="Freeform 285">
                <a:extLst>
                  <a:ext uri="{FF2B5EF4-FFF2-40B4-BE49-F238E27FC236}">
                    <a16:creationId xmlns:a16="http://schemas.microsoft.com/office/drawing/2014/main" id="{7F83BAF8-E480-3243-8D32-1B36CF28B4D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7" name="Freeform 286">
                <a:extLst>
                  <a:ext uri="{FF2B5EF4-FFF2-40B4-BE49-F238E27FC236}">
                    <a16:creationId xmlns:a16="http://schemas.microsoft.com/office/drawing/2014/main" id="{05F54ED9-26EA-304E-B1C7-6F58A4EB53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6" name="Group 175">
            <a:extLst>
              <a:ext uri="{FF2B5EF4-FFF2-40B4-BE49-F238E27FC236}">
                <a16:creationId xmlns:a16="http://schemas.microsoft.com/office/drawing/2014/main" id="{73201F79-4BE9-2E4A-9B0C-FB48F9222B08}"/>
              </a:ext>
            </a:extLst>
          </p:cNvPr>
          <p:cNvGrpSpPr/>
          <p:nvPr/>
        </p:nvGrpSpPr>
        <p:grpSpPr>
          <a:xfrm>
            <a:off x="8800632" y="3636044"/>
            <a:ext cx="578032" cy="285706"/>
            <a:chOff x="7493876" y="2774731"/>
            <a:chExt cx="1481958" cy="894622"/>
          </a:xfrm>
        </p:grpSpPr>
        <p:sp>
          <p:nvSpPr>
            <p:cNvPr id="274" name="Freeform 273">
              <a:extLst>
                <a:ext uri="{FF2B5EF4-FFF2-40B4-BE49-F238E27FC236}">
                  <a16:creationId xmlns:a16="http://schemas.microsoft.com/office/drawing/2014/main" id="{B69ED55D-3ADE-7541-A833-BAED4178F4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75" name="Oval 274">
              <a:extLst>
                <a:ext uri="{FF2B5EF4-FFF2-40B4-BE49-F238E27FC236}">
                  <a16:creationId xmlns:a16="http://schemas.microsoft.com/office/drawing/2014/main" id="{475EA0AA-3E1E-A848-A884-768A31DBCF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76" name="Group 275">
              <a:extLst>
                <a:ext uri="{FF2B5EF4-FFF2-40B4-BE49-F238E27FC236}">
                  <a16:creationId xmlns:a16="http://schemas.microsoft.com/office/drawing/2014/main" id="{33E36C01-9187-3C43-B7AF-0C810E75817D}"/>
                </a:ext>
              </a:extLst>
            </p:cNvPr>
            <p:cNvGrpSpPr/>
            <p:nvPr/>
          </p:nvGrpSpPr>
          <p:grpSpPr>
            <a:xfrm>
              <a:off x="7713663" y="2848339"/>
              <a:ext cx="1042107" cy="425543"/>
              <a:chOff x="7786941" y="2884917"/>
              <a:chExt cx="897649" cy="353919"/>
            </a:xfrm>
          </p:grpSpPr>
          <p:sp>
            <p:nvSpPr>
              <p:cNvPr id="277" name="Freeform 276">
                <a:extLst>
                  <a:ext uri="{FF2B5EF4-FFF2-40B4-BE49-F238E27FC236}">
                    <a16:creationId xmlns:a16="http://schemas.microsoft.com/office/drawing/2014/main" id="{7E1D2CF9-8553-254D-99D3-498E60EF92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8" name="Freeform 277">
                <a:extLst>
                  <a:ext uri="{FF2B5EF4-FFF2-40B4-BE49-F238E27FC236}">
                    <a16:creationId xmlns:a16="http://schemas.microsoft.com/office/drawing/2014/main" id="{10BB4142-3B92-B24F-AF76-70C8728A34A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9" name="Freeform 278">
                <a:extLst>
                  <a:ext uri="{FF2B5EF4-FFF2-40B4-BE49-F238E27FC236}">
                    <a16:creationId xmlns:a16="http://schemas.microsoft.com/office/drawing/2014/main" id="{A8740BCE-7F97-7642-B163-168373E22B1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0" name="Freeform 279">
                <a:extLst>
                  <a:ext uri="{FF2B5EF4-FFF2-40B4-BE49-F238E27FC236}">
                    <a16:creationId xmlns:a16="http://schemas.microsoft.com/office/drawing/2014/main" id="{9B5C1122-8A18-FC4A-A85F-6F1A1A2BF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7" name="Group 176">
            <a:extLst>
              <a:ext uri="{FF2B5EF4-FFF2-40B4-BE49-F238E27FC236}">
                <a16:creationId xmlns:a16="http://schemas.microsoft.com/office/drawing/2014/main" id="{2CAF0E6F-60BF-1240-A259-C66B643E89AC}"/>
              </a:ext>
            </a:extLst>
          </p:cNvPr>
          <p:cNvGrpSpPr/>
          <p:nvPr/>
        </p:nvGrpSpPr>
        <p:grpSpPr>
          <a:xfrm>
            <a:off x="8711293" y="4233883"/>
            <a:ext cx="578032" cy="285706"/>
            <a:chOff x="7493876" y="2774731"/>
            <a:chExt cx="1481958" cy="894622"/>
          </a:xfrm>
        </p:grpSpPr>
        <p:sp>
          <p:nvSpPr>
            <p:cNvPr id="267" name="Freeform 266">
              <a:extLst>
                <a:ext uri="{FF2B5EF4-FFF2-40B4-BE49-F238E27FC236}">
                  <a16:creationId xmlns:a16="http://schemas.microsoft.com/office/drawing/2014/main" id="{4E5B85EA-9E84-A242-B1CC-71F987F7E59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8" name="Oval 267">
              <a:extLst>
                <a:ext uri="{FF2B5EF4-FFF2-40B4-BE49-F238E27FC236}">
                  <a16:creationId xmlns:a16="http://schemas.microsoft.com/office/drawing/2014/main" id="{C034AB19-CDAE-D044-BA78-A52EC726959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9" name="Group 268">
              <a:extLst>
                <a:ext uri="{FF2B5EF4-FFF2-40B4-BE49-F238E27FC236}">
                  <a16:creationId xmlns:a16="http://schemas.microsoft.com/office/drawing/2014/main" id="{9E108296-06B4-4949-A9AD-3C1FA5DCEA06}"/>
                </a:ext>
              </a:extLst>
            </p:cNvPr>
            <p:cNvGrpSpPr/>
            <p:nvPr/>
          </p:nvGrpSpPr>
          <p:grpSpPr>
            <a:xfrm>
              <a:off x="7713663" y="2848339"/>
              <a:ext cx="1042107" cy="425543"/>
              <a:chOff x="7786941" y="2884917"/>
              <a:chExt cx="897649" cy="353919"/>
            </a:xfrm>
          </p:grpSpPr>
          <p:sp>
            <p:nvSpPr>
              <p:cNvPr id="270" name="Freeform 269">
                <a:extLst>
                  <a:ext uri="{FF2B5EF4-FFF2-40B4-BE49-F238E27FC236}">
                    <a16:creationId xmlns:a16="http://schemas.microsoft.com/office/drawing/2014/main" id="{8530AB93-30E4-7A4B-88C4-61542A5A0A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1" name="Freeform 270">
                <a:extLst>
                  <a:ext uri="{FF2B5EF4-FFF2-40B4-BE49-F238E27FC236}">
                    <a16:creationId xmlns:a16="http://schemas.microsoft.com/office/drawing/2014/main" id="{D239BC1C-F100-2448-A44B-0B1C3E017E2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2" name="Freeform 271">
                <a:extLst>
                  <a:ext uri="{FF2B5EF4-FFF2-40B4-BE49-F238E27FC236}">
                    <a16:creationId xmlns:a16="http://schemas.microsoft.com/office/drawing/2014/main" id="{7FCAA9D2-9640-064E-9D9B-F975C49ECB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3" name="Freeform 272">
                <a:extLst>
                  <a:ext uri="{FF2B5EF4-FFF2-40B4-BE49-F238E27FC236}">
                    <a16:creationId xmlns:a16="http://schemas.microsoft.com/office/drawing/2014/main" id="{645CEC1F-F8DD-F048-9976-7ECD558712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8" name="Group 177">
            <a:extLst>
              <a:ext uri="{FF2B5EF4-FFF2-40B4-BE49-F238E27FC236}">
                <a16:creationId xmlns:a16="http://schemas.microsoft.com/office/drawing/2014/main" id="{B80B3CBF-96BC-A640-867D-5DE8C38FCAA4}"/>
              </a:ext>
            </a:extLst>
          </p:cNvPr>
          <p:cNvGrpSpPr/>
          <p:nvPr/>
        </p:nvGrpSpPr>
        <p:grpSpPr>
          <a:xfrm>
            <a:off x="7764614" y="3944180"/>
            <a:ext cx="578032" cy="285706"/>
            <a:chOff x="7493876" y="2774731"/>
            <a:chExt cx="1481958" cy="894622"/>
          </a:xfrm>
        </p:grpSpPr>
        <p:sp>
          <p:nvSpPr>
            <p:cNvPr id="260" name="Freeform 259">
              <a:extLst>
                <a:ext uri="{FF2B5EF4-FFF2-40B4-BE49-F238E27FC236}">
                  <a16:creationId xmlns:a16="http://schemas.microsoft.com/office/drawing/2014/main" id="{E2DEA29E-E539-DD4A-8E78-F10B0CB91D3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1" name="Oval 260">
              <a:extLst>
                <a:ext uri="{FF2B5EF4-FFF2-40B4-BE49-F238E27FC236}">
                  <a16:creationId xmlns:a16="http://schemas.microsoft.com/office/drawing/2014/main" id="{B75DAF39-296E-174B-9017-65859A66C61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2" name="Group 261">
              <a:extLst>
                <a:ext uri="{FF2B5EF4-FFF2-40B4-BE49-F238E27FC236}">
                  <a16:creationId xmlns:a16="http://schemas.microsoft.com/office/drawing/2014/main" id="{F88F2AE9-EF9D-9349-9FB8-E52CAD986B93}"/>
                </a:ext>
              </a:extLst>
            </p:cNvPr>
            <p:cNvGrpSpPr/>
            <p:nvPr/>
          </p:nvGrpSpPr>
          <p:grpSpPr>
            <a:xfrm>
              <a:off x="7713663" y="2848339"/>
              <a:ext cx="1042107" cy="425543"/>
              <a:chOff x="7786941" y="2884917"/>
              <a:chExt cx="897649" cy="353919"/>
            </a:xfrm>
          </p:grpSpPr>
          <p:sp>
            <p:nvSpPr>
              <p:cNvPr id="263" name="Freeform 262">
                <a:extLst>
                  <a:ext uri="{FF2B5EF4-FFF2-40B4-BE49-F238E27FC236}">
                    <a16:creationId xmlns:a16="http://schemas.microsoft.com/office/drawing/2014/main" id="{FB60E484-FF23-D44E-87D8-BB30525A1A1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4" name="Freeform 263">
                <a:extLst>
                  <a:ext uri="{FF2B5EF4-FFF2-40B4-BE49-F238E27FC236}">
                    <a16:creationId xmlns:a16="http://schemas.microsoft.com/office/drawing/2014/main" id="{B0FF7CDC-AB3A-6C44-8273-6FEA8A00EF4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5" name="Freeform 264">
                <a:extLst>
                  <a:ext uri="{FF2B5EF4-FFF2-40B4-BE49-F238E27FC236}">
                    <a16:creationId xmlns:a16="http://schemas.microsoft.com/office/drawing/2014/main" id="{D102FF9A-7D62-CC4B-8939-37FC1A1E61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6" name="Freeform 265">
                <a:extLst>
                  <a:ext uri="{FF2B5EF4-FFF2-40B4-BE49-F238E27FC236}">
                    <a16:creationId xmlns:a16="http://schemas.microsoft.com/office/drawing/2014/main" id="{928B49DE-7679-8C46-A671-A7856D8F84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79" name="Freeform 254">
            <a:extLst>
              <a:ext uri="{FF2B5EF4-FFF2-40B4-BE49-F238E27FC236}">
                <a16:creationId xmlns:a16="http://schemas.microsoft.com/office/drawing/2014/main" id="{4BD65FCE-B086-1C41-89A5-8DAF6BA0013D}"/>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0" name="Group 289">
            <a:extLst>
              <a:ext uri="{FF2B5EF4-FFF2-40B4-BE49-F238E27FC236}">
                <a16:creationId xmlns:a16="http://schemas.microsoft.com/office/drawing/2014/main" id="{282CC52C-6D00-A04B-884E-AF704D4FD9CC}"/>
              </a:ext>
            </a:extLst>
          </p:cNvPr>
          <p:cNvGrpSpPr>
            <a:grpSpLocks/>
          </p:cNvGrpSpPr>
          <p:nvPr/>
        </p:nvGrpSpPr>
        <p:grpSpPr bwMode="auto">
          <a:xfrm>
            <a:off x="11355079" y="3260620"/>
            <a:ext cx="231775" cy="441325"/>
            <a:chOff x="4140" y="429"/>
            <a:chExt cx="1425" cy="2396"/>
          </a:xfrm>
        </p:grpSpPr>
        <p:sp>
          <p:nvSpPr>
            <p:cNvPr id="228" name="Freeform 290">
              <a:extLst>
                <a:ext uri="{FF2B5EF4-FFF2-40B4-BE49-F238E27FC236}">
                  <a16:creationId xmlns:a16="http://schemas.microsoft.com/office/drawing/2014/main" id="{DD58842D-C583-744E-BFD5-323B2ED543E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9" name="Rectangle 291">
              <a:extLst>
                <a:ext uri="{FF2B5EF4-FFF2-40B4-BE49-F238E27FC236}">
                  <a16:creationId xmlns:a16="http://schemas.microsoft.com/office/drawing/2014/main" id="{7A587CA9-D508-B244-898D-908A8BD8F72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Freeform 292">
              <a:extLst>
                <a:ext uri="{FF2B5EF4-FFF2-40B4-BE49-F238E27FC236}">
                  <a16:creationId xmlns:a16="http://schemas.microsoft.com/office/drawing/2014/main" id="{15485B65-6A91-A741-B71C-C9054384FF1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Freeform 293">
              <a:extLst>
                <a:ext uri="{FF2B5EF4-FFF2-40B4-BE49-F238E27FC236}">
                  <a16:creationId xmlns:a16="http://schemas.microsoft.com/office/drawing/2014/main" id="{9FD462AB-E254-4B44-ACEE-57DF3FEA3E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2" name="Rectangle 294">
              <a:extLst>
                <a:ext uri="{FF2B5EF4-FFF2-40B4-BE49-F238E27FC236}">
                  <a16:creationId xmlns:a16="http://schemas.microsoft.com/office/drawing/2014/main" id="{8B02D026-F14D-2740-A4A5-53851F0B2463}"/>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95">
              <a:extLst>
                <a:ext uri="{FF2B5EF4-FFF2-40B4-BE49-F238E27FC236}">
                  <a16:creationId xmlns:a16="http://schemas.microsoft.com/office/drawing/2014/main" id="{B0C25286-A814-9143-B593-142AD05ACA72}"/>
                </a:ext>
              </a:extLst>
            </p:cNvPr>
            <p:cNvGrpSpPr>
              <a:grpSpLocks/>
            </p:cNvGrpSpPr>
            <p:nvPr/>
          </p:nvGrpSpPr>
          <p:grpSpPr bwMode="auto">
            <a:xfrm>
              <a:off x="4749" y="668"/>
              <a:ext cx="581" cy="145"/>
              <a:chOff x="614" y="2568"/>
              <a:chExt cx="725" cy="139"/>
            </a:xfrm>
          </p:grpSpPr>
          <p:sp>
            <p:nvSpPr>
              <p:cNvPr id="258" name="AutoShape 296">
                <a:extLst>
                  <a:ext uri="{FF2B5EF4-FFF2-40B4-BE49-F238E27FC236}">
                    <a16:creationId xmlns:a16="http://schemas.microsoft.com/office/drawing/2014/main" id="{2F585279-173F-3044-B252-4EED42C34D7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AutoShape 297">
                <a:extLst>
                  <a:ext uri="{FF2B5EF4-FFF2-40B4-BE49-F238E27FC236}">
                    <a16:creationId xmlns:a16="http://schemas.microsoft.com/office/drawing/2014/main" id="{C0B63C95-0F44-8E4E-AEF1-8EEACAC76CD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Rectangle 298">
              <a:extLst>
                <a:ext uri="{FF2B5EF4-FFF2-40B4-BE49-F238E27FC236}">
                  <a16:creationId xmlns:a16="http://schemas.microsoft.com/office/drawing/2014/main" id="{640C9C7A-DAFB-DB46-B834-AEAC566FA64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5" name="Group 299">
              <a:extLst>
                <a:ext uri="{FF2B5EF4-FFF2-40B4-BE49-F238E27FC236}">
                  <a16:creationId xmlns:a16="http://schemas.microsoft.com/office/drawing/2014/main" id="{23F48019-DD1C-564E-B574-A8D1DB03F640}"/>
                </a:ext>
              </a:extLst>
            </p:cNvPr>
            <p:cNvGrpSpPr>
              <a:grpSpLocks/>
            </p:cNvGrpSpPr>
            <p:nvPr/>
          </p:nvGrpSpPr>
          <p:grpSpPr bwMode="auto">
            <a:xfrm>
              <a:off x="4747" y="994"/>
              <a:ext cx="581" cy="134"/>
              <a:chOff x="614" y="2568"/>
              <a:chExt cx="725" cy="139"/>
            </a:xfrm>
          </p:grpSpPr>
          <p:sp>
            <p:nvSpPr>
              <p:cNvPr id="256" name="AutoShape 300">
                <a:extLst>
                  <a:ext uri="{FF2B5EF4-FFF2-40B4-BE49-F238E27FC236}">
                    <a16:creationId xmlns:a16="http://schemas.microsoft.com/office/drawing/2014/main" id="{E4024405-5028-0C46-8622-FC0B3C82022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7" name="AutoShape 301">
                <a:extLst>
                  <a:ext uri="{FF2B5EF4-FFF2-40B4-BE49-F238E27FC236}">
                    <a16:creationId xmlns:a16="http://schemas.microsoft.com/office/drawing/2014/main" id="{A5F943AE-9009-0944-89F8-AA45045404E6}"/>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302">
              <a:extLst>
                <a:ext uri="{FF2B5EF4-FFF2-40B4-BE49-F238E27FC236}">
                  <a16:creationId xmlns:a16="http://schemas.microsoft.com/office/drawing/2014/main" id="{1D7CBC12-6E8F-5743-B297-791903B3F60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Rectangle 303">
              <a:extLst>
                <a:ext uri="{FF2B5EF4-FFF2-40B4-BE49-F238E27FC236}">
                  <a16:creationId xmlns:a16="http://schemas.microsoft.com/office/drawing/2014/main" id="{C3850711-AC6C-D149-8913-D8083044DE4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8" name="Group 304">
              <a:extLst>
                <a:ext uri="{FF2B5EF4-FFF2-40B4-BE49-F238E27FC236}">
                  <a16:creationId xmlns:a16="http://schemas.microsoft.com/office/drawing/2014/main" id="{9D49FEB6-488F-2048-A11B-E06E76DBE7A4}"/>
                </a:ext>
              </a:extLst>
            </p:cNvPr>
            <p:cNvGrpSpPr>
              <a:grpSpLocks/>
            </p:cNvGrpSpPr>
            <p:nvPr/>
          </p:nvGrpSpPr>
          <p:grpSpPr bwMode="auto">
            <a:xfrm>
              <a:off x="4735" y="1627"/>
              <a:ext cx="582" cy="151"/>
              <a:chOff x="614" y="2568"/>
              <a:chExt cx="725" cy="139"/>
            </a:xfrm>
          </p:grpSpPr>
          <p:sp>
            <p:nvSpPr>
              <p:cNvPr id="254" name="AutoShape 305">
                <a:extLst>
                  <a:ext uri="{FF2B5EF4-FFF2-40B4-BE49-F238E27FC236}">
                    <a16:creationId xmlns:a16="http://schemas.microsoft.com/office/drawing/2014/main" id="{0B25DD4D-3C90-584F-8831-6C80F4C7A98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AutoShape 306">
                <a:extLst>
                  <a:ext uri="{FF2B5EF4-FFF2-40B4-BE49-F238E27FC236}">
                    <a16:creationId xmlns:a16="http://schemas.microsoft.com/office/drawing/2014/main" id="{B7F3D7FB-8973-D44C-AD5E-E00A87134B2B}"/>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9" name="Freeform 307">
              <a:extLst>
                <a:ext uri="{FF2B5EF4-FFF2-40B4-BE49-F238E27FC236}">
                  <a16:creationId xmlns:a16="http://schemas.microsoft.com/office/drawing/2014/main" id="{43DC40CF-325A-0047-882C-F0B88908FD2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0" name="Group 308">
              <a:extLst>
                <a:ext uri="{FF2B5EF4-FFF2-40B4-BE49-F238E27FC236}">
                  <a16:creationId xmlns:a16="http://schemas.microsoft.com/office/drawing/2014/main" id="{F5FBB7ED-0006-594A-8F05-82D90CE6725A}"/>
                </a:ext>
              </a:extLst>
            </p:cNvPr>
            <p:cNvGrpSpPr>
              <a:grpSpLocks/>
            </p:cNvGrpSpPr>
            <p:nvPr/>
          </p:nvGrpSpPr>
          <p:grpSpPr bwMode="auto">
            <a:xfrm>
              <a:off x="4739" y="1327"/>
              <a:ext cx="582" cy="139"/>
              <a:chOff x="614" y="2568"/>
              <a:chExt cx="725" cy="139"/>
            </a:xfrm>
          </p:grpSpPr>
          <p:sp>
            <p:nvSpPr>
              <p:cNvPr id="252" name="AutoShape 309">
                <a:extLst>
                  <a:ext uri="{FF2B5EF4-FFF2-40B4-BE49-F238E27FC236}">
                    <a16:creationId xmlns:a16="http://schemas.microsoft.com/office/drawing/2014/main" id="{1A4A3E68-C445-A84F-A76F-8ADDE253BD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AutoShape 310">
                <a:extLst>
                  <a:ext uri="{FF2B5EF4-FFF2-40B4-BE49-F238E27FC236}">
                    <a16:creationId xmlns:a16="http://schemas.microsoft.com/office/drawing/2014/main" id="{A0077764-7657-B447-9665-316638C75160}"/>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Rectangle 311">
              <a:extLst>
                <a:ext uri="{FF2B5EF4-FFF2-40B4-BE49-F238E27FC236}">
                  <a16:creationId xmlns:a16="http://schemas.microsoft.com/office/drawing/2014/main" id="{8B482C5C-EFF7-D349-8CCD-0F43172E89C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Freeform 312">
              <a:extLst>
                <a:ext uri="{FF2B5EF4-FFF2-40B4-BE49-F238E27FC236}">
                  <a16:creationId xmlns:a16="http://schemas.microsoft.com/office/drawing/2014/main" id="{4021586C-DA67-AA41-BA88-7AEAD6F261B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3" name="Freeform 313">
              <a:extLst>
                <a:ext uri="{FF2B5EF4-FFF2-40B4-BE49-F238E27FC236}">
                  <a16:creationId xmlns:a16="http://schemas.microsoft.com/office/drawing/2014/main" id="{3D9F60F4-9173-9246-8E1F-2C2859D17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4" name="Oval 314">
              <a:extLst>
                <a:ext uri="{FF2B5EF4-FFF2-40B4-BE49-F238E27FC236}">
                  <a16:creationId xmlns:a16="http://schemas.microsoft.com/office/drawing/2014/main" id="{8765AD34-763D-1F46-AA79-FB63EC3993FF}"/>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5" name="Freeform 315">
              <a:extLst>
                <a:ext uri="{FF2B5EF4-FFF2-40B4-BE49-F238E27FC236}">
                  <a16:creationId xmlns:a16="http://schemas.microsoft.com/office/drawing/2014/main" id="{E10BDF5D-EA0F-F042-BD9B-6E36BFF56F0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AutoShape 316">
              <a:extLst>
                <a:ext uri="{FF2B5EF4-FFF2-40B4-BE49-F238E27FC236}">
                  <a16:creationId xmlns:a16="http://schemas.microsoft.com/office/drawing/2014/main" id="{6C729113-6D55-C84E-BE58-123F8F05354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AutoShape 317">
              <a:extLst>
                <a:ext uri="{FF2B5EF4-FFF2-40B4-BE49-F238E27FC236}">
                  <a16:creationId xmlns:a16="http://schemas.microsoft.com/office/drawing/2014/main" id="{81EA52A6-99B7-3846-9B34-7CB52FA093B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Oval 318">
              <a:extLst>
                <a:ext uri="{FF2B5EF4-FFF2-40B4-BE49-F238E27FC236}">
                  <a16:creationId xmlns:a16="http://schemas.microsoft.com/office/drawing/2014/main" id="{D941D592-57DE-E849-8C9C-58F0B9615263}"/>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9" name="Oval 319">
              <a:extLst>
                <a:ext uri="{FF2B5EF4-FFF2-40B4-BE49-F238E27FC236}">
                  <a16:creationId xmlns:a16="http://schemas.microsoft.com/office/drawing/2014/main" id="{BE056CB0-2EDD-6D4A-957A-3CCB3F3B3C6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50" name="Oval 320">
              <a:extLst>
                <a:ext uri="{FF2B5EF4-FFF2-40B4-BE49-F238E27FC236}">
                  <a16:creationId xmlns:a16="http://schemas.microsoft.com/office/drawing/2014/main" id="{0996AC45-D45C-6E49-8EA2-6B239FB493B4}"/>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Rectangle 321">
              <a:extLst>
                <a:ext uri="{FF2B5EF4-FFF2-40B4-BE49-F238E27FC236}">
                  <a16:creationId xmlns:a16="http://schemas.microsoft.com/office/drawing/2014/main" id="{4AD2A6FD-B1C1-2846-85C2-F6D452B32A9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1" name="Freeform 270">
            <a:extLst>
              <a:ext uri="{FF2B5EF4-FFF2-40B4-BE49-F238E27FC236}">
                <a16:creationId xmlns:a16="http://schemas.microsoft.com/office/drawing/2014/main" id="{327C52FA-DE4A-E94F-8911-ABEE881AA22F}"/>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2" name="Group 354">
            <a:extLst>
              <a:ext uri="{FF2B5EF4-FFF2-40B4-BE49-F238E27FC236}">
                <a16:creationId xmlns:a16="http://schemas.microsoft.com/office/drawing/2014/main" id="{249020EA-8359-DA4E-A6BD-01714A19478B}"/>
              </a:ext>
            </a:extLst>
          </p:cNvPr>
          <p:cNvGrpSpPr>
            <a:grpSpLocks/>
          </p:cNvGrpSpPr>
          <p:nvPr/>
        </p:nvGrpSpPr>
        <p:grpSpPr bwMode="auto">
          <a:xfrm>
            <a:off x="6405254" y="3243263"/>
            <a:ext cx="525462" cy="434975"/>
            <a:chOff x="-44" y="1473"/>
            <a:chExt cx="981" cy="1105"/>
          </a:xfrm>
        </p:grpSpPr>
        <p:pic>
          <p:nvPicPr>
            <p:cNvPr id="226" name="Picture 355" descr="desktop_computer_stylized_medium">
              <a:extLst>
                <a:ext uri="{FF2B5EF4-FFF2-40B4-BE49-F238E27FC236}">
                  <a16:creationId xmlns:a16="http://schemas.microsoft.com/office/drawing/2014/main" id="{F5E082B2-BADD-164A-983C-4F21EE854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Freeform 356">
              <a:extLst>
                <a:ext uri="{FF2B5EF4-FFF2-40B4-BE49-F238E27FC236}">
                  <a16:creationId xmlns:a16="http://schemas.microsoft.com/office/drawing/2014/main" id="{079D48B4-8397-C148-BF34-3B142B76223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84" name="Group 183">
            <a:extLst>
              <a:ext uri="{FF2B5EF4-FFF2-40B4-BE49-F238E27FC236}">
                <a16:creationId xmlns:a16="http://schemas.microsoft.com/office/drawing/2014/main" id="{B24BA112-55AD-AC41-BD94-9D9DBD9F7E9A}"/>
              </a:ext>
            </a:extLst>
          </p:cNvPr>
          <p:cNvGrpSpPr/>
          <p:nvPr/>
        </p:nvGrpSpPr>
        <p:grpSpPr>
          <a:xfrm>
            <a:off x="7045286" y="2362077"/>
            <a:ext cx="717868" cy="1154474"/>
            <a:chOff x="7664720" y="2799688"/>
            <a:chExt cx="717868" cy="1154474"/>
          </a:xfrm>
        </p:grpSpPr>
        <p:sp>
          <p:nvSpPr>
            <p:cNvPr id="221" name="Rectangle 220">
              <a:extLst>
                <a:ext uri="{FF2B5EF4-FFF2-40B4-BE49-F238E27FC236}">
                  <a16:creationId xmlns:a16="http://schemas.microsoft.com/office/drawing/2014/main" id="{1D5C8C48-4AA2-D144-9071-4FC46876C0CD}"/>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22" name="Straight Connector 221">
              <a:extLst>
                <a:ext uri="{FF2B5EF4-FFF2-40B4-BE49-F238E27FC236}">
                  <a16:creationId xmlns:a16="http://schemas.microsoft.com/office/drawing/2014/main" id="{C9115613-D043-F746-9E95-BE91F6C8BCC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476B4D-7B72-FD42-B168-C58F9397FB9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87B8-2634-E14A-80D8-9E6D65DFA444}"/>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4DDD5A1-E55B-8D44-8F53-EA448F2F5AB7}"/>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D946DB51-76AF-794B-896C-CE798C356CDC}"/>
              </a:ext>
            </a:extLst>
          </p:cNvPr>
          <p:cNvGrpSpPr/>
          <p:nvPr/>
        </p:nvGrpSpPr>
        <p:grpSpPr>
          <a:xfrm>
            <a:off x="10476914" y="2368655"/>
            <a:ext cx="717868" cy="1154474"/>
            <a:chOff x="7664720" y="2795550"/>
            <a:chExt cx="717868" cy="1154474"/>
          </a:xfrm>
        </p:grpSpPr>
        <p:sp>
          <p:nvSpPr>
            <p:cNvPr id="210" name="Rectangle 209">
              <a:extLst>
                <a:ext uri="{FF2B5EF4-FFF2-40B4-BE49-F238E27FC236}">
                  <a16:creationId xmlns:a16="http://schemas.microsoft.com/office/drawing/2014/main" id="{2945C805-FB4D-1F41-B9DC-8E71DE43D0DF}"/>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11" name="Straight Connector 210">
              <a:extLst>
                <a:ext uri="{FF2B5EF4-FFF2-40B4-BE49-F238E27FC236}">
                  <a16:creationId xmlns:a16="http://schemas.microsoft.com/office/drawing/2014/main" id="{5C0CB443-CBC2-9E45-9CB6-C744CDA9BFD1}"/>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04DF73C-F88C-FA4D-8328-09984DEA993E}"/>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977C676-85FB-0F40-8B20-289C82EC6C10}"/>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0AB40D6-D3E3-F644-A0B4-C65086440100}"/>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CD01A017-DD54-D843-8EFE-4E068B32A548}"/>
              </a:ext>
            </a:extLst>
          </p:cNvPr>
          <p:cNvGrpSpPr/>
          <p:nvPr/>
        </p:nvGrpSpPr>
        <p:grpSpPr>
          <a:xfrm>
            <a:off x="8867832" y="4245561"/>
            <a:ext cx="456701" cy="226548"/>
            <a:chOff x="6859123" y="5156933"/>
            <a:chExt cx="456701" cy="226548"/>
          </a:xfrm>
        </p:grpSpPr>
        <p:sp>
          <p:nvSpPr>
            <p:cNvPr id="202" name="Rectangle 201">
              <a:extLst>
                <a:ext uri="{FF2B5EF4-FFF2-40B4-BE49-F238E27FC236}">
                  <a16:creationId xmlns:a16="http://schemas.microsoft.com/office/drawing/2014/main" id="{A9C46B58-EB58-CD4B-901C-36557A6BBB8A}"/>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3" name="Straight Connector 202">
              <a:extLst>
                <a:ext uri="{FF2B5EF4-FFF2-40B4-BE49-F238E27FC236}">
                  <a16:creationId xmlns:a16="http://schemas.microsoft.com/office/drawing/2014/main" id="{F310AA80-E5E5-9D45-B059-DBF356B23652}"/>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B504DA0-0830-A247-BFB2-5B08B92F485C}"/>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9AA1B6E-8009-4F41-B5BE-F62AE9B4630F}"/>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9984DBE-4678-3045-8619-E36B03BB624E}"/>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34E391C-886C-FD40-90C5-307C327A8D88}"/>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740E756-940A-C245-BFC2-46F263F13E78}"/>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646C395-21B6-0B4A-B835-DCBA9C58427F}"/>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87911E2-4676-1041-AC82-896E82DBBF94}"/>
              </a:ext>
            </a:extLst>
          </p:cNvPr>
          <p:cNvGrpSpPr/>
          <p:nvPr/>
        </p:nvGrpSpPr>
        <p:grpSpPr>
          <a:xfrm>
            <a:off x="7552398" y="2762175"/>
            <a:ext cx="3061681" cy="1433307"/>
            <a:chOff x="7552398" y="2762175"/>
            <a:chExt cx="3061681" cy="1433307"/>
          </a:xfrm>
        </p:grpSpPr>
        <p:sp>
          <p:nvSpPr>
            <p:cNvPr id="306" name="Freeform 305">
              <a:extLst>
                <a:ext uri="{FF2B5EF4-FFF2-40B4-BE49-F238E27FC236}">
                  <a16:creationId xmlns:a16="http://schemas.microsoft.com/office/drawing/2014/main" id="{A047DABE-6D91-2B46-B457-9C4D910EAC34}"/>
                </a:ext>
              </a:extLst>
            </p:cNvPr>
            <p:cNvSpPr/>
            <p:nvPr/>
          </p:nvSpPr>
          <p:spPr>
            <a:xfrm flipH="1">
              <a:off x="9104671" y="2771139"/>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7" name="Freeform 306">
              <a:extLst>
                <a:ext uri="{FF2B5EF4-FFF2-40B4-BE49-F238E27FC236}">
                  <a16:creationId xmlns:a16="http://schemas.microsoft.com/office/drawing/2014/main" id="{268EAC65-5523-F449-A3E7-F1059BFF90A8}"/>
                </a:ext>
              </a:extLst>
            </p:cNvPr>
            <p:cNvSpPr/>
            <p:nvPr/>
          </p:nvSpPr>
          <p:spPr>
            <a:xfrm>
              <a:off x="7552398" y="2762175"/>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08" name="Group 307">
            <a:extLst>
              <a:ext uri="{FF2B5EF4-FFF2-40B4-BE49-F238E27FC236}">
                <a16:creationId xmlns:a16="http://schemas.microsoft.com/office/drawing/2014/main" id="{CDE6A3E2-3661-2F4D-A6C8-724B4A3D05ED}"/>
              </a:ext>
            </a:extLst>
          </p:cNvPr>
          <p:cNvGrpSpPr/>
          <p:nvPr/>
        </p:nvGrpSpPr>
        <p:grpSpPr>
          <a:xfrm>
            <a:off x="7428575" y="2677315"/>
            <a:ext cx="3355719" cy="1705017"/>
            <a:chOff x="7428575" y="2677315"/>
            <a:chExt cx="3355719" cy="1705017"/>
          </a:xfrm>
        </p:grpSpPr>
        <p:sp>
          <p:nvSpPr>
            <p:cNvPr id="309" name="Freeform 308">
              <a:extLst>
                <a:ext uri="{FF2B5EF4-FFF2-40B4-BE49-F238E27FC236}">
                  <a16:creationId xmlns:a16="http://schemas.microsoft.com/office/drawing/2014/main" id="{B47BEEA4-E4B8-A64E-885F-14003C8F5A1B}"/>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0" name="Freeform 309">
              <a:extLst>
                <a:ext uri="{FF2B5EF4-FFF2-40B4-BE49-F238E27FC236}">
                  <a16:creationId xmlns:a16="http://schemas.microsoft.com/office/drawing/2014/main" id="{304AE042-2E8A-D141-BC94-ED99460E627E}"/>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1" name="TextBox 310">
              <a:extLst>
                <a:ext uri="{FF2B5EF4-FFF2-40B4-BE49-F238E27FC236}">
                  <a16:creationId xmlns:a16="http://schemas.microsoft.com/office/drawing/2014/main" id="{272D3047-A7CC-1745-B040-00D1E25997AF}"/>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312" name="TextBox 311">
              <a:extLst>
                <a:ext uri="{FF2B5EF4-FFF2-40B4-BE49-F238E27FC236}">
                  <a16:creationId xmlns:a16="http://schemas.microsoft.com/office/drawing/2014/main" id="{BBCAFBB0-6D98-9742-AB87-26B3EE90BCAB}"/>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313" name="Group 312">
            <a:extLst>
              <a:ext uri="{FF2B5EF4-FFF2-40B4-BE49-F238E27FC236}">
                <a16:creationId xmlns:a16="http://schemas.microsoft.com/office/drawing/2014/main" id="{5DFB8599-7DDC-8447-ADE3-2DAD2C0402AB}"/>
              </a:ext>
            </a:extLst>
          </p:cNvPr>
          <p:cNvGrpSpPr/>
          <p:nvPr/>
        </p:nvGrpSpPr>
        <p:grpSpPr>
          <a:xfrm>
            <a:off x="6799618" y="2691243"/>
            <a:ext cx="4657206" cy="1827509"/>
            <a:chOff x="6799618" y="2691243"/>
            <a:chExt cx="4657206" cy="1827509"/>
          </a:xfrm>
        </p:grpSpPr>
        <p:sp>
          <p:nvSpPr>
            <p:cNvPr id="314" name="Freeform 313">
              <a:extLst>
                <a:ext uri="{FF2B5EF4-FFF2-40B4-BE49-F238E27FC236}">
                  <a16:creationId xmlns:a16="http://schemas.microsoft.com/office/drawing/2014/main" id="{67AC42C5-3F9E-0D4E-B80B-DB0208D256F0}"/>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5" name="TextBox 314">
              <a:extLst>
                <a:ext uri="{FF2B5EF4-FFF2-40B4-BE49-F238E27FC236}">
                  <a16:creationId xmlns:a16="http://schemas.microsoft.com/office/drawing/2014/main" id="{4B1BE921-31E4-C342-B3CD-DD49B4829966}"/>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316" name="TextBox 315">
              <a:extLst>
                <a:ext uri="{FF2B5EF4-FFF2-40B4-BE49-F238E27FC236}">
                  <a16:creationId xmlns:a16="http://schemas.microsoft.com/office/drawing/2014/main" id="{E8B4DCFA-3A87-864C-A054-ED417A34E19F}"/>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2" name="TextBox 1">
            <a:extLst>
              <a:ext uri="{FF2B5EF4-FFF2-40B4-BE49-F238E27FC236}">
                <a16:creationId xmlns:a16="http://schemas.microsoft.com/office/drawing/2014/main" id="{CFA18EA5-E5A9-6043-B7D4-AA1698F72E02}"/>
              </a:ext>
            </a:extLst>
          </p:cNvPr>
          <p:cNvSpPr txBox="1"/>
          <p:nvPr/>
        </p:nvSpPr>
        <p:spPr>
          <a:xfrm>
            <a:off x="8061221" y="2622756"/>
            <a:ext cx="2095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explicit congestion info</a:t>
            </a:r>
          </a:p>
        </p:txBody>
      </p:sp>
      <p:sp>
        <p:nvSpPr>
          <p:cNvPr id="133" name="Rectangle 3">
            <a:extLst>
              <a:ext uri="{FF2B5EF4-FFF2-40B4-BE49-F238E27FC236}">
                <a16:creationId xmlns:a16="http://schemas.microsoft.com/office/drawing/2014/main" id="{5D568CC7-EA67-7743-9944-2BC5136F529F}"/>
              </a:ext>
            </a:extLst>
          </p:cNvPr>
          <p:cNvSpPr txBox="1">
            <a:spLocks noChangeArrowheads="1"/>
          </p:cNvSpPr>
          <p:nvPr/>
        </p:nvSpPr>
        <p:spPr>
          <a:xfrm>
            <a:off x="698090" y="1818967"/>
            <a:ext cx="5781368" cy="38214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500" b="0" i="0" u="none" strike="noStrike" kern="1200" cap="none" spc="0" normalizeH="0" baseline="0" noProof="0" dirty="0">
                <a:ln>
                  <a:noFill/>
                </a:ln>
                <a:solidFill>
                  <a:srgbClr val="C00000"/>
                </a:solidFill>
                <a:effectLst/>
                <a:uLnTx/>
                <a:uFillTx/>
                <a:latin typeface="Calibri"/>
                <a:ea typeface="+mn-ea"/>
                <a:cs typeface="+mn-cs"/>
              </a:rPr>
              <a:t>Network-assisted congestion control:</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routers provide </a:t>
            </a:r>
            <a:r>
              <a:rPr kumimoji="0" lang="en-US" sz="3000" b="0" i="1" u="none" strike="noStrike" kern="1200" cap="none" spc="0" normalizeH="0" baseline="0" noProof="0" dirty="0">
                <a:ln>
                  <a:noFill/>
                </a:ln>
                <a:solidFill>
                  <a:srgbClr val="C00000"/>
                </a:solidFill>
                <a:effectLst/>
                <a:uLnTx/>
                <a:uFillTx/>
                <a:latin typeface="Calibri"/>
                <a:ea typeface="+mn-ea"/>
                <a:cs typeface="+mn-cs"/>
              </a:rPr>
              <a:t>direct</a:t>
            </a:r>
            <a:r>
              <a:rPr kumimoji="0" lang="en-US" sz="3000" b="0" i="0" u="none" strike="noStrike" kern="1200" cap="none" spc="0" normalizeH="0" baseline="0" noProof="0" dirty="0">
                <a:ln>
                  <a:noFill/>
                </a:ln>
                <a:solidFill>
                  <a:prstClr val="black"/>
                </a:solidFill>
                <a:effectLst/>
                <a:uLnTx/>
                <a:uFillTx/>
                <a:latin typeface="Calibri"/>
                <a:ea typeface="+mn-ea"/>
                <a:cs typeface="+mn-cs"/>
              </a:rPr>
              <a:t> feedback to sending/receiving hosts with flows passing through congested router</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may indicate congestion level or explicitly set sending rate</a:t>
            </a:r>
          </a:p>
        </p:txBody>
      </p:sp>
      <p:sp>
        <p:nvSpPr>
          <p:cNvPr id="142" name="Slide Number Placeholder 2">
            <a:extLst>
              <a:ext uri="{FF2B5EF4-FFF2-40B4-BE49-F238E27FC236}">
                <a16:creationId xmlns:a16="http://schemas.microsoft.com/office/drawing/2014/main" id="{2CD52159-2B0E-9F4A-977B-27EEC203D7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121</a:t>
            </a:fld>
            <a:endParaRPr lang="en-US" dirty="0"/>
          </a:p>
        </p:txBody>
      </p:sp>
    </p:spTree>
    <p:extLst>
      <p:ext uri="{BB962C8B-B14F-4D97-AF65-F5344CB8AC3E}">
        <p14:creationId xmlns:p14="http://schemas.microsoft.com/office/powerpoint/2010/main" val="382988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1000"/>
                                        <p:tgtEl>
                                          <p:spTgt spid="308"/>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right)">
                                      <p:cBhvr>
                                        <p:cTn id="11" dur="1000"/>
                                        <p:tgtEl>
                                          <p:spTgt spid="3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7289">
                                            <p:txEl>
                                              <p:pRg st="0" end="0"/>
                                            </p:txEl>
                                          </p:spTgt>
                                        </p:tgtEl>
                                        <p:attrNameLst>
                                          <p:attrName>style.visibility</p:attrName>
                                        </p:attrNameLst>
                                      </p:cBhvr>
                                      <p:to>
                                        <p:strVal val="visible"/>
                                      </p:to>
                                    </p:set>
                                    <p:animEffect transition="in" filter="dissolve">
                                      <p:cBhvr>
                                        <p:cTn id="25" dur="500"/>
                                        <p:tgtEl>
                                          <p:spTgt spid="972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9" grpId="0" build="p"/>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pPr>
            <a:r>
              <a:rPr lang="en-US" sz="3200" dirty="0"/>
              <a:t>TCP congestion control</a:t>
            </a:r>
          </a:p>
          <a:p>
            <a:pPr marL="403225" indent="-285750">
              <a:spcBef>
                <a:spcPts val="800"/>
              </a:spcBef>
            </a:pPr>
            <a:r>
              <a:rPr lang="en-US" sz="3200" dirty="0">
                <a:solidFill>
                  <a:schemeClr val="bg1">
                    <a:lumMod val="75000"/>
                  </a:schemeClr>
                </a:solidFill>
              </a:rPr>
              <a:t>Evolution of transport-layer functionality</a:t>
            </a:r>
            <a:endParaRPr lang="en-US" sz="3200"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7ED4EED6-AA2C-5A44-91DA-4CFB7A4AA241}"/>
              </a:ext>
            </a:extLst>
          </p:cNvPr>
          <p:cNvSpPr>
            <a:spLocks noGrp="1"/>
          </p:cNvSpPr>
          <p:nvPr>
            <p:ph type="sldNum" sz="quarter" idx="4"/>
          </p:nvPr>
        </p:nvSpPr>
        <p:spPr/>
        <p:txBody>
          <a:bodyPr/>
          <a:lstStyle/>
          <a:p>
            <a:r>
              <a:rPr lang="en-US" dirty="0"/>
              <a:t>Transport Layer: 3-</a:t>
            </a:r>
            <a:fld id="{C4204591-24BD-A542-B9D5-F8D8A88D2FEE}" type="slidenum">
              <a:rPr lang="en-US" smtClean="0"/>
              <a:pPr/>
              <a:t>122</a:t>
            </a:fld>
            <a:endParaRPr lang="en-US" dirty="0"/>
          </a:p>
        </p:txBody>
      </p:sp>
      <p:pic>
        <p:nvPicPr>
          <p:cNvPr id="6" name="Picture 5">
            <a:extLst>
              <a:ext uri="{FF2B5EF4-FFF2-40B4-BE49-F238E27FC236}">
                <a16:creationId xmlns:a16="http://schemas.microsoft.com/office/drawing/2014/main" id="{853F12A5-E6F0-8F46-A507-3CB3CDD11A7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352428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dirty="0"/>
              <a:t>TCP congestion control: AIMD</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168400"/>
            <a:ext cx="102743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approach: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senders can</a:t>
            </a:r>
            <a:r>
              <a:rPr kumimoji="0" lang="en-US" sz="2800" b="0" i="1"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increase sending rate until packet loss (congestion) occurs, then decrease sending rate on loss event</a:t>
            </a: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141" name="Text Box 13">
            <a:extLst>
              <a:ext uri="{FF2B5EF4-FFF2-40B4-BE49-F238E27FC236}">
                <a16:creationId xmlns:a16="http://schemas.microsoft.com/office/drawing/2014/main" id="{2FD36304-869C-CE42-8550-F12B5FFE2394}"/>
              </a:ext>
            </a:extLst>
          </p:cNvPr>
          <p:cNvSpPr txBox="1">
            <a:spLocks noChangeArrowheads="1"/>
          </p:cNvSpPr>
          <p:nvPr/>
        </p:nvSpPr>
        <p:spPr bwMode="auto">
          <a:xfrm>
            <a:off x="8688708" y="4380805"/>
            <a:ext cx="2769156" cy="15081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AIMD</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sawtooth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behavior: </a:t>
            </a:r>
            <a:r>
              <a:rPr kumimoji="0" lang="en-US" sz="28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probing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bandwidth</a:t>
            </a:r>
          </a:p>
        </p:txBody>
      </p:sp>
      <p:sp>
        <p:nvSpPr>
          <p:cNvPr id="35" name="Rectangle 11">
            <a:extLst>
              <a:ext uri="{FF2B5EF4-FFF2-40B4-BE49-F238E27FC236}">
                <a16:creationId xmlns:a16="http://schemas.microsoft.com/office/drawing/2014/main" id="{F39215FA-39B5-484D-8395-F0F1A1C5D622}"/>
              </a:ext>
            </a:extLst>
          </p:cNvPr>
          <p:cNvSpPr>
            <a:spLocks noChangeArrowheads="1"/>
          </p:cNvSpPr>
          <p:nvPr/>
        </p:nvSpPr>
        <p:spPr bwMode="auto">
          <a:xfrm>
            <a:off x="4717339" y="3774454"/>
            <a:ext cx="685800" cy="304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 name="Line 19">
            <a:extLst>
              <a:ext uri="{FF2B5EF4-FFF2-40B4-BE49-F238E27FC236}">
                <a16:creationId xmlns:a16="http://schemas.microsoft.com/office/drawing/2014/main" id="{D3F6ABF2-92A9-2C40-8D08-91E54606260B}"/>
              </a:ext>
            </a:extLst>
          </p:cNvPr>
          <p:cNvSpPr>
            <a:spLocks noChangeShapeType="1"/>
          </p:cNvSpPr>
          <p:nvPr/>
        </p:nvSpPr>
        <p:spPr bwMode="auto">
          <a:xfrm flipV="1">
            <a:off x="3898189" y="5196854"/>
            <a:ext cx="169863" cy="1698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 name="Line 20">
            <a:extLst>
              <a:ext uri="{FF2B5EF4-FFF2-40B4-BE49-F238E27FC236}">
                <a16:creationId xmlns:a16="http://schemas.microsoft.com/office/drawing/2014/main" id="{38434DE2-13CB-044F-991F-ED186F200404}"/>
              </a:ext>
            </a:extLst>
          </p:cNvPr>
          <p:cNvSpPr>
            <a:spLocks noChangeShapeType="1"/>
          </p:cNvSpPr>
          <p:nvPr/>
        </p:nvSpPr>
        <p:spPr bwMode="auto">
          <a:xfrm>
            <a:off x="4079164" y="5185741"/>
            <a:ext cx="0" cy="6429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8" name="Line 21">
            <a:extLst>
              <a:ext uri="{FF2B5EF4-FFF2-40B4-BE49-F238E27FC236}">
                <a16:creationId xmlns:a16="http://schemas.microsoft.com/office/drawing/2014/main" id="{1937BB13-75B0-4947-8F7E-C69526352422}"/>
              </a:ext>
            </a:extLst>
          </p:cNvPr>
          <p:cNvSpPr>
            <a:spLocks noChangeShapeType="1"/>
          </p:cNvSpPr>
          <p:nvPr/>
        </p:nvSpPr>
        <p:spPr bwMode="auto">
          <a:xfrm flipV="1">
            <a:off x="4068052" y="4869829"/>
            <a:ext cx="982662"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9" name="Line 22">
            <a:extLst>
              <a:ext uri="{FF2B5EF4-FFF2-40B4-BE49-F238E27FC236}">
                <a16:creationId xmlns:a16="http://schemas.microsoft.com/office/drawing/2014/main" id="{D3110501-FE57-9545-B9AC-7B103AF98E40}"/>
              </a:ext>
            </a:extLst>
          </p:cNvPr>
          <p:cNvSpPr>
            <a:spLocks noChangeShapeType="1"/>
          </p:cNvSpPr>
          <p:nvPr/>
        </p:nvSpPr>
        <p:spPr bwMode="auto">
          <a:xfrm>
            <a:off x="5039602" y="4871416"/>
            <a:ext cx="0" cy="8016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1" name="Line 23">
            <a:extLst>
              <a:ext uri="{FF2B5EF4-FFF2-40B4-BE49-F238E27FC236}">
                <a16:creationId xmlns:a16="http://schemas.microsoft.com/office/drawing/2014/main" id="{AAAA55BA-D404-204C-AECA-45F566AECF40}"/>
              </a:ext>
            </a:extLst>
          </p:cNvPr>
          <p:cNvSpPr>
            <a:spLocks noChangeShapeType="1"/>
          </p:cNvSpPr>
          <p:nvPr/>
        </p:nvSpPr>
        <p:spPr bwMode="auto">
          <a:xfrm flipV="1">
            <a:off x="5031664" y="5168279"/>
            <a:ext cx="525463" cy="5238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3" name="Line 24">
            <a:extLst>
              <a:ext uri="{FF2B5EF4-FFF2-40B4-BE49-F238E27FC236}">
                <a16:creationId xmlns:a16="http://schemas.microsoft.com/office/drawing/2014/main" id="{43AEBE7F-F2BB-5943-A7EA-ACC4591C9E55}"/>
              </a:ext>
            </a:extLst>
          </p:cNvPr>
          <p:cNvSpPr>
            <a:spLocks noChangeShapeType="1"/>
          </p:cNvSpPr>
          <p:nvPr/>
        </p:nvSpPr>
        <p:spPr bwMode="auto">
          <a:xfrm>
            <a:off x="5557127" y="5163516"/>
            <a:ext cx="0" cy="6889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6F7F0A4B-818C-8448-8543-A37DAD19EABE}"/>
              </a:ext>
            </a:extLst>
          </p:cNvPr>
          <p:cNvSpPr>
            <a:spLocks noChangeShapeType="1"/>
          </p:cNvSpPr>
          <p:nvPr/>
        </p:nvSpPr>
        <p:spPr bwMode="auto">
          <a:xfrm flipV="1">
            <a:off x="5568240" y="4849191"/>
            <a:ext cx="969963"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5" name="Line 26">
            <a:extLst>
              <a:ext uri="{FF2B5EF4-FFF2-40B4-BE49-F238E27FC236}">
                <a16:creationId xmlns:a16="http://schemas.microsoft.com/office/drawing/2014/main" id="{19538173-60A5-BC46-A9E4-749776021102}"/>
              </a:ext>
            </a:extLst>
          </p:cNvPr>
          <p:cNvSpPr>
            <a:spLocks noChangeShapeType="1"/>
          </p:cNvSpPr>
          <p:nvPr/>
        </p:nvSpPr>
        <p:spPr bwMode="auto">
          <a:xfrm>
            <a:off x="6533440" y="4849191"/>
            <a:ext cx="11113" cy="8350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6" name="Line 29">
            <a:extLst>
              <a:ext uri="{FF2B5EF4-FFF2-40B4-BE49-F238E27FC236}">
                <a16:creationId xmlns:a16="http://schemas.microsoft.com/office/drawing/2014/main" id="{30FAE305-421D-C042-8E51-7C7D81EEF5FE}"/>
              </a:ext>
            </a:extLst>
          </p:cNvPr>
          <p:cNvSpPr>
            <a:spLocks noChangeShapeType="1"/>
          </p:cNvSpPr>
          <p:nvPr/>
        </p:nvSpPr>
        <p:spPr bwMode="auto">
          <a:xfrm flipV="1">
            <a:off x="6538202" y="5012704"/>
            <a:ext cx="666750" cy="6667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7" name="Line 30">
            <a:extLst>
              <a:ext uri="{FF2B5EF4-FFF2-40B4-BE49-F238E27FC236}">
                <a16:creationId xmlns:a16="http://schemas.microsoft.com/office/drawing/2014/main" id="{031213C2-BAEE-5346-905B-3F89E1716013}"/>
              </a:ext>
            </a:extLst>
          </p:cNvPr>
          <p:cNvSpPr>
            <a:spLocks noChangeShapeType="1"/>
          </p:cNvSpPr>
          <p:nvPr/>
        </p:nvSpPr>
        <p:spPr bwMode="auto">
          <a:xfrm>
            <a:off x="7204952" y="4998416"/>
            <a:ext cx="0" cy="7477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8" name="Line 31">
            <a:extLst>
              <a:ext uri="{FF2B5EF4-FFF2-40B4-BE49-F238E27FC236}">
                <a16:creationId xmlns:a16="http://schemas.microsoft.com/office/drawing/2014/main" id="{AEA390E0-709D-FA45-91DE-52C0460D608A}"/>
              </a:ext>
            </a:extLst>
          </p:cNvPr>
          <p:cNvSpPr>
            <a:spLocks noChangeShapeType="1"/>
          </p:cNvSpPr>
          <p:nvPr/>
        </p:nvSpPr>
        <p:spPr bwMode="auto">
          <a:xfrm flipV="1">
            <a:off x="7195427" y="4746004"/>
            <a:ext cx="876300" cy="10144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53" name="Group 52">
            <a:extLst>
              <a:ext uri="{FF2B5EF4-FFF2-40B4-BE49-F238E27FC236}">
                <a16:creationId xmlns:a16="http://schemas.microsoft.com/office/drawing/2014/main" id="{82C492E2-E058-BD40-8FFC-FCED8F0093C0}"/>
              </a:ext>
            </a:extLst>
          </p:cNvPr>
          <p:cNvGrpSpPr/>
          <p:nvPr/>
        </p:nvGrpSpPr>
        <p:grpSpPr>
          <a:xfrm>
            <a:off x="3439503" y="4254500"/>
            <a:ext cx="4602061" cy="2566366"/>
            <a:chOff x="4099903" y="3937000"/>
            <a:chExt cx="4602061" cy="2566366"/>
          </a:xfrm>
        </p:grpSpPr>
        <p:sp>
          <p:nvSpPr>
            <p:cNvPr id="54" name="Text Box 12">
              <a:extLst>
                <a:ext uri="{FF2B5EF4-FFF2-40B4-BE49-F238E27FC236}">
                  <a16:creationId xmlns:a16="http://schemas.microsoft.com/office/drawing/2014/main" id="{18CC901F-184A-1147-B991-15E650618DC6}"/>
                </a:ext>
              </a:extLst>
            </p:cNvPr>
            <p:cNvSpPr txBox="1">
              <a:spLocks noChangeArrowheads="1"/>
            </p:cNvSpPr>
            <p:nvPr/>
          </p:nvSpPr>
          <p:spPr bwMode="auto">
            <a:xfrm rot="16200000">
              <a:off x="3117142" y="4919761"/>
              <a:ext cx="2273300" cy="30777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TCP sender  Sending rate</a:t>
              </a:r>
            </a:p>
          </p:txBody>
        </p:sp>
        <p:sp>
          <p:nvSpPr>
            <p:cNvPr id="55" name="Line 17">
              <a:extLst>
                <a:ext uri="{FF2B5EF4-FFF2-40B4-BE49-F238E27FC236}">
                  <a16:creationId xmlns:a16="http://schemas.microsoft.com/office/drawing/2014/main" id="{EF2F6AD0-B3EF-0B4C-88EA-BCCC113FD5FC}"/>
                </a:ext>
              </a:extLst>
            </p:cNvPr>
            <p:cNvSpPr>
              <a:spLocks noChangeShapeType="1"/>
            </p:cNvSpPr>
            <p:nvPr/>
          </p:nvSpPr>
          <p:spPr bwMode="auto">
            <a:xfrm>
              <a:off x="4558589" y="6176341"/>
              <a:ext cx="41433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6" name="Line 18">
              <a:extLst>
                <a:ext uri="{FF2B5EF4-FFF2-40B4-BE49-F238E27FC236}">
                  <a16:creationId xmlns:a16="http://schemas.microsoft.com/office/drawing/2014/main" id="{11B2DFEF-102F-D74F-9B47-304A5DF4E68F}"/>
                </a:ext>
              </a:extLst>
            </p:cNvPr>
            <p:cNvSpPr>
              <a:spLocks noChangeShapeType="1"/>
            </p:cNvSpPr>
            <p:nvPr/>
          </p:nvSpPr>
          <p:spPr bwMode="auto">
            <a:xfrm>
              <a:off x="4546600" y="4203700"/>
              <a:ext cx="877" cy="197422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8" name="Text Box 40">
              <a:extLst>
                <a:ext uri="{FF2B5EF4-FFF2-40B4-BE49-F238E27FC236}">
                  <a16:creationId xmlns:a16="http://schemas.microsoft.com/office/drawing/2014/main" id="{27E5BB5F-DA02-D949-9477-C50B724C7125}"/>
                </a:ext>
              </a:extLst>
            </p:cNvPr>
            <p:cNvSpPr txBox="1">
              <a:spLocks noChangeArrowheads="1"/>
            </p:cNvSpPr>
            <p:nvPr/>
          </p:nvSpPr>
          <p:spPr bwMode="auto">
            <a:xfrm>
              <a:off x="6125452" y="6166816"/>
              <a:ext cx="5762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time</a:t>
              </a:r>
            </a:p>
          </p:txBody>
        </p:sp>
      </p:grpSp>
      <p:grpSp>
        <p:nvGrpSpPr>
          <p:cNvPr id="9" name="Group 8">
            <a:extLst>
              <a:ext uri="{FF2B5EF4-FFF2-40B4-BE49-F238E27FC236}">
                <a16:creationId xmlns:a16="http://schemas.microsoft.com/office/drawing/2014/main" id="{CE38AC8E-A4ED-7042-8221-EEFB417FF7BA}"/>
              </a:ext>
            </a:extLst>
          </p:cNvPr>
          <p:cNvGrpSpPr/>
          <p:nvPr/>
        </p:nvGrpSpPr>
        <p:grpSpPr>
          <a:xfrm>
            <a:off x="965200" y="2146300"/>
            <a:ext cx="5054600" cy="1905000"/>
            <a:chOff x="0" y="4533900"/>
            <a:chExt cx="4762500" cy="1905000"/>
          </a:xfrm>
        </p:grpSpPr>
        <p:sp>
          <p:nvSpPr>
            <p:cNvPr id="3" name="Rectangle 2">
              <a:extLst>
                <a:ext uri="{FF2B5EF4-FFF2-40B4-BE49-F238E27FC236}">
                  <a16:creationId xmlns:a16="http://schemas.microsoft.com/office/drawing/2014/main" id="{EA9A0FF2-0607-BD44-8404-E086F64972BE}"/>
                </a:ext>
              </a:extLst>
            </p:cNvPr>
            <p:cNvSpPr/>
            <p:nvPr/>
          </p:nvSpPr>
          <p:spPr>
            <a:xfrm>
              <a:off x="406846" y="4737100"/>
              <a:ext cx="4334880" cy="143510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0" name="Rectangle 8">
              <a:extLst>
                <a:ext uri="{FF2B5EF4-FFF2-40B4-BE49-F238E27FC236}">
                  <a16:creationId xmlns:a16="http://schemas.microsoft.com/office/drawing/2014/main" id="{83C5ED77-5FA7-AC4C-AB2A-245D62DB4EB6}"/>
                </a:ext>
              </a:extLst>
            </p:cNvPr>
            <p:cNvSpPr>
              <a:spLocks noChangeArrowheads="1"/>
            </p:cNvSpPr>
            <p:nvPr/>
          </p:nvSpPr>
          <p:spPr bwMode="auto">
            <a:xfrm>
              <a:off x="0" y="4991100"/>
              <a:ext cx="47625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increase sending rate </a:t>
              </a:r>
              <a:r>
                <a:rPr kumimoji="0" lang="en-US" sz="2600" b="0" i="0" u="none" strike="noStrike" kern="1200" cap="none" spc="0" normalizeH="0" baseline="0" noProof="0" dirty="0">
                  <a:ln>
                    <a:noFill/>
                  </a:ln>
                  <a:solidFill>
                    <a:prstClr val="black"/>
                  </a:solidFill>
                  <a:effectLst/>
                  <a:uLnTx/>
                  <a:uFillTx/>
                  <a:latin typeface="Gill Sans MT" charset="0"/>
                  <a:ea typeface="ＭＳ Ｐゴシック" charset="0"/>
                  <a:cs typeface="+mn-cs"/>
                </a:rPr>
                <a:t>by </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 maximum segment size every RTT until loss detected</a:t>
              </a:r>
              <a:endParaRPr kumimoji="0" lang="en-US" sz="26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6" name="Rectangle 8">
              <a:extLst>
                <a:ext uri="{FF2B5EF4-FFF2-40B4-BE49-F238E27FC236}">
                  <a16:creationId xmlns:a16="http://schemas.microsoft.com/office/drawing/2014/main" id="{91ECB6E6-4418-7243-B13D-E7E4DAE72D34}"/>
                </a:ext>
              </a:extLst>
            </p:cNvPr>
            <p:cNvSpPr>
              <a:spLocks noChangeArrowheads="1"/>
            </p:cNvSpPr>
            <p:nvPr/>
          </p:nvSpPr>
          <p:spPr bwMode="auto">
            <a:xfrm>
              <a:off x="508000" y="4533900"/>
              <a:ext cx="26670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A</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dditive </a:t>
              </a: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I</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ncrease</a:t>
              </a:r>
              <a:endParaRPr kumimoji="0" lang="en-US" sz="2800" b="0" i="0" u="none" strike="noStrike" kern="1200" cap="none" spc="0" normalizeH="0" baseline="0" noProof="0" dirty="0">
                <a:ln>
                  <a:noFill/>
                </a:ln>
                <a:solidFill>
                  <a:srgbClr val="00B050"/>
                </a:solidFill>
                <a:effectLst/>
                <a:uLnTx/>
                <a:uFillTx/>
                <a:latin typeface="Gill Sans MT" charset="0"/>
                <a:ea typeface="ＭＳ Ｐゴシック" charset="0"/>
                <a:cs typeface="+mn-cs"/>
              </a:endParaRPr>
            </a:p>
          </p:txBody>
        </p:sp>
      </p:grpSp>
      <p:grpSp>
        <p:nvGrpSpPr>
          <p:cNvPr id="63" name="Group 62">
            <a:extLst>
              <a:ext uri="{FF2B5EF4-FFF2-40B4-BE49-F238E27FC236}">
                <a16:creationId xmlns:a16="http://schemas.microsoft.com/office/drawing/2014/main" id="{29F4C833-80E3-E14A-98F5-D02EBF4C0AC6}"/>
              </a:ext>
            </a:extLst>
          </p:cNvPr>
          <p:cNvGrpSpPr/>
          <p:nvPr/>
        </p:nvGrpSpPr>
        <p:grpSpPr>
          <a:xfrm>
            <a:off x="6007100" y="2197100"/>
            <a:ext cx="4749800" cy="1422400"/>
            <a:chOff x="38100" y="4533900"/>
            <a:chExt cx="4749800" cy="1422400"/>
          </a:xfrm>
        </p:grpSpPr>
        <p:sp>
          <p:nvSpPr>
            <p:cNvPr id="64" name="Rectangle 63">
              <a:extLst>
                <a:ext uri="{FF2B5EF4-FFF2-40B4-BE49-F238E27FC236}">
                  <a16:creationId xmlns:a16="http://schemas.microsoft.com/office/drawing/2014/main" id="{7ED9889A-D576-6948-99EB-B6AAAAF94FF1}"/>
                </a:ext>
              </a:extLst>
            </p:cNvPr>
            <p:cNvSpPr/>
            <p:nvPr/>
          </p:nvSpPr>
          <p:spPr>
            <a:xfrm>
              <a:off x="342900" y="4686300"/>
              <a:ext cx="4267200" cy="12700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Rectangle 8">
              <a:extLst>
                <a:ext uri="{FF2B5EF4-FFF2-40B4-BE49-F238E27FC236}">
                  <a16:creationId xmlns:a16="http://schemas.microsoft.com/office/drawing/2014/main" id="{12492D08-6387-3C44-BE8F-DFB7A535E296}"/>
                </a:ext>
              </a:extLst>
            </p:cNvPr>
            <p:cNvSpPr>
              <a:spLocks noChangeArrowheads="1"/>
            </p:cNvSpPr>
            <p:nvPr/>
          </p:nvSpPr>
          <p:spPr bwMode="auto">
            <a:xfrm>
              <a:off x="38100" y="4991100"/>
              <a:ext cx="4749800"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sending rate in half at each loss event</a:t>
              </a:r>
              <a:endParaRPr kumimoji="0" lang="en-US" sz="2600" b="0" i="1" u="none" strike="noStrike" kern="1200" cap="none" spc="0" normalizeH="0" baseline="0" noProof="0" dirty="0">
                <a:ln>
                  <a:noFill/>
                </a:ln>
                <a:solidFill>
                  <a:prstClr val="black"/>
                </a:solidFill>
                <a:effectLst/>
                <a:uLnTx/>
                <a:uFillTx/>
                <a:latin typeface="Calibri"/>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66" name="Rectangle 8">
              <a:extLst>
                <a:ext uri="{FF2B5EF4-FFF2-40B4-BE49-F238E27FC236}">
                  <a16:creationId xmlns:a16="http://schemas.microsoft.com/office/drawing/2014/main" id="{4FA342B4-82DA-FE44-A283-F18BBA2F6E1B}"/>
                </a:ext>
              </a:extLst>
            </p:cNvPr>
            <p:cNvSpPr>
              <a:spLocks noChangeArrowheads="1"/>
            </p:cNvSpPr>
            <p:nvPr/>
          </p:nvSpPr>
          <p:spPr bwMode="auto">
            <a:xfrm>
              <a:off x="508000" y="4533900"/>
              <a:ext cx="37465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ultiplicative </a:t>
              </a: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D</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ecrease</a:t>
              </a:r>
              <a:endParaRPr kumimoji="0" lang="en-US" sz="2800" b="0" i="0" u="none" strike="noStrike" kern="1200" cap="none" spc="0" normalizeH="0" baseline="0" noProof="0" dirty="0">
                <a:ln>
                  <a:noFill/>
                </a:ln>
                <a:solidFill>
                  <a:srgbClr val="C00000"/>
                </a:solidFill>
                <a:effectLst/>
                <a:uLnTx/>
                <a:uFillTx/>
                <a:latin typeface="Gill Sans MT" charset="0"/>
                <a:ea typeface="ＭＳ Ｐゴシック" charset="0"/>
                <a:cs typeface="+mn-cs"/>
              </a:endParaRPr>
            </a:p>
          </p:txBody>
        </p:sp>
      </p:grpSp>
      <p:grpSp>
        <p:nvGrpSpPr>
          <p:cNvPr id="33" name="Group 32">
            <a:extLst>
              <a:ext uri="{FF2B5EF4-FFF2-40B4-BE49-F238E27FC236}">
                <a16:creationId xmlns:a16="http://schemas.microsoft.com/office/drawing/2014/main" id="{08B9E571-5EFE-DF45-ABEE-F217088B731C}"/>
              </a:ext>
            </a:extLst>
          </p:cNvPr>
          <p:cNvGrpSpPr/>
          <p:nvPr/>
        </p:nvGrpSpPr>
        <p:grpSpPr>
          <a:xfrm>
            <a:off x="3952943" y="3784600"/>
            <a:ext cx="3599234" cy="1591283"/>
            <a:chOff x="3965643" y="3797300"/>
            <a:chExt cx="3599234" cy="1591283"/>
          </a:xfrm>
        </p:grpSpPr>
        <p:grpSp>
          <p:nvGrpSpPr>
            <p:cNvPr id="32" name="Group 31">
              <a:extLst>
                <a:ext uri="{FF2B5EF4-FFF2-40B4-BE49-F238E27FC236}">
                  <a16:creationId xmlns:a16="http://schemas.microsoft.com/office/drawing/2014/main" id="{B98081F5-35B5-A849-A6DC-D92ECEF0752A}"/>
                </a:ext>
              </a:extLst>
            </p:cNvPr>
            <p:cNvGrpSpPr/>
            <p:nvPr/>
          </p:nvGrpSpPr>
          <p:grpSpPr>
            <a:xfrm>
              <a:off x="3965643" y="4159386"/>
              <a:ext cx="3599234" cy="1229197"/>
              <a:chOff x="3965643" y="4159386"/>
              <a:chExt cx="3599234" cy="1229197"/>
            </a:xfrm>
          </p:grpSpPr>
          <p:cxnSp>
            <p:nvCxnSpPr>
              <p:cNvPr id="11" name="Straight Arrow Connector 10">
                <a:extLst>
                  <a:ext uri="{FF2B5EF4-FFF2-40B4-BE49-F238E27FC236}">
                    <a16:creationId xmlns:a16="http://schemas.microsoft.com/office/drawing/2014/main" id="{01079667-0DAA-D94E-A312-DB3C9977FD14}"/>
                  </a:ext>
                </a:extLst>
              </p:cNvPr>
              <p:cNvCxnSpPr>
                <a:cxnSpLocks/>
              </p:cNvCxnSpPr>
              <p:nvPr/>
            </p:nvCxnSpPr>
            <p:spPr>
              <a:xfrm>
                <a:off x="3972128" y="4163438"/>
                <a:ext cx="0" cy="105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4E7717F-1A0D-FF4E-812D-3FD618E53878}"/>
                  </a:ext>
                </a:extLst>
              </p:cNvPr>
              <p:cNvCxnSpPr>
                <a:cxnSpLocks/>
              </p:cNvCxnSpPr>
              <p:nvPr/>
            </p:nvCxnSpPr>
            <p:spPr>
              <a:xfrm>
                <a:off x="4480128" y="4163438"/>
                <a:ext cx="0" cy="12213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D125F63-AD27-6B45-AE19-4ABD9BFAAB03}"/>
                  </a:ext>
                </a:extLst>
              </p:cNvPr>
              <p:cNvCxnSpPr>
                <a:cxnSpLocks/>
              </p:cNvCxnSpPr>
              <p:nvPr/>
            </p:nvCxnSpPr>
            <p:spPr>
              <a:xfrm>
                <a:off x="5295630" y="4163438"/>
                <a:ext cx="0" cy="1225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2EFC86-C803-E843-B374-808FCECBC349}"/>
                  </a:ext>
                </a:extLst>
              </p:cNvPr>
              <p:cNvCxnSpPr>
                <a:cxnSpLocks/>
              </p:cNvCxnSpPr>
              <p:nvPr/>
            </p:nvCxnSpPr>
            <p:spPr>
              <a:xfrm>
                <a:off x="5964941" y="4171542"/>
                <a:ext cx="0" cy="12043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9D5D13-5D07-4C47-B49B-8AC41BCDCFBB}"/>
                  </a:ext>
                </a:extLst>
              </p:cNvPr>
              <p:cNvCxnSpPr>
                <a:cxnSpLocks/>
              </p:cNvCxnSpPr>
              <p:nvPr/>
            </p:nvCxnSpPr>
            <p:spPr>
              <a:xfrm>
                <a:off x="6794500" y="4165056"/>
                <a:ext cx="0" cy="11938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9C30FB-E09A-8645-AF59-0F93ED23D5ED}"/>
                  </a:ext>
                </a:extLst>
              </p:cNvPr>
              <p:cNvCxnSpPr>
                <a:cxnSpLocks/>
              </p:cNvCxnSpPr>
              <p:nvPr/>
            </p:nvCxnSpPr>
            <p:spPr>
              <a:xfrm>
                <a:off x="7559743" y="4159386"/>
                <a:ext cx="0" cy="11065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E80244-8AE8-9244-8BD7-F7A494EF70AA}"/>
                  </a:ext>
                </a:extLst>
              </p:cNvPr>
              <p:cNvCxnSpPr>
                <a:cxnSpLocks/>
              </p:cNvCxnSpPr>
              <p:nvPr/>
            </p:nvCxnSpPr>
            <p:spPr>
              <a:xfrm>
                <a:off x="3965643" y="4162357"/>
                <a:ext cx="359923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A3311EB-6DA1-BE40-8300-E0A7E76CCC9C}"/>
                </a:ext>
              </a:extLst>
            </p:cNvPr>
            <p:cNvCxnSpPr/>
            <p:nvPr/>
          </p:nvCxnSpPr>
          <p:spPr>
            <a:xfrm>
              <a:off x="5651500" y="3797300"/>
              <a:ext cx="0" cy="381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6745885-D0C9-5C4A-8189-6C1C08532D61}"/>
              </a:ext>
            </a:extLst>
          </p:cNvPr>
          <p:cNvGrpSpPr/>
          <p:nvPr/>
        </p:nvGrpSpPr>
        <p:grpSpPr>
          <a:xfrm>
            <a:off x="4108450" y="3622675"/>
            <a:ext cx="3819526" cy="1695450"/>
            <a:chOff x="4108450" y="3622675"/>
            <a:chExt cx="3819526" cy="1695450"/>
          </a:xfrm>
        </p:grpSpPr>
        <p:grpSp>
          <p:nvGrpSpPr>
            <p:cNvPr id="85" name="Group 84">
              <a:extLst>
                <a:ext uri="{FF2B5EF4-FFF2-40B4-BE49-F238E27FC236}">
                  <a16:creationId xmlns:a16="http://schemas.microsoft.com/office/drawing/2014/main" id="{CE8174FE-3375-6647-833E-1BBA1779B8E0}"/>
                </a:ext>
              </a:extLst>
            </p:cNvPr>
            <p:cNvGrpSpPr/>
            <p:nvPr/>
          </p:nvGrpSpPr>
          <p:grpSpPr>
            <a:xfrm>
              <a:off x="4108450" y="3975100"/>
              <a:ext cx="3819526" cy="1343025"/>
              <a:chOff x="4108450" y="3975100"/>
              <a:chExt cx="3819526" cy="1343025"/>
            </a:xfrm>
          </p:grpSpPr>
          <p:cxnSp>
            <p:nvCxnSpPr>
              <p:cNvPr id="61" name="Straight Arrow Connector 60">
                <a:extLst>
                  <a:ext uri="{FF2B5EF4-FFF2-40B4-BE49-F238E27FC236}">
                    <a16:creationId xmlns:a16="http://schemas.microsoft.com/office/drawing/2014/main" id="{D9182BCB-9C63-4F4E-9BFE-C6ED53E7206A}"/>
                  </a:ext>
                </a:extLst>
              </p:cNvPr>
              <p:cNvCxnSpPr>
                <a:cxnSpLocks/>
              </p:cNvCxnSpPr>
              <p:nvPr/>
            </p:nvCxnSpPr>
            <p:spPr>
              <a:xfrm flipH="1">
                <a:off x="7245350" y="3981450"/>
                <a:ext cx="679450" cy="12541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530988-F896-F240-A4FD-4D4D80C11F42}"/>
                  </a:ext>
                </a:extLst>
              </p:cNvPr>
              <p:cNvCxnSpPr>
                <a:cxnSpLocks/>
              </p:cNvCxnSpPr>
              <p:nvPr/>
            </p:nvCxnSpPr>
            <p:spPr>
              <a:xfrm flipH="1">
                <a:off x="4108450" y="3975100"/>
                <a:ext cx="3816350" cy="13398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2A9933-F916-0E46-A509-25FD8F001806}"/>
                  </a:ext>
                </a:extLst>
              </p:cNvPr>
              <p:cNvCxnSpPr>
                <a:cxnSpLocks/>
              </p:cNvCxnSpPr>
              <p:nvPr/>
            </p:nvCxnSpPr>
            <p:spPr>
              <a:xfrm flipH="1">
                <a:off x="5070475" y="3978275"/>
                <a:ext cx="2854325" cy="1298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E4AE1E-DD47-A648-8E75-B628D3E56B38}"/>
                  </a:ext>
                </a:extLst>
              </p:cNvPr>
              <p:cNvCxnSpPr>
                <a:cxnSpLocks/>
              </p:cNvCxnSpPr>
              <p:nvPr/>
            </p:nvCxnSpPr>
            <p:spPr>
              <a:xfrm flipH="1">
                <a:off x="5607050" y="3984625"/>
                <a:ext cx="2320926" cy="13335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C801921-8F99-4345-AADF-C79B5379ABCC}"/>
                  </a:ext>
                </a:extLst>
              </p:cNvPr>
              <p:cNvCxnSpPr>
                <a:cxnSpLocks/>
              </p:cNvCxnSpPr>
              <p:nvPr/>
            </p:nvCxnSpPr>
            <p:spPr>
              <a:xfrm flipH="1">
                <a:off x="6565900" y="3984625"/>
                <a:ext cx="1358900" cy="11938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E7A7E738-8F7C-B641-98A4-26125EAB1AA9}"/>
                </a:ext>
              </a:extLst>
            </p:cNvPr>
            <p:cNvCxnSpPr/>
            <p:nvPr/>
          </p:nvCxnSpPr>
          <p:spPr>
            <a:xfrm flipV="1">
              <a:off x="7921625" y="3622675"/>
              <a:ext cx="0" cy="3587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Slide Number Placeholder 2">
            <a:extLst>
              <a:ext uri="{FF2B5EF4-FFF2-40B4-BE49-F238E27FC236}">
                <a16:creationId xmlns:a16="http://schemas.microsoft.com/office/drawing/2014/main" id="{F67FBF66-1006-C849-9ABA-320AB4C17D7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123</a:t>
            </a:fld>
            <a:endParaRPr lang="en-US" dirty="0"/>
          </a:p>
        </p:txBody>
      </p:sp>
    </p:spTree>
    <p:extLst>
      <p:ext uri="{BB962C8B-B14F-4D97-AF65-F5344CB8AC3E}">
        <p14:creationId xmlns:p14="http://schemas.microsoft.com/office/powerpoint/2010/main" val="9389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par>
                          <p:cTn id="58" fill="hold">
                            <p:stCondLst>
                              <p:cond delay="500"/>
                            </p:stCondLst>
                            <p:childTnLst>
                              <p:par>
                                <p:cTn id="59" presetID="22" presetClass="entr" presetSubtype="1" fill="hold" nodeType="afterEffect">
                                  <p:stCondLst>
                                    <p:cond delay="100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par>
                                <p:cTn id="67" presetID="9" presetClass="exit" presetSubtype="0" fill="hold" nodeType="withEffect">
                                  <p:stCondLst>
                                    <p:cond delay="0"/>
                                  </p:stCondLst>
                                  <p:childTnLst>
                                    <p:animEffect transition="out" filter="dissolv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par>
                          <p:cTn id="70" fill="hold">
                            <p:stCondLst>
                              <p:cond delay="500"/>
                            </p:stCondLst>
                            <p:childTnLst>
                              <p:par>
                                <p:cTn id="71" presetID="22" presetClass="entr" presetSubtype="1" fill="hold" nodeType="afterEffect">
                                  <p:stCondLst>
                                    <p:cond delay="1000"/>
                                  </p:stCondLst>
                                  <p:childTnLst>
                                    <p:set>
                                      <p:cBhvr>
                                        <p:cTn id="72" dur="1" fill="hold">
                                          <p:stCondLst>
                                            <p:cond delay="0"/>
                                          </p:stCondLst>
                                        </p:cTn>
                                        <p:tgtEl>
                                          <p:spTgt spid="88"/>
                                        </p:tgtEl>
                                        <p:attrNameLst>
                                          <p:attrName>style.visibility</p:attrName>
                                        </p:attrNameLst>
                                      </p:cBhvr>
                                      <p:to>
                                        <p:strVal val="visible"/>
                                      </p:to>
                                    </p:set>
                                    <p:animEffect transition="in" filter="wipe(up)">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xit" presetSubtype="0" fill="hold" nodeType="withEffect">
                                  <p:stCondLst>
                                    <p:cond delay="0"/>
                                  </p:stCondLst>
                                  <p:childTnLst>
                                    <p:animEffect transition="out" filter="dissolve">
                                      <p:cBhvr>
                                        <p:cTn id="80" dur="500"/>
                                        <p:tgtEl>
                                          <p:spTgt spid="88"/>
                                        </p:tgtEl>
                                      </p:cBhvr>
                                    </p:animEffect>
                                    <p:set>
                                      <p:cBhvr>
                                        <p:cTn id="8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b="0" dirty="0"/>
              <a:t>TCP AIMD: more</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36144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Multiplicative decrease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detail:  sending rate is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in half on loss detected by triple duplicate ACK (TCP Reno)</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to 1 MSS (maximum segment size) when loss detected by timeout (TCP Tahoe)</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49" name="Rectangle 8">
            <a:extLst>
              <a:ext uri="{FF2B5EF4-FFF2-40B4-BE49-F238E27FC236}">
                <a16:creationId xmlns:a16="http://schemas.microsoft.com/office/drawing/2014/main" id="{FEB15F8D-408A-A649-8405-2EA6EA738400}"/>
              </a:ext>
            </a:extLst>
          </p:cNvPr>
          <p:cNvSpPr>
            <a:spLocks noChangeArrowheads="1"/>
          </p:cNvSpPr>
          <p:nvPr/>
        </p:nvSpPr>
        <p:spPr bwMode="auto">
          <a:xfrm>
            <a:off x="861060" y="336296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Why</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A</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a:t>
            </a:r>
            <a:r>
              <a:rPr kumimoji="0" lang="en-US" sz="2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AIMD – a distributed, asynchronous algorithm – has been shown to:</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optimize congested flow rates network wide!</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have desirable stability properties</a:t>
            </a:r>
          </a:p>
          <a:p>
            <a:pPr marL="10160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5" name="Slide Number Placeholder 2">
            <a:extLst>
              <a:ext uri="{FF2B5EF4-FFF2-40B4-BE49-F238E27FC236}">
                <a16:creationId xmlns:a16="http://schemas.microsoft.com/office/drawing/2014/main" id="{1DCE9A74-28EC-4B49-833C-3052DE20980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124</a:t>
            </a:fld>
            <a:endParaRPr lang="en-US" dirty="0"/>
          </a:p>
        </p:txBody>
      </p:sp>
    </p:spTree>
    <p:extLst>
      <p:ext uri="{BB962C8B-B14F-4D97-AF65-F5344CB8AC3E}">
        <p14:creationId xmlns:p14="http://schemas.microsoft.com/office/powerpoint/2010/main" val="213091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59443"/>
            <a:ext cx="11393310" cy="894622"/>
          </a:xfrm>
        </p:spPr>
        <p:txBody>
          <a:bodyPr>
            <a:normAutofit/>
          </a:bodyPr>
          <a:lstStyle/>
          <a:p>
            <a:r>
              <a:rPr lang="en-US" sz="4800" dirty="0"/>
              <a:t>TCP congestion control: details</a:t>
            </a:r>
            <a:endParaRPr lang="en-US" sz="4400" b="0" dirty="0"/>
          </a:p>
        </p:txBody>
      </p:sp>
      <p:grpSp>
        <p:nvGrpSpPr>
          <p:cNvPr id="6" name="Group 5">
            <a:extLst>
              <a:ext uri="{FF2B5EF4-FFF2-40B4-BE49-F238E27FC236}">
                <a16:creationId xmlns:a16="http://schemas.microsoft.com/office/drawing/2014/main" id="{E52FB642-7743-D04C-959D-0819117703FA}"/>
              </a:ext>
            </a:extLst>
          </p:cNvPr>
          <p:cNvGrpSpPr/>
          <p:nvPr/>
        </p:nvGrpSpPr>
        <p:grpSpPr>
          <a:xfrm>
            <a:off x="1116489" y="4838128"/>
            <a:ext cx="10034111" cy="1695450"/>
            <a:chOff x="1116489" y="4838128"/>
            <a:chExt cx="10034111" cy="1695450"/>
          </a:xfrm>
        </p:grpSpPr>
        <p:sp>
          <p:nvSpPr>
            <p:cNvPr id="17" name="Rectangle 16">
              <a:extLst>
                <a:ext uri="{FF2B5EF4-FFF2-40B4-BE49-F238E27FC236}">
                  <a16:creationId xmlns:a16="http://schemas.microsoft.com/office/drawing/2014/main" id="{0C3AD1E1-01ED-504A-8B9E-72DE11AF70D1}"/>
                </a:ext>
              </a:extLst>
            </p:cNvPr>
            <p:cNvSpPr/>
            <p:nvPr/>
          </p:nvSpPr>
          <p:spPr>
            <a:xfrm>
              <a:off x="5989208" y="4895568"/>
              <a:ext cx="5161392" cy="3651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 name="Rectangle 3">
              <a:extLst>
                <a:ext uri="{FF2B5EF4-FFF2-40B4-BE49-F238E27FC236}">
                  <a16:creationId xmlns:a16="http://schemas.microsoft.com/office/drawing/2014/main" id="{A0DE5D89-38AB-C14E-891D-428C6A0ADF69}"/>
                </a:ext>
              </a:extLst>
            </p:cNvPr>
            <p:cNvSpPr txBox="1">
              <a:spLocks noChangeArrowheads="1"/>
            </p:cNvSpPr>
            <p:nvPr/>
          </p:nvSpPr>
          <p:spPr bwMode="auto">
            <a:xfrm>
              <a:off x="1116489" y="4838128"/>
              <a:ext cx="9628822" cy="169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sender limits transmission:</a:t>
              </a:r>
            </a:p>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cwnd </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is dynamically adjusted in response to observed network congestion (implementing TCP congestion control)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6" name="Group 15">
              <a:extLst>
                <a:ext uri="{FF2B5EF4-FFF2-40B4-BE49-F238E27FC236}">
                  <a16:creationId xmlns:a16="http://schemas.microsoft.com/office/drawing/2014/main" id="{33A34342-F85F-A641-8C18-F113159FACD0}"/>
                </a:ext>
              </a:extLst>
            </p:cNvPr>
            <p:cNvGrpSpPr/>
            <p:nvPr/>
          </p:nvGrpSpPr>
          <p:grpSpPr>
            <a:xfrm>
              <a:off x="6040008" y="4887177"/>
              <a:ext cx="4888123" cy="397144"/>
              <a:chOff x="5614194" y="4809655"/>
              <a:chExt cx="4888123" cy="397144"/>
            </a:xfrm>
          </p:grpSpPr>
          <p:sp>
            <p:nvSpPr>
              <p:cNvPr id="181" name="Text Box 71">
                <a:extLst>
                  <a:ext uri="{FF2B5EF4-FFF2-40B4-BE49-F238E27FC236}">
                    <a16:creationId xmlns:a16="http://schemas.microsoft.com/office/drawing/2014/main" id="{77C08B5B-9AE1-D240-830E-26ECD6D1665B}"/>
                  </a:ext>
                </a:extLst>
              </p:cNvPr>
              <p:cNvSpPr txBox="1">
                <a:spLocks noChangeArrowheads="1"/>
              </p:cNvSpPr>
              <p:nvPr/>
            </p:nvSpPr>
            <p:spPr bwMode="auto">
              <a:xfrm>
                <a:off x="5614194" y="4868630"/>
                <a:ext cx="4395788" cy="338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5425" indent="-22542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25425" marR="0" lvl="0" indent="-225425"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LastByteSent- LastByteAcked</a:t>
                </a: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nvGrpSpPr>
              <p:cNvPr id="15" name="Group 14">
                <a:extLst>
                  <a:ext uri="{FF2B5EF4-FFF2-40B4-BE49-F238E27FC236}">
                    <a16:creationId xmlns:a16="http://schemas.microsoft.com/office/drawing/2014/main" id="{FED586FE-6CBA-AA48-85C7-A1A11BDABF7D}"/>
                  </a:ext>
                </a:extLst>
              </p:cNvPr>
              <p:cNvGrpSpPr/>
              <p:nvPr/>
            </p:nvGrpSpPr>
            <p:grpSpPr>
              <a:xfrm>
                <a:off x="9416467" y="4809655"/>
                <a:ext cx="1085850" cy="366713"/>
                <a:chOff x="7709188" y="4768381"/>
                <a:chExt cx="1085850" cy="366713"/>
              </a:xfrm>
            </p:grpSpPr>
            <p:grpSp>
              <p:nvGrpSpPr>
                <p:cNvPr id="182" name="Group 74">
                  <a:extLst>
                    <a:ext uri="{FF2B5EF4-FFF2-40B4-BE49-F238E27FC236}">
                      <a16:creationId xmlns:a16="http://schemas.microsoft.com/office/drawing/2014/main" id="{059D1AF2-00E8-024F-B782-BBF97100FEB7}"/>
                    </a:ext>
                  </a:extLst>
                </p:cNvPr>
                <p:cNvGrpSpPr>
                  <a:grpSpLocks/>
                </p:cNvGrpSpPr>
                <p:nvPr/>
              </p:nvGrpSpPr>
              <p:grpSpPr bwMode="auto">
                <a:xfrm>
                  <a:off x="7709188" y="4789019"/>
                  <a:ext cx="350837" cy="336550"/>
                  <a:chOff x="2059" y="2097"/>
                  <a:chExt cx="221" cy="212"/>
                </a:xfrm>
              </p:grpSpPr>
              <p:sp>
                <p:nvSpPr>
                  <p:cNvPr id="183" name="Text Box 72">
                    <a:extLst>
                      <a:ext uri="{FF2B5EF4-FFF2-40B4-BE49-F238E27FC236}">
                        <a16:creationId xmlns:a16="http://schemas.microsoft.com/office/drawing/2014/main" id="{50EA1644-3183-7A41-97FA-03AEA0F526B2}"/>
                      </a:ext>
                    </a:extLst>
                  </p:cNvPr>
                  <p:cNvSpPr txBox="1">
                    <a:spLocks noChangeArrowheads="1"/>
                  </p:cNvSpPr>
                  <p:nvPr/>
                </p:nvSpPr>
                <p:spPr bwMode="auto">
                  <a:xfrm>
                    <a:off x="2059" y="2097"/>
                    <a:ext cx="22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Tahoma" charset="0"/>
                        <a:ea typeface="ＭＳ Ｐゴシック" charset="0"/>
                        <a:cs typeface="+mn-cs"/>
                      </a:rPr>
                      <a:t>&lt;</a:t>
                    </a:r>
                  </a:p>
                </p:txBody>
              </p:sp>
              <p:sp>
                <p:nvSpPr>
                  <p:cNvPr id="184" name="Line 73">
                    <a:extLst>
                      <a:ext uri="{FF2B5EF4-FFF2-40B4-BE49-F238E27FC236}">
                        <a16:creationId xmlns:a16="http://schemas.microsoft.com/office/drawing/2014/main" id="{B966005D-C4C4-C547-86E3-65FDA3A33E10}"/>
                      </a:ext>
                    </a:extLst>
                  </p:cNvPr>
                  <p:cNvSpPr>
                    <a:spLocks noChangeShapeType="1"/>
                  </p:cNvSpPr>
                  <p:nvPr/>
                </p:nvSpPr>
                <p:spPr bwMode="auto">
                  <a:xfrm>
                    <a:off x="2133" y="2269"/>
                    <a:ext cx="8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5" name="Text Box 75">
                  <a:extLst>
                    <a:ext uri="{FF2B5EF4-FFF2-40B4-BE49-F238E27FC236}">
                      <a16:creationId xmlns:a16="http://schemas.microsoft.com/office/drawing/2014/main" id="{4F80A37A-B578-A447-95BD-D5D7AC31E664}"/>
                    </a:ext>
                  </a:extLst>
                </p:cNvPr>
                <p:cNvSpPr txBox="1">
                  <a:spLocks noChangeArrowheads="1"/>
                </p:cNvSpPr>
                <p:nvPr/>
              </p:nvSpPr>
              <p:spPr bwMode="auto">
                <a:xfrm>
                  <a:off x="8064788" y="4768381"/>
                  <a:ext cx="730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cwnd</a:t>
                  </a:r>
                </a:p>
              </p:txBody>
            </p:sp>
          </p:grpSp>
        </p:grpSp>
      </p:grpSp>
      <p:sp>
        <p:nvSpPr>
          <p:cNvPr id="165" name="Rectangle 47">
            <a:extLst>
              <a:ext uri="{FF2B5EF4-FFF2-40B4-BE49-F238E27FC236}">
                <a16:creationId xmlns:a16="http://schemas.microsoft.com/office/drawing/2014/main" id="{DE6B816E-28FD-F042-BAC6-6005321F7326}"/>
              </a:ext>
            </a:extLst>
          </p:cNvPr>
          <p:cNvSpPr>
            <a:spLocks noChangeArrowheads="1"/>
          </p:cNvSpPr>
          <p:nvPr/>
        </p:nvSpPr>
        <p:spPr bwMode="auto">
          <a:xfrm>
            <a:off x="1314221" y="2927773"/>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1" name="Group 10">
            <a:extLst>
              <a:ext uri="{FF2B5EF4-FFF2-40B4-BE49-F238E27FC236}">
                <a16:creationId xmlns:a16="http://schemas.microsoft.com/office/drawing/2014/main" id="{C2EB66EB-894C-A043-A360-C60A865F68A4}"/>
              </a:ext>
            </a:extLst>
          </p:cNvPr>
          <p:cNvGrpSpPr/>
          <p:nvPr/>
        </p:nvGrpSpPr>
        <p:grpSpPr>
          <a:xfrm>
            <a:off x="1289051" y="2849038"/>
            <a:ext cx="1267801" cy="861704"/>
            <a:chOff x="1289051" y="2849038"/>
            <a:chExt cx="1267801" cy="861704"/>
          </a:xfrm>
        </p:grpSpPr>
        <p:sp>
          <p:nvSpPr>
            <p:cNvPr id="168" name="Freeform 53">
              <a:extLst>
                <a:ext uri="{FF2B5EF4-FFF2-40B4-BE49-F238E27FC236}">
                  <a16:creationId xmlns:a16="http://schemas.microsoft.com/office/drawing/2014/main" id="{E3EEFD92-7050-9249-80C1-240C22D52535}"/>
                </a:ext>
              </a:extLst>
            </p:cNvPr>
            <p:cNvSpPr>
              <a:spLocks/>
            </p:cNvSpPr>
            <p:nvPr/>
          </p:nvSpPr>
          <p:spPr bwMode="auto">
            <a:xfrm>
              <a:off x="2369283" y="2849038"/>
              <a:ext cx="187569" cy="464732"/>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57">
              <a:extLst>
                <a:ext uri="{FF2B5EF4-FFF2-40B4-BE49-F238E27FC236}">
                  <a16:creationId xmlns:a16="http://schemas.microsoft.com/office/drawing/2014/main" id="{4DCFBA68-55DB-2E45-83BC-59D80627D5D3}"/>
                </a:ext>
              </a:extLst>
            </p:cNvPr>
            <p:cNvSpPr txBox="1">
              <a:spLocks noChangeArrowheads="1"/>
            </p:cNvSpPr>
            <p:nvPr/>
          </p:nvSpPr>
          <p:spPr bwMode="auto">
            <a:xfrm>
              <a:off x="1289051" y="3119811"/>
              <a:ext cx="986168"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ACKed</a:t>
              </a:r>
            </a:p>
          </p:txBody>
        </p:sp>
      </p:grpSp>
      <p:grpSp>
        <p:nvGrpSpPr>
          <p:cNvPr id="13" name="Group 12">
            <a:extLst>
              <a:ext uri="{FF2B5EF4-FFF2-40B4-BE49-F238E27FC236}">
                <a16:creationId xmlns:a16="http://schemas.microsoft.com/office/drawing/2014/main" id="{A8C3752B-025F-E94F-8654-13F54E9C670F}"/>
              </a:ext>
            </a:extLst>
          </p:cNvPr>
          <p:cNvGrpSpPr/>
          <p:nvPr/>
        </p:nvGrpSpPr>
        <p:grpSpPr>
          <a:xfrm>
            <a:off x="3824084" y="2948877"/>
            <a:ext cx="1759290" cy="1283237"/>
            <a:chOff x="3824084" y="2948877"/>
            <a:chExt cx="1759290" cy="1283237"/>
          </a:xfrm>
        </p:grpSpPr>
        <p:sp>
          <p:nvSpPr>
            <p:cNvPr id="172" name="Text Box 59">
              <a:extLst>
                <a:ext uri="{FF2B5EF4-FFF2-40B4-BE49-F238E27FC236}">
                  <a16:creationId xmlns:a16="http://schemas.microsoft.com/office/drawing/2014/main" id="{44BFDC0C-7E1F-194B-B1D5-936A1056896B}"/>
                </a:ext>
              </a:extLst>
            </p:cNvPr>
            <p:cNvSpPr txBox="1">
              <a:spLocks noChangeArrowheads="1"/>
            </p:cNvSpPr>
            <p:nvPr/>
          </p:nvSpPr>
          <p:spPr bwMode="auto">
            <a:xfrm>
              <a:off x="3979525" y="3890482"/>
              <a:ext cx="1603849"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 sent</a:t>
              </a:r>
            </a:p>
          </p:txBody>
        </p:sp>
        <p:sp>
          <p:nvSpPr>
            <p:cNvPr id="180" name="Freeform 69">
              <a:extLst>
                <a:ext uri="{FF2B5EF4-FFF2-40B4-BE49-F238E27FC236}">
                  <a16:creationId xmlns:a16="http://schemas.microsoft.com/office/drawing/2014/main" id="{33A90F9A-C7CE-C44A-B81F-BFED1356069E}"/>
                </a:ext>
              </a:extLst>
            </p:cNvPr>
            <p:cNvSpPr>
              <a:spLocks/>
            </p:cNvSpPr>
            <p:nvPr/>
          </p:nvSpPr>
          <p:spPr bwMode="auto">
            <a:xfrm flipH="1">
              <a:off x="3824084" y="2948877"/>
              <a:ext cx="190240" cy="1102896"/>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42CF5997-36CB-D147-BC28-3AEB4C853BEA}"/>
              </a:ext>
            </a:extLst>
          </p:cNvPr>
          <p:cNvGrpSpPr/>
          <p:nvPr/>
        </p:nvGrpSpPr>
        <p:grpSpPr>
          <a:xfrm>
            <a:off x="1289051" y="1292332"/>
            <a:ext cx="4641849" cy="1497173"/>
            <a:chOff x="1289051" y="1292332"/>
            <a:chExt cx="4641849" cy="1497173"/>
          </a:xfrm>
        </p:grpSpPr>
        <p:sp>
          <p:nvSpPr>
            <p:cNvPr id="104" name="Rectangle 12">
              <a:extLst>
                <a:ext uri="{FF2B5EF4-FFF2-40B4-BE49-F238E27FC236}">
                  <a16:creationId xmlns:a16="http://schemas.microsoft.com/office/drawing/2014/main" id="{04993FEE-920A-A241-8D22-76E5FD7EE6A9}"/>
                </a:ext>
              </a:extLst>
            </p:cNvPr>
            <p:cNvSpPr>
              <a:spLocks noChangeArrowheads="1"/>
            </p:cNvSpPr>
            <p:nvPr/>
          </p:nvSpPr>
          <p:spPr bwMode="auto">
            <a:xfrm>
              <a:off x="1370854" y="2034797"/>
              <a:ext cx="86000" cy="752789"/>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5" name="Rectangle 13">
              <a:extLst>
                <a:ext uri="{FF2B5EF4-FFF2-40B4-BE49-F238E27FC236}">
                  <a16:creationId xmlns:a16="http://schemas.microsoft.com/office/drawing/2014/main" id="{18E83275-ACB2-EC4C-B6DC-CBDA17C3A868}"/>
                </a:ext>
              </a:extLst>
            </p:cNvPr>
            <p:cNvSpPr>
              <a:spLocks noChangeArrowheads="1"/>
            </p:cNvSpPr>
            <p:nvPr/>
          </p:nvSpPr>
          <p:spPr bwMode="auto">
            <a:xfrm>
              <a:off x="1498805" y="2036716"/>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6" name="Rectangle 14">
              <a:extLst>
                <a:ext uri="{FF2B5EF4-FFF2-40B4-BE49-F238E27FC236}">
                  <a16:creationId xmlns:a16="http://schemas.microsoft.com/office/drawing/2014/main" id="{DAC860B7-5379-0C49-8B6D-4F42EEEC890F}"/>
                </a:ext>
              </a:extLst>
            </p:cNvPr>
            <p:cNvSpPr>
              <a:spLocks noChangeArrowheads="1"/>
            </p:cNvSpPr>
            <p:nvPr/>
          </p:nvSpPr>
          <p:spPr bwMode="auto">
            <a:xfrm>
              <a:off x="1628852"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7" name="Rectangle 15">
              <a:extLst>
                <a:ext uri="{FF2B5EF4-FFF2-40B4-BE49-F238E27FC236}">
                  <a16:creationId xmlns:a16="http://schemas.microsoft.com/office/drawing/2014/main" id="{850E3686-28F1-ED45-BCA0-8626CD94C24A}"/>
                </a:ext>
              </a:extLst>
            </p:cNvPr>
            <p:cNvSpPr>
              <a:spLocks noChangeArrowheads="1"/>
            </p:cNvSpPr>
            <p:nvPr/>
          </p:nvSpPr>
          <p:spPr bwMode="auto">
            <a:xfrm>
              <a:off x="1756801"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8" name="Rectangle 16">
              <a:extLst>
                <a:ext uri="{FF2B5EF4-FFF2-40B4-BE49-F238E27FC236}">
                  <a16:creationId xmlns:a16="http://schemas.microsoft.com/office/drawing/2014/main" id="{2B67993F-458E-AA4F-8BDA-DD554E74E999}"/>
                </a:ext>
              </a:extLst>
            </p:cNvPr>
            <p:cNvSpPr>
              <a:spLocks noChangeArrowheads="1"/>
            </p:cNvSpPr>
            <p:nvPr/>
          </p:nvSpPr>
          <p:spPr bwMode="auto">
            <a:xfrm>
              <a:off x="1882653"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9" name="Rectangle 17">
              <a:extLst>
                <a:ext uri="{FF2B5EF4-FFF2-40B4-BE49-F238E27FC236}">
                  <a16:creationId xmlns:a16="http://schemas.microsoft.com/office/drawing/2014/main" id="{0FAD288D-252F-5745-BF73-6A260AA674C3}"/>
                </a:ext>
              </a:extLst>
            </p:cNvPr>
            <p:cNvSpPr>
              <a:spLocks noChangeArrowheads="1"/>
            </p:cNvSpPr>
            <p:nvPr/>
          </p:nvSpPr>
          <p:spPr bwMode="auto">
            <a:xfrm>
              <a:off x="2010604"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0" name="Rectangle 18">
              <a:extLst>
                <a:ext uri="{FF2B5EF4-FFF2-40B4-BE49-F238E27FC236}">
                  <a16:creationId xmlns:a16="http://schemas.microsoft.com/office/drawing/2014/main" id="{F50804B5-A9B0-B741-A2CB-DC3CFBF3864F}"/>
                </a:ext>
              </a:extLst>
            </p:cNvPr>
            <p:cNvSpPr>
              <a:spLocks noChangeArrowheads="1"/>
            </p:cNvSpPr>
            <p:nvPr/>
          </p:nvSpPr>
          <p:spPr bwMode="auto">
            <a:xfrm>
              <a:off x="2132261"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1" name="Rectangle 19">
              <a:extLst>
                <a:ext uri="{FF2B5EF4-FFF2-40B4-BE49-F238E27FC236}">
                  <a16:creationId xmlns:a16="http://schemas.microsoft.com/office/drawing/2014/main" id="{E9319E92-5123-8943-BEB7-081DA31ABF1D}"/>
                </a:ext>
              </a:extLst>
            </p:cNvPr>
            <p:cNvSpPr>
              <a:spLocks noChangeArrowheads="1"/>
            </p:cNvSpPr>
            <p:nvPr/>
          </p:nvSpPr>
          <p:spPr bwMode="auto">
            <a:xfrm>
              <a:off x="2258113"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2" name="Rectangle 20">
              <a:extLst>
                <a:ext uri="{FF2B5EF4-FFF2-40B4-BE49-F238E27FC236}">
                  <a16:creationId xmlns:a16="http://schemas.microsoft.com/office/drawing/2014/main" id="{C56329EF-B8DA-E848-8471-F7AB6A81A0AD}"/>
                </a:ext>
              </a:extLst>
            </p:cNvPr>
            <p:cNvSpPr>
              <a:spLocks noChangeArrowheads="1"/>
            </p:cNvSpPr>
            <p:nvPr/>
          </p:nvSpPr>
          <p:spPr bwMode="auto">
            <a:xfrm>
              <a:off x="2383965"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3" name="Rectangle 21">
              <a:extLst>
                <a:ext uri="{FF2B5EF4-FFF2-40B4-BE49-F238E27FC236}">
                  <a16:creationId xmlns:a16="http://schemas.microsoft.com/office/drawing/2014/main" id="{B6EA82BD-4235-744C-8CC2-3D0E84463334}"/>
                </a:ext>
              </a:extLst>
            </p:cNvPr>
            <p:cNvSpPr>
              <a:spLocks noChangeArrowheads="1"/>
            </p:cNvSpPr>
            <p:nvPr/>
          </p:nvSpPr>
          <p:spPr bwMode="auto">
            <a:xfrm>
              <a:off x="2524500"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4" name="Rectangle 22">
              <a:extLst>
                <a:ext uri="{FF2B5EF4-FFF2-40B4-BE49-F238E27FC236}">
                  <a16:creationId xmlns:a16="http://schemas.microsoft.com/office/drawing/2014/main" id="{3AB484C5-F544-AD4F-AC56-F33B38DBB98F}"/>
                </a:ext>
              </a:extLst>
            </p:cNvPr>
            <p:cNvSpPr>
              <a:spLocks noChangeArrowheads="1"/>
            </p:cNvSpPr>
            <p:nvPr/>
          </p:nvSpPr>
          <p:spPr bwMode="auto">
            <a:xfrm>
              <a:off x="2654547" y="2036716"/>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5" name="Rectangle 23">
              <a:extLst>
                <a:ext uri="{FF2B5EF4-FFF2-40B4-BE49-F238E27FC236}">
                  <a16:creationId xmlns:a16="http://schemas.microsoft.com/office/drawing/2014/main" id="{1DD6947E-4A84-9D4E-B2FC-3A5E7F6D1E34}"/>
                </a:ext>
              </a:extLst>
            </p:cNvPr>
            <p:cNvSpPr>
              <a:spLocks noChangeArrowheads="1"/>
            </p:cNvSpPr>
            <p:nvPr/>
          </p:nvSpPr>
          <p:spPr bwMode="auto">
            <a:xfrm>
              <a:off x="2782498"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6" name="Rectangle 24">
              <a:extLst>
                <a:ext uri="{FF2B5EF4-FFF2-40B4-BE49-F238E27FC236}">
                  <a16:creationId xmlns:a16="http://schemas.microsoft.com/office/drawing/2014/main" id="{2A55A81B-B032-0840-A48D-1D5352A231AA}"/>
                </a:ext>
              </a:extLst>
            </p:cNvPr>
            <p:cNvSpPr>
              <a:spLocks noChangeArrowheads="1"/>
            </p:cNvSpPr>
            <p:nvPr/>
          </p:nvSpPr>
          <p:spPr bwMode="auto">
            <a:xfrm>
              <a:off x="2910447"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25">
              <a:extLst>
                <a:ext uri="{FF2B5EF4-FFF2-40B4-BE49-F238E27FC236}">
                  <a16:creationId xmlns:a16="http://schemas.microsoft.com/office/drawing/2014/main" id="{EBC4122E-0CCF-1548-9A66-7DCD08E748CD}"/>
                </a:ext>
              </a:extLst>
            </p:cNvPr>
            <p:cNvSpPr>
              <a:spLocks noChangeArrowheads="1"/>
            </p:cNvSpPr>
            <p:nvPr/>
          </p:nvSpPr>
          <p:spPr bwMode="auto">
            <a:xfrm>
              <a:off x="303839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26">
              <a:extLst>
                <a:ext uri="{FF2B5EF4-FFF2-40B4-BE49-F238E27FC236}">
                  <a16:creationId xmlns:a16="http://schemas.microsoft.com/office/drawing/2014/main" id="{DB7235A0-624C-DB45-8BCC-3CE6B91647F3}"/>
                </a:ext>
              </a:extLst>
            </p:cNvPr>
            <p:cNvSpPr>
              <a:spLocks noChangeArrowheads="1"/>
            </p:cNvSpPr>
            <p:nvPr/>
          </p:nvSpPr>
          <p:spPr bwMode="auto">
            <a:xfrm>
              <a:off x="316424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27">
              <a:extLst>
                <a:ext uri="{FF2B5EF4-FFF2-40B4-BE49-F238E27FC236}">
                  <a16:creationId xmlns:a16="http://schemas.microsoft.com/office/drawing/2014/main" id="{345917A5-9719-BB4F-9C0B-ACD89A8BB0F4}"/>
                </a:ext>
              </a:extLst>
            </p:cNvPr>
            <p:cNvSpPr>
              <a:spLocks noChangeArrowheads="1"/>
            </p:cNvSpPr>
            <p:nvPr/>
          </p:nvSpPr>
          <p:spPr bwMode="auto">
            <a:xfrm>
              <a:off x="328590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0" name="Rectangle 28">
              <a:extLst>
                <a:ext uri="{FF2B5EF4-FFF2-40B4-BE49-F238E27FC236}">
                  <a16:creationId xmlns:a16="http://schemas.microsoft.com/office/drawing/2014/main" id="{4C1474B9-991E-6847-8B01-DE0C95138525}"/>
                </a:ext>
              </a:extLst>
            </p:cNvPr>
            <p:cNvSpPr>
              <a:spLocks noChangeArrowheads="1"/>
            </p:cNvSpPr>
            <p:nvPr/>
          </p:nvSpPr>
          <p:spPr bwMode="auto">
            <a:xfrm>
              <a:off x="341175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Rectangle 29">
              <a:extLst>
                <a:ext uri="{FF2B5EF4-FFF2-40B4-BE49-F238E27FC236}">
                  <a16:creationId xmlns:a16="http://schemas.microsoft.com/office/drawing/2014/main" id="{1FEE069D-BAD8-8A43-9829-68BF4DBC5019}"/>
                </a:ext>
              </a:extLst>
            </p:cNvPr>
            <p:cNvSpPr>
              <a:spLocks noChangeArrowheads="1"/>
            </p:cNvSpPr>
            <p:nvPr/>
          </p:nvSpPr>
          <p:spPr bwMode="auto">
            <a:xfrm>
              <a:off x="3539708"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30">
              <a:extLst>
                <a:ext uri="{FF2B5EF4-FFF2-40B4-BE49-F238E27FC236}">
                  <a16:creationId xmlns:a16="http://schemas.microsoft.com/office/drawing/2014/main" id="{F6A54E32-B859-A84C-B9EB-275C556CD8B7}"/>
                </a:ext>
              </a:extLst>
            </p:cNvPr>
            <p:cNvSpPr>
              <a:spLocks noChangeArrowheads="1"/>
            </p:cNvSpPr>
            <p:nvPr/>
          </p:nvSpPr>
          <p:spPr bwMode="auto">
            <a:xfrm>
              <a:off x="3657170"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31">
              <a:extLst>
                <a:ext uri="{FF2B5EF4-FFF2-40B4-BE49-F238E27FC236}">
                  <a16:creationId xmlns:a16="http://schemas.microsoft.com/office/drawing/2014/main" id="{F693AF70-5D12-874C-A1FE-39895AB51D68}"/>
                </a:ext>
              </a:extLst>
            </p:cNvPr>
            <p:cNvSpPr>
              <a:spLocks noChangeArrowheads="1"/>
            </p:cNvSpPr>
            <p:nvPr/>
          </p:nvSpPr>
          <p:spPr bwMode="auto">
            <a:xfrm>
              <a:off x="3783022"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32">
              <a:extLst>
                <a:ext uri="{FF2B5EF4-FFF2-40B4-BE49-F238E27FC236}">
                  <a16:creationId xmlns:a16="http://schemas.microsoft.com/office/drawing/2014/main" id="{8AF2AC6B-DBDA-9B44-8499-2FA57D21931E}"/>
                </a:ext>
              </a:extLst>
            </p:cNvPr>
            <p:cNvSpPr>
              <a:spLocks noChangeArrowheads="1"/>
            </p:cNvSpPr>
            <p:nvPr/>
          </p:nvSpPr>
          <p:spPr bwMode="auto">
            <a:xfrm>
              <a:off x="3906778"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Rectangle 33">
              <a:extLst>
                <a:ext uri="{FF2B5EF4-FFF2-40B4-BE49-F238E27FC236}">
                  <a16:creationId xmlns:a16="http://schemas.microsoft.com/office/drawing/2014/main" id="{3C5EC589-0EEE-AA43-956D-7E1A6B8E7BEA}"/>
                </a:ext>
              </a:extLst>
            </p:cNvPr>
            <p:cNvSpPr>
              <a:spLocks noChangeArrowheads="1"/>
            </p:cNvSpPr>
            <p:nvPr/>
          </p:nvSpPr>
          <p:spPr bwMode="auto">
            <a:xfrm>
              <a:off x="4028435"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34">
              <a:extLst>
                <a:ext uri="{FF2B5EF4-FFF2-40B4-BE49-F238E27FC236}">
                  <a16:creationId xmlns:a16="http://schemas.microsoft.com/office/drawing/2014/main" id="{00489FD8-0BA0-844E-AA41-BDE801D2E271}"/>
                </a:ext>
              </a:extLst>
            </p:cNvPr>
            <p:cNvSpPr>
              <a:spLocks noChangeArrowheads="1"/>
            </p:cNvSpPr>
            <p:nvPr/>
          </p:nvSpPr>
          <p:spPr bwMode="auto">
            <a:xfrm>
              <a:off x="4156384"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7" name="Rectangle 35">
              <a:extLst>
                <a:ext uri="{FF2B5EF4-FFF2-40B4-BE49-F238E27FC236}">
                  <a16:creationId xmlns:a16="http://schemas.microsoft.com/office/drawing/2014/main" id="{7CDE0EFB-7CC4-304D-AD89-8FC08C1FBD45}"/>
                </a:ext>
              </a:extLst>
            </p:cNvPr>
            <p:cNvSpPr>
              <a:spLocks noChangeArrowheads="1"/>
            </p:cNvSpPr>
            <p:nvPr/>
          </p:nvSpPr>
          <p:spPr bwMode="auto">
            <a:xfrm>
              <a:off x="4282236"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8" name="Rectangle 36">
              <a:extLst>
                <a:ext uri="{FF2B5EF4-FFF2-40B4-BE49-F238E27FC236}">
                  <a16:creationId xmlns:a16="http://schemas.microsoft.com/office/drawing/2014/main" id="{6EECC216-B56D-D043-93ED-F50164EF4E4A}"/>
                </a:ext>
              </a:extLst>
            </p:cNvPr>
            <p:cNvSpPr>
              <a:spLocks noChangeArrowheads="1"/>
            </p:cNvSpPr>
            <p:nvPr/>
          </p:nvSpPr>
          <p:spPr bwMode="auto">
            <a:xfrm>
              <a:off x="4399698"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9" name="Rectangle 37">
              <a:extLst>
                <a:ext uri="{FF2B5EF4-FFF2-40B4-BE49-F238E27FC236}">
                  <a16:creationId xmlns:a16="http://schemas.microsoft.com/office/drawing/2014/main" id="{2DDF4004-027D-3448-8C19-8E608E21464E}"/>
                </a:ext>
              </a:extLst>
            </p:cNvPr>
            <p:cNvSpPr>
              <a:spLocks noChangeArrowheads="1"/>
            </p:cNvSpPr>
            <p:nvPr/>
          </p:nvSpPr>
          <p:spPr bwMode="auto">
            <a:xfrm>
              <a:off x="4525550"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Rectangle 38">
              <a:extLst>
                <a:ext uri="{FF2B5EF4-FFF2-40B4-BE49-F238E27FC236}">
                  <a16:creationId xmlns:a16="http://schemas.microsoft.com/office/drawing/2014/main" id="{66B062CA-DE3B-DE43-ABC0-B0129B267927}"/>
                </a:ext>
              </a:extLst>
            </p:cNvPr>
            <p:cNvSpPr>
              <a:spLocks noChangeArrowheads="1"/>
            </p:cNvSpPr>
            <p:nvPr/>
          </p:nvSpPr>
          <p:spPr bwMode="auto">
            <a:xfrm>
              <a:off x="4653501"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Rectangle 39">
              <a:extLst>
                <a:ext uri="{FF2B5EF4-FFF2-40B4-BE49-F238E27FC236}">
                  <a16:creationId xmlns:a16="http://schemas.microsoft.com/office/drawing/2014/main" id="{B8FF22AA-6251-9B4A-8B71-33B1C663B36C}"/>
                </a:ext>
              </a:extLst>
            </p:cNvPr>
            <p:cNvSpPr>
              <a:spLocks noChangeArrowheads="1"/>
            </p:cNvSpPr>
            <p:nvPr/>
          </p:nvSpPr>
          <p:spPr bwMode="auto">
            <a:xfrm>
              <a:off x="4781450" y="2036716"/>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Rectangle 40">
              <a:extLst>
                <a:ext uri="{FF2B5EF4-FFF2-40B4-BE49-F238E27FC236}">
                  <a16:creationId xmlns:a16="http://schemas.microsoft.com/office/drawing/2014/main" id="{FAB9104E-A760-C644-B315-33CD7DEB1CB4}"/>
                </a:ext>
              </a:extLst>
            </p:cNvPr>
            <p:cNvSpPr>
              <a:spLocks noChangeArrowheads="1"/>
            </p:cNvSpPr>
            <p:nvPr/>
          </p:nvSpPr>
          <p:spPr bwMode="auto">
            <a:xfrm>
              <a:off x="49094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3" name="Rectangle 41">
              <a:extLst>
                <a:ext uri="{FF2B5EF4-FFF2-40B4-BE49-F238E27FC236}">
                  <a16:creationId xmlns:a16="http://schemas.microsoft.com/office/drawing/2014/main" id="{84289F99-D270-C140-AA7A-F6C4AFA078ED}"/>
                </a:ext>
              </a:extLst>
            </p:cNvPr>
            <p:cNvSpPr>
              <a:spLocks noChangeArrowheads="1"/>
            </p:cNvSpPr>
            <p:nvPr/>
          </p:nvSpPr>
          <p:spPr bwMode="auto">
            <a:xfrm>
              <a:off x="5039448"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Rectangle 42">
              <a:extLst>
                <a:ext uri="{FF2B5EF4-FFF2-40B4-BE49-F238E27FC236}">
                  <a16:creationId xmlns:a16="http://schemas.microsoft.com/office/drawing/2014/main" id="{CDFBFB7B-6E55-9045-8777-DB8B3B13C3C3}"/>
                </a:ext>
              </a:extLst>
            </p:cNvPr>
            <p:cNvSpPr>
              <a:spLocks noChangeArrowheads="1"/>
            </p:cNvSpPr>
            <p:nvPr/>
          </p:nvSpPr>
          <p:spPr bwMode="auto">
            <a:xfrm>
              <a:off x="51653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Rectangle 43">
              <a:extLst>
                <a:ext uri="{FF2B5EF4-FFF2-40B4-BE49-F238E27FC236}">
                  <a16:creationId xmlns:a16="http://schemas.microsoft.com/office/drawing/2014/main" id="{AD3CDD9F-C7EC-964D-A02B-C8B9C75CCDA9}"/>
                </a:ext>
              </a:extLst>
            </p:cNvPr>
            <p:cNvSpPr>
              <a:spLocks noChangeArrowheads="1"/>
            </p:cNvSpPr>
            <p:nvPr/>
          </p:nvSpPr>
          <p:spPr bwMode="auto">
            <a:xfrm>
              <a:off x="5291152"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Rectangle 44">
              <a:extLst>
                <a:ext uri="{FF2B5EF4-FFF2-40B4-BE49-F238E27FC236}">
                  <a16:creationId xmlns:a16="http://schemas.microsoft.com/office/drawing/2014/main" id="{A68B931F-B222-6643-B4DE-15E3E8354B18}"/>
                </a:ext>
              </a:extLst>
            </p:cNvPr>
            <p:cNvSpPr>
              <a:spLocks noChangeArrowheads="1"/>
            </p:cNvSpPr>
            <p:nvPr/>
          </p:nvSpPr>
          <p:spPr bwMode="auto">
            <a:xfrm>
              <a:off x="5412809"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3" name="Rectangle 45">
              <a:extLst>
                <a:ext uri="{FF2B5EF4-FFF2-40B4-BE49-F238E27FC236}">
                  <a16:creationId xmlns:a16="http://schemas.microsoft.com/office/drawing/2014/main" id="{7D3A9CBD-AC18-2744-9564-5C628A27F631}"/>
                </a:ext>
              </a:extLst>
            </p:cNvPr>
            <p:cNvSpPr>
              <a:spLocks noChangeArrowheads="1"/>
            </p:cNvSpPr>
            <p:nvPr/>
          </p:nvSpPr>
          <p:spPr bwMode="auto">
            <a:xfrm>
              <a:off x="5540759" y="2034797"/>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46">
              <a:extLst>
                <a:ext uri="{FF2B5EF4-FFF2-40B4-BE49-F238E27FC236}">
                  <a16:creationId xmlns:a16="http://schemas.microsoft.com/office/drawing/2014/main" id="{7BD5CB89-7651-AC4B-B6A7-CB76771F9558}"/>
                </a:ext>
              </a:extLst>
            </p:cNvPr>
            <p:cNvSpPr>
              <a:spLocks noChangeArrowheads="1"/>
            </p:cNvSpPr>
            <p:nvPr/>
          </p:nvSpPr>
          <p:spPr bwMode="auto">
            <a:xfrm>
              <a:off x="5666611" y="2034797"/>
              <a:ext cx="86000" cy="752789"/>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Rectangle 48">
              <a:extLst>
                <a:ext uri="{FF2B5EF4-FFF2-40B4-BE49-F238E27FC236}">
                  <a16:creationId xmlns:a16="http://schemas.microsoft.com/office/drawing/2014/main" id="{22B83E8B-5347-B046-AB4A-F500B639B452}"/>
                </a:ext>
              </a:extLst>
            </p:cNvPr>
            <p:cNvSpPr>
              <a:spLocks noChangeArrowheads="1"/>
            </p:cNvSpPr>
            <p:nvPr/>
          </p:nvSpPr>
          <p:spPr bwMode="auto">
            <a:xfrm>
              <a:off x="1427488" y="1902290"/>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Text Box 61">
              <a:extLst>
                <a:ext uri="{FF2B5EF4-FFF2-40B4-BE49-F238E27FC236}">
                  <a16:creationId xmlns:a16="http://schemas.microsoft.com/office/drawing/2014/main" id="{EC2166A2-B157-124D-AD95-CDDC7B2DDCB8}"/>
                </a:ext>
              </a:extLst>
            </p:cNvPr>
            <p:cNvSpPr txBox="1">
              <a:spLocks noChangeArrowheads="1"/>
            </p:cNvSpPr>
            <p:nvPr/>
          </p:nvSpPr>
          <p:spPr bwMode="auto">
            <a:xfrm>
              <a:off x="3220882" y="1648799"/>
              <a:ext cx="805454" cy="3437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ＭＳ Ｐゴシック" charset="0"/>
                  <a:cs typeface="+mn-cs"/>
                </a:rPr>
                <a:t>cwnd</a:t>
              </a:r>
              <a:endParaRPr kumimoji="0" lang="en-US" sz="1400" b="1" i="1"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nvGrpSpPr>
            <p:cNvPr id="174" name="Group 62">
              <a:extLst>
                <a:ext uri="{FF2B5EF4-FFF2-40B4-BE49-F238E27FC236}">
                  <a16:creationId xmlns:a16="http://schemas.microsoft.com/office/drawing/2014/main" id="{A2ECB346-2348-1D42-A5A0-3073BBFAF723}"/>
                </a:ext>
              </a:extLst>
            </p:cNvPr>
            <p:cNvGrpSpPr>
              <a:grpSpLocks/>
            </p:cNvGrpSpPr>
            <p:nvPr/>
          </p:nvGrpSpPr>
          <p:grpSpPr bwMode="auto">
            <a:xfrm>
              <a:off x="4022141" y="1750580"/>
              <a:ext cx="591506" cy="142108"/>
              <a:chOff x="4250" y="1692"/>
              <a:chExt cx="374" cy="86"/>
            </a:xfrm>
          </p:grpSpPr>
          <p:sp>
            <p:nvSpPr>
              <p:cNvPr id="175" name="Line 63">
                <a:extLst>
                  <a:ext uri="{FF2B5EF4-FFF2-40B4-BE49-F238E27FC236}">
                    <a16:creationId xmlns:a16="http://schemas.microsoft.com/office/drawing/2014/main" id="{D8AB4372-6622-194F-8B2C-95E11AB4BDB8}"/>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6" name="Line 64">
                <a:extLst>
                  <a:ext uri="{FF2B5EF4-FFF2-40B4-BE49-F238E27FC236}">
                    <a16:creationId xmlns:a16="http://schemas.microsoft.com/office/drawing/2014/main" id="{90113FC4-9E6C-1344-9A19-D18BED38D2E9}"/>
                  </a:ext>
                </a:extLst>
              </p:cNvPr>
              <p:cNvSpPr>
                <a:spLocks noChangeShapeType="1"/>
              </p:cNvSpPr>
              <p:nvPr/>
            </p:nvSpPr>
            <p:spPr bwMode="auto">
              <a:xfrm>
                <a:off x="4621"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77" name="Group 65">
              <a:extLst>
                <a:ext uri="{FF2B5EF4-FFF2-40B4-BE49-F238E27FC236}">
                  <a16:creationId xmlns:a16="http://schemas.microsoft.com/office/drawing/2014/main" id="{DA340DC1-A02D-8B4C-B20C-F58E960E37E4}"/>
                </a:ext>
              </a:extLst>
            </p:cNvPr>
            <p:cNvGrpSpPr>
              <a:grpSpLocks/>
            </p:cNvGrpSpPr>
            <p:nvPr/>
          </p:nvGrpSpPr>
          <p:grpSpPr bwMode="auto">
            <a:xfrm rot="10800000">
              <a:off x="2650352" y="1773625"/>
              <a:ext cx="616676" cy="149790"/>
              <a:chOff x="4250" y="1692"/>
              <a:chExt cx="374" cy="86"/>
            </a:xfrm>
          </p:grpSpPr>
          <p:sp>
            <p:nvSpPr>
              <p:cNvPr id="178" name="Line 66">
                <a:extLst>
                  <a:ext uri="{FF2B5EF4-FFF2-40B4-BE49-F238E27FC236}">
                    <a16:creationId xmlns:a16="http://schemas.microsoft.com/office/drawing/2014/main" id="{996A9ACA-B6A9-274C-AF8C-6FDF8BEA33F2}"/>
                  </a:ext>
                </a:extLst>
              </p:cNvPr>
              <p:cNvSpPr>
                <a:spLocks noChangeShapeType="1"/>
              </p:cNvSpPr>
              <p:nvPr/>
            </p:nvSpPr>
            <p:spPr bwMode="auto">
              <a:xfrm>
                <a:off x="4260" y="1746"/>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9" name="Line 67">
                <a:extLst>
                  <a:ext uri="{FF2B5EF4-FFF2-40B4-BE49-F238E27FC236}">
                    <a16:creationId xmlns:a16="http://schemas.microsoft.com/office/drawing/2014/main" id="{1CAF8AD6-4F2D-AF41-B54A-FA702FB44D10}"/>
                  </a:ext>
                </a:extLst>
              </p:cNvPr>
              <p:cNvSpPr>
                <a:spLocks noChangeShapeType="1"/>
              </p:cNvSpPr>
              <p:nvPr/>
            </p:nvSpPr>
            <p:spPr bwMode="auto">
              <a:xfrm>
                <a:off x="4632" y="1700"/>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7" name="Text Box 78">
              <a:extLst>
                <a:ext uri="{FF2B5EF4-FFF2-40B4-BE49-F238E27FC236}">
                  <a16:creationId xmlns:a16="http://schemas.microsoft.com/office/drawing/2014/main" id="{084366A9-52AF-9848-912D-70AD364BF8CE}"/>
                </a:ext>
              </a:extLst>
            </p:cNvPr>
            <p:cNvSpPr txBox="1">
              <a:spLocks noChangeArrowheads="1"/>
            </p:cNvSpPr>
            <p:nvPr/>
          </p:nvSpPr>
          <p:spPr bwMode="auto">
            <a:xfrm>
              <a:off x="1289051" y="1292332"/>
              <a:ext cx="3220754" cy="369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sender sequence number space </a:t>
              </a:r>
            </a:p>
          </p:txBody>
        </p:sp>
      </p:grpSp>
      <p:sp>
        <p:nvSpPr>
          <p:cNvPr id="198" name="Line 51">
            <a:extLst>
              <a:ext uri="{FF2B5EF4-FFF2-40B4-BE49-F238E27FC236}">
                <a16:creationId xmlns:a16="http://schemas.microsoft.com/office/drawing/2014/main" id="{E6E4B0C6-1414-3D4F-93A5-CCA3CEEBB668}"/>
              </a:ext>
            </a:extLst>
          </p:cNvPr>
          <p:cNvSpPr>
            <a:spLocks noChangeShapeType="1"/>
          </p:cNvSpPr>
          <p:nvPr/>
        </p:nvSpPr>
        <p:spPr bwMode="auto">
          <a:xfrm>
            <a:off x="3908860" y="2875555"/>
            <a:ext cx="700041"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4" name="Group 13">
            <a:extLst>
              <a:ext uri="{FF2B5EF4-FFF2-40B4-BE49-F238E27FC236}">
                <a16:creationId xmlns:a16="http://schemas.microsoft.com/office/drawing/2014/main" id="{BF77D345-5DCD-C84A-8957-E4F03648FFCF}"/>
              </a:ext>
            </a:extLst>
          </p:cNvPr>
          <p:cNvGrpSpPr/>
          <p:nvPr/>
        </p:nvGrpSpPr>
        <p:grpSpPr>
          <a:xfrm>
            <a:off x="4204169" y="2959619"/>
            <a:ext cx="1759165" cy="950582"/>
            <a:chOff x="4204169" y="2959619"/>
            <a:chExt cx="1759165" cy="950582"/>
          </a:xfrm>
        </p:grpSpPr>
        <p:sp>
          <p:nvSpPr>
            <p:cNvPr id="199" name="Freeform 69">
              <a:extLst>
                <a:ext uri="{FF2B5EF4-FFF2-40B4-BE49-F238E27FC236}">
                  <a16:creationId xmlns:a16="http://schemas.microsoft.com/office/drawing/2014/main" id="{59B379E2-D8BE-6243-B6FF-8D00B68FA2FC}"/>
                </a:ext>
              </a:extLst>
            </p:cNvPr>
            <p:cNvSpPr>
              <a:spLocks/>
            </p:cNvSpPr>
            <p:nvPr/>
          </p:nvSpPr>
          <p:spPr bwMode="auto">
            <a:xfrm flipH="1">
              <a:off x="4204169" y="2959619"/>
              <a:ext cx="190240" cy="549834"/>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0" name="Text Box 59">
              <a:extLst>
                <a:ext uri="{FF2B5EF4-FFF2-40B4-BE49-F238E27FC236}">
                  <a16:creationId xmlns:a16="http://schemas.microsoft.com/office/drawing/2014/main" id="{D18ACC8C-E30F-2B43-A012-02A119CFD507}"/>
                </a:ext>
              </a:extLst>
            </p:cNvPr>
            <p:cNvSpPr txBox="1">
              <a:spLocks noChangeArrowheads="1"/>
            </p:cNvSpPr>
            <p:nvPr/>
          </p:nvSpPr>
          <p:spPr bwMode="auto">
            <a:xfrm>
              <a:off x="4359485" y="3319270"/>
              <a:ext cx="1603849"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available but not used</a:t>
              </a:r>
            </a:p>
          </p:txBody>
        </p:sp>
      </p:grpSp>
      <p:grpSp>
        <p:nvGrpSpPr>
          <p:cNvPr id="22" name="Group 21">
            <a:extLst>
              <a:ext uri="{FF2B5EF4-FFF2-40B4-BE49-F238E27FC236}">
                <a16:creationId xmlns:a16="http://schemas.microsoft.com/office/drawing/2014/main" id="{9DAB0D8A-F035-A446-BFCD-CB14C1FE358B}"/>
              </a:ext>
            </a:extLst>
          </p:cNvPr>
          <p:cNvGrpSpPr/>
          <p:nvPr/>
        </p:nvGrpSpPr>
        <p:grpSpPr>
          <a:xfrm>
            <a:off x="7180262" y="1455737"/>
            <a:ext cx="4592627" cy="2538364"/>
            <a:chOff x="7180262" y="1455737"/>
            <a:chExt cx="4592627" cy="2538364"/>
          </a:xfrm>
        </p:grpSpPr>
        <p:sp>
          <p:nvSpPr>
            <p:cNvPr id="103" name="Rectangle 4">
              <a:extLst>
                <a:ext uri="{FF2B5EF4-FFF2-40B4-BE49-F238E27FC236}">
                  <a16:creationId xmlns:a16="http://schemas.microsoft.com/office/drawing/2014/main" id="{3906FFA2-1D5C-7540-9050-9ADF12840292}"/>
                </a:ext>
              </a:extLst>
            </p:cNvPr>
            <p:cNvSpPr txBox="1">
              <a:spLocks noChangeArrowheads="1"/>
            </p:cNvSpPr>
            <p:nvPr/>
          </p:nvSpPr>
          <p:spPr bwMode="auto">
            <a:xfrm>
              <a:off x="7180262" y="1455737"/>
              <a:ext cx="4592627" cy="2447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sending behavior: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1"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roughly:</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send </a:t>
              </a:r>
              <a:r>
                <a:rPr kumimoji="0" lang="en-US" sz="28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cwnd</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bytes, wait RTT for ACKS, then send more bytes</a:t>
              </a:r>
            </a:p>
          </p:txBody>
        </p:sp>
        <p:grpSp>
          <p:nvGrpSpPr>
            <p:cNvPr id="20" name="Group 19">
              <a:extLst>
                <a:ext uri="{FF2B5EF4-FFF2-40B4-BE49-F238E27FC236}">
                  <a16:creationId xmlns:a16="http://schemas.microsoft.com/office/drawing/2014/main" id="{57FB518A-5432-5D44-890D-C8AC56EDFDD2}"/>
                </a:ext>
              </a:extLst>
            </p:cNvPr>
            <p:cNvGrpSpPr/>
            <p:nvPr/>
          </p:nvGrpSpPr>
          <p:grpSpPr>
            <a:xfrm>
              <a:off x="7513131" y="3110983"/>
              <a:ext cx="3751561" cy="883118"/>
              <a:chOff x="6839655" y="3035314"/>
              <a:chExt cx="3751561" cy="883118"/>
            </a:xfrm>
          </p:grpSpPr>
          <p:sp>
            <p:nvSpPr>
              <p:cNvPr id="19" name="Rectangle 18">
                <a:extLst>
                  <a:ext uri="{FF2B5EF4-FFF2-40B4-BE49-F238E27FC236}">
                    <a16:creationId xmlns:a16="http://schemas.microsoft.com/office/drawing/2014/main" id="{C803E68F-787C-134C-96B7-EA9979048F4F}"/>
                  </a:ext>
                </a:extLst>
              </p:cNvPr>
              <p:cNvSpPr/>
              <p:nvPr/>
            </p:nvSpPr>
            <p:spPr>
              <a:xfrm>
                <a:off x="6839655" y="3035314"/>
                <a:ext cx="3751561" cy="883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C32ED096-06AB-7A4D-A7B5-17961E51AD24}"/>
                  </a:ext>
                </a:extLst>
              </p:cNvPr>
              <p:cNvGrpSpPr/>
              <p:nvPr/>
            </p:nvGrpSpPr>
            <p:grpSpPr>
              <a:xfrm>
                <a:off x="6869571" y="3107218"/>
                <a:ext cx="3634909" cy="811214"/>
                <a:chOff x="6694950" y="3614743"/>
                <a:chExt cx="3634909" cy="811214"/>
              </a:xfrm>
            </p:grpSpPr>
            <p:sp>
              <p:nvSpPr>
                <p:cNvPr id="188" name="Text Box 79">
                  <a:extLst>
                    <a:ext uri="{FF2B5EF4-FFF2-40B4-BE49-F238E27FC236}">
                      <a16:creationId xmlns:a16="http://schemas.microsoft.com/office/drawing/2014/main" id="{15B5BFBD-DF38-5B40-87E5-F81F37DAA736}"/>
                    </a:ext>
                  </a:extLst>
                </p:cNvPr>
                <p:cNvSpPr txBox="1">
                  <a:spLocks noChangeArrowheads="1"/>
                </p:cNvSpPr>
                <p:nvPr/>
              </p:nvSpPr>
              <p:spPr bwMode="auto">
                <a:xfrm>
                  <a:off x="6694950" y="3723809"/>
                  <a:ext cx="139063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rate</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89" name="Group 82">
                  <a:extLst>
                    <a:ext uri="{FF2B5EF4-FFF2-40B4-BE49-F238E27FC236}">
                      <a16:creationId xmlns:a16="http://schemas.microsoft.com/office/drawing/2014/main" id="{0CAF5E9A-5B2C-B84F-AC89-1EFE7DC4B6AF}"/>
                    </a:ext>
                  </a:extLst>
                </p:cNvPr>
                <p:cNvGrpSpPr>
                  <a:grpSpLocks/>
                </p:cNvGrpSpPr>
                <p:nvPr/>
              </p:nvGrpSpPr>
              <p:grpSpPr bwMode="auto">
                <a:xfrm>
                  <a:off x="7748588" y="3776663"/>
                  <a:ext cx="931863" cy="441325"/>
                  <a:chOff x="4214" y="2517"/>
                  <a:chExt cx="587" cy="278"/>
                </a:xfrm>
              </p:grpSpPr>
              <p:sp>
                <p:nvSpPr>
                  <p:cNvPr id="190" name="Text Box 80">
                    <a:extLst>
                      <a:ext uri="{FF2B5EF4-FFF2-40B4-BE49-F238E27FC236}">
                        <a16:creationId xmlns:a16="http://schemas.microsoft.com/office/drawing/2014/main" id="{36C86FAE-252E-5441-8D9C-64BC30C08F21}"/>
                      </a:ext>
                    </a:extLst>
                  </p:cNvPr>
                  <p:cNvSpPr txBox="1">
                    <a:spLocks noChangeArrowheads="1"/>
                  </p:cNvSpPr>
                  <p:nvPr/>
                </p:nvSpPr>
                <p:spPr bwMode="auto">
                  <a:xfrm>
                    <a:off x="4216" y="2517"/>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t>
                    </a:r>
                  </a:p>
                </p:txBody>
              </p:sp>
              <p:sp>
                <p:nvSpPr>
                  <p:cNvPr id="191" name="Text Box 81">
                    <a:extLst>
                      <a:ext uri="{FF2B5EF4-FFF2-40B4-BE49-F238E27FC236}">
                        <a16:creationId xmlns:a16="http://schemas.microsoft.com/office/drawing/2014/main" id="{CFDD21D8-7DD6-9E4E-82CD-89F60D95E895}"/>
                      </a:ext>
                    </a:extLst>
                  </p:cNvPr>
                  <p:cNvSpPr txBox="1">
                    <a:spLocks noChangeArrowheads="1"/>
                  </p:cNvSpPr>
                  <p:nvPr/>
                </p:nvSpPr>
                <p:spPr bwMode="auto">
                  <a:xfrm>
                    <a:off x="4214" y="2564"/>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t>
                    </a:r>
                  </a:p>
                </p:txBody>
              </p:sp>
            </p:grpSp>
            <p:grpSp>
              <p:nvGrpSpPr>
                <p:cNvPr id="192" name="Group 86">
                  <a:extLst>
                    <a:ext uri="{FF2B5EF4-FFF2-40B4-BE49-F238E27FC236}">
                      <a16:creationId xmlns:a16="http://schemas.microsoft.com/office/drawing/2014/main" id="{A6A8A6BC-4690-FD46-A7A2-F81368063A97}"/>
                    </a:ext>
                  </a:extLst>
                </p:cNvPr>
                <p:cNvGrpSpPr>
                  <a:grpSpLocks/>
                </p:cNvGrpSpPr>
                <p:nvPr/>
              </p:nvGrpSpPr>
              <p:grpSpPr bwMode="auto">
                <a:xfrm>
                  <a:off x="8320082" y="3614743"/>
                  <a:ext cx="922336" cy="811214"/>
                  <a:chOff x="4335" y="2509"/>
                  <a:chExt cx="581" cy="511"/>
                </a:xfrm>
              </p:grpSpPr>
              <p:sp>
                <p:nvSpPr>
                  <p:cNvPr id="193" name="Text Box 83">
                    <a:extLst>
                      <a:ext uri="{FF2B5EF4-FFF2-40B4-BE49-F238E27FC236}">
                        <a16:creationId xmlns:a16="http://schemas.microsoft.com/office/drawing/2014/main" id="{2EABE0BC-E93A-7840-BC78-8917BD66E877}"/>
                      </a:ext>
                    </a:extLst>
                  </p:cNvPr>
                  <p:cNvSpPr txBox="1">
                    <a:spLocks noChangeArrowheads="1"/>
                  </p:cNvSpPr>
                  <p:nvPr/>
                </p:nvSpPr>
                <p:spPr bwMode="auto">
                  <a:xfrm>
                    <a:off x="4335" y="2509"/>
                    <a:ext cx="58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cwnd</a:t>
                    </a:r>
                  </a:p>
                </p:txBody>
              </p:sp>
              <p:sp>
                <p:nvSpPr>
                  <p:cNvPr id="194" name="Text Box 84">
                    <a:extLst>
                      <a:ext uri="{FF2B5EF4-FFF2-40B4-BE49-F238E27FC236}">
                        <a16:creationId xmlns:a16="http://schemas.microsoft.com/office/drawing/2014/main" id="{FC380433-330D-4342-82B3-E71BEB72AF06}"/>
                      </a:ext>
                    </a:extLst>
                  </p:cNvPr>
                  <p:cNvSpPr txBox="1">
                    <a:spLocks noChangeArrowheads="1"/>
                  </p:cNvSpPr>
                  <p:nvPr/>
                </p:nvSpPr>
                <p:spPr bwMode="auto">
                  <a:xfrm>
                    <a:off x="4398" y="2729"/>
                    <a:ext cx="46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rPr>
                      <a:t>RTT</a:t>
                    </a:r>
                  </a:p>
                </p:txBody>
              </p:sp>
              <p:sp>
                <p:nvSpPr>
                  <p:cNvPr id="195" name="Line 85">
                    <a:extLst>
                      <a:ext uri="{FF2B5EF4-FFF2-40B4-BE49-F238E27FC236}">
                        <a16:creationId xmlns:a16="http://schemas.microsoft.com/office/drawing/2014/main" id="{1B9F9DB8-E2FB-AE45-88BA-CC221F1D6597}"/>
                      </a:ext>
                    </a:extLst>
                  </p:cNvPr>
                  <p:cNvSpPr>
                    <a:spLocks noChangeShapeType="1"/>
                  </p:cNvSpPr>
                  <p:nvPr/>
                </p:nvSpPr>
                <p:spPr bwMode="auto">
                  <a:xfrm>
                    <a:off x="4430" y="2763"/>
                    <a:ext cx="384"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6" name="Text Box 87">
                  <a:extLst>
                    <a:ext uri="{FF2B5EF4-FFF2-40B4-BE49-F238E27FC236}">
                      <a16:creationId xmlns:a16="http://schemas.microsoft.com/office/drawing/2014/main" id="{2A51BBA4-2F14-2F4F-A04D-EFFFF36AF41D}"/>
                    </a:ext>
                  </a:extLst>
                </p:cNvPr>
                <p:cNvSpPr txBox="1">
                  <a:spLocks noChangeArrowheads="1"/>
                </p:cNvSpPr>
                <p:nvPr/>
              </p:nvSpPr>
              <p:spPr bwMode="auto">
                <a:xfrm>
                  <a:off x="9141713" y="3823464"/>
                  <a:ext cx="1188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bytes/sec</a:t>
                  </a:r>
                </a:p>
              </p:txBody>
            </p:sp>
          </p:grpSp>
        </p:grpSp>
      </p:grpSp>
      <p:grpSp>
        <p:nvGrpSpPr>
          <p:cNvPr id="21" name="Group 20">
            <a:extLst>
              <a:ext uri="{FF2B5EF4-FFF2-40B4-BE49-F238E27FC236}">
                <a16:creationId xmlns:a16="http://schemas.microsoft.com/office/drawing/2014/main" id="{0B0449D2-8107-EC4E-BA6E-0B53574C5B7E}"/>
              </a:ext>
            </a:extLst>
          </p:cNvPr>
          <p:cNvGrpSpPr/>
          <p:nvPr/>
        </p:nvGrpSpPr>
        <p:grpSpPr>
          <a:xfrm>
            <a:off x="2327097" y="2874002"/>
            <a:ext cx="1660913" cy="1379180"/>
            <a:chOff x="2327097" y="2874002"/>
            <a:chExt cx="1660913" cy="1379180"/>
          </a:xfrm>
        </p:grpSpPr>
        <p:sp>
          <p:nvSpPr>
            <p:cNvPr id="171" name="Text Box 58">
              <a:extLst>
                <a:ext uri="{FF2B5EF4-FFF2-40B4-BE49-F238E27FC236}">
                  <a16:creationId xmlns:a16="http://schemas.microsoft.com/office/drawing/2014/main" id="{245049EB-D632-CE4C-A587-BA819860D407}"/>
                </a:ext>
              </a:extLst>
            </p:cNvPr>
            <p:cNvSpPr txBox="1">
              <a:spLocks noChangeArrowheads="1"/>
            </p:cNvSpPr>
            <p:nvPr/>
          </p:nvSpPr>
          <p:spPr bwMode="auto">
            <a:xfrm>
              <a:off x="2327097" y="3412952"/>
              <a:ext cx="1660913"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sent, but not-yet ACKed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in-flight”)</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036A4AF-C412-6643-BB9E-A6741086FD03}"/>
                </a:ext>
              </a:extLst>
            </p:cNvPr>
            <p:cNvGrpSpPr/>
            <p:nvPr/>
          </p:nvGrpSpPr>
          <p:grpSpPr>
            <a:xfrm>
              <a:off x="2644060" y="2874002"/>
              <a:ext cx="1201888" cy="658131"/>
              <a:chOff x="2644060" y="2874003"/>
              <a:chExt cx="1201888" cy="635450"/>
            </a:xfrm>
          </p:grpSpPr>
          <p:sp>
            <p:nvSpPr>
              <p:cNvPr id="167" name="Line 51">
                <a:extLst>
                  <a:ext uri="{FF2B5EF4-FFF2-40B4-BE49-F238E27FC236}">
                    <a16:creationId xmlns:a16="http://schemas.microsoft.com/office/drawing/2014/main" id="{82259C8B-8E68-3B45-95EF-6297D889F723}"/>
                  </a:ext>
                </a:extLst>
              </p:cNvPr>
              <p:cNvSpPr>
                <a:spLocks noChangeShapeType="1"/>
              </p:cNvSpPr>
              <p:nvPr/>
            </p:nvSpPr>
            <p:spPr bwMode="auto">
              <a:xfrm>
                <a:off x="2644060" y="2874003"/>
                <a:ext cx="12018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cxnSp>
            <p:nvCxnSpPr>
              <p:cNvPr id="8" name="Straight Connector 7">
                <a:extLst>
                  <a:ext uri="{FF2B5EF4-FFF2-40B4-BE49-F238E27FC236}">
                    <a16:creationId xmlns:a16="http://schemas.microsoft.com/office/drawing/2014/main" id="{9E977076-799D-1F4B-B884-156CBD02FF8A}"/>
                  </a:ext>
                </a:extLst>
              </p:cNvPr>
              <p:cNvCxnSpPr>
                <a:cxnSpLocks/>
              </p:cNvCxnSpPr>
              <p:nvPr/>
            </p:nvCxnSpPr>
            <p:spPr>
              <a:xfrm>
                <a:off x="2850877" y="2898008"/>
                <a:ext cx="0" cy="6114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88" name="Slide Number Placeholder 2">
            <a:extLst>
              <a:ext uri="{FF2B5EF4-FFF2-40B4-BE49-F238E27FC236}">
                <a16:creationId xmlns:a16="http://schemas.microsoft.com/office/drawing/2014/main" id="{F3E09B12-4970-4049-B7E9-4060B63F1FB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125</a:t>
            </a:fld>
            <a:endParaRPr lang="en-US" dirty="0"/>
          </a:p>
        </p:txBody>
      </p:sp>
    </p:spTree>
    <p:extLst>
      <p:ext uri="{BB962C8B-B14F-4D97-AF65-F5344CB8AC3E}">
        <p14:creationId xmlns:p14="http://schemas.microsoft.com/office/powerpoint/2010/main" val="23638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dissolve">
                                      <p:cBhvr>
                                        <p:cTn id="25" dur="500"/>
                                        <p:tgtEl>
                                          <p:spTgt spid="19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9719"/>
            <a:ext cx="11393310" cy="894622"/>
          </a:xfrm>
        </p:spPr>
        <p:txBody>
          <a:bodyPr>
            <a:normAutofit/>
          </a:bodyPr>
          <a:lstStyle/>
          <a:p>
            <a:r>
              <a:rPr lang="en-US" sz="4800" dirty="0"/>
              <a:t>TCP slow start </a:t>
            </a:r>
            <a:endParaRPr lang="en-US" sz="4400" b="0" dirty="0"/>
          </a:p>
        </p:txBody>
      </p:sp>
      <p:sp>
        <p:nvSpPr>
          <p:cNvPr id="88" name="Rectangle 3">
            <a:extLst>
              <a:ext uri="{FF2B5EF4-FFF2-40B4-BE49-F238E27FC236}">
                <a16:creationId xmlns:a16="http://schemas.microsoft.com/office/drawing/2014/main" id="{8A57114D-913B-0446-AF23-3E8C1F4B81CA}"/>
              </a:ext>
            </a:extLst>
          </p:cNvPr>
          <p:cNvSpPr txBox="1">
            <a:spLocks noChangeArrowheads="1"/>
          </p:cNvSpPr>
          <p:nvPr/>
        </p:nvSpPr>
        <p:spPr>
          <a:xfrm>
            <a:off x="1143000" y="1384299"/>
            <a:ext cx="5118100" cy="521425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connection begins, increase rate exponentially until first loss event: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initially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1 MSS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double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every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done by incrementing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every ACK received</a:t>
            </a:r>
          </a:p>
        </p:txBody>
      </p:sp>
      <p:sp>
        <p:nvSpPr>
          <p:cNvPr id="224" name="Line 6">
            <a:extLst>
              <a:ext uri="{FF2B5EF4-FFF2-40B4-BE49-F238E27FC236}">
                <a16:creationId xmlns:a16="http://schemas.microsoft.com/office/drawing/2014/main" id="{6A528287-EE91-2148-8BF9-9042AB1CFB64}"/>
              </a:ext>
            </a:extLst>
          </p:cNvPr>
          <p:cNvSpPr>
            <a:spLocks noChangeShapeType="1"/>
          </p:cNvSpPr>
          <p:nvPr/>
        </p:nvSpPr>
        <p:spPr bwMode="auto">
          <a:xfrm>
            <a:off x="7585075" y="230659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Text Box 8">
            <a:extLst>
              <a:ext uri="{FF2B5EF4-FFF2-40B4-BE49-F238E27FC236}">
                <a16:creationId xmlns:a16="http://schemas.microsoft.com/office/drawing/2014/main" id="{BF8683E2-9BD1-4641-8269-1F97FE166C40}"/>
              </a:ext>
            </a:extLst>
          </p:cNvPr>
          <p:cNvSpPr txBox="1">
            <a:spLocks noChangeArrowheads="1"/>
          </p:cNvSpPr>
          <p:nvPr/>
        </p:nvSpPr>
        <p:spPr bwMode="auto">
          <a:xfrm>
            <a:off x="7181850" y="1168352"/>
            <a:ext cx="8699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Host A</a:t>
            </a:r>
          </a:p>
        </p:txBody>
      </p:sp>
      <p:sp>
        <p:nvSpPr>
          <p:cNvPr id="226" name="Text Box 9">
            <a:extLst>
              <a:ext uri="{FF2B5EF4-FFF2-40B4-BE49-F238E27FC236}">
                <a16:creationId xmlns:a16="http://schemas.microsoft.com/office/drawing/2014/main" id="{C49CE5EE-9C21-9E4F-B95D-B87D2E6CA9D2}"/>
              </a:ext>
            </a:extLst>
          </p:cNvPr>
          <p:cNvSpPr txBox="1">
            <a:spLocks noChangeArrowheads="1"/>
          </p:cNvSpPr>
          <p:nvPr/>
        </p:nvSpPr>
        <p:spPr bwMode="auto">
          <a:xfrm rot="408567">
            <a:off x="8591550" y="2273252"/>
            <a:ext cx="1208088"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one segment</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28" name="Text Box 12">
            <a:extLst>
              <a:ext uri="{FF2B5EF4-FFF2-40B4-BE49-F238E27FC236}">
                <a16:creationId xmlns:a16="http://schemas.microsoft.com/office/drawing/2014/main" id="{51858FD0-9B85-8441-9B12-8875189F665C}"/>
              </a:ext>
            </a:extLst>
          </p:cNvPr>
          <p:cNvSpPr txBox="1">
            <a:spLocks noChangeArrowheads="1"/>
          </p:cNvSpPr>
          <p:nvPr/>
        </p:nvSpPr>
        <p:spPr bwMode="auto">
          <a:xfrm>
            <a:off x="9618663" y="1154065"/>
            <a:ext cx="8699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Host B</a:t>
            </a:r>
          </a:p>
        </p:txBody>
      </p:sp>
      <p:sp>
        <p:nvSpPr>
          <p:cNvPr id="229" name="Line 13">
            <a:extLst>
              <a:ext uri="{FF2B5EF4-FFF2-40B4-BE49-F238E27FC236}">
                <a16:creationId xmlns:a16="http://schemas.microsoft.com/office/drawing/2014/main" id="{A18AC8EC-DBD1-E34E-B3EA-D3876A530333}"/>
              </a:ext>
            </a:extLst>
          </p:cNvPr>
          <p:cNvSpPr>
            <a:spLocks noChangeShapeType="1"/>
          </p:cNvSpPr>
          <p:nvPr/>
        </p:nvSpPr>
        <p:spPr bwMode="auto">
          <a:xfrm>
            <a:off x="7580313" y="21208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Line 14">
            <a:extLst>
              <a:ext uri="{FF2B5EF4-FFF2-40B4-BE49-F238E27FC236}">
                <a16:creationId xmlns:a16="http://schemas.microsoft.com/office/drawing/2014/main" id="{77B3310E-1B60-414E-9423-328982307B1D}"/>
              </a:ext>
            </a:extLst>
          </p:cNvPr>
          <p:cNvSpPr>
            <a:spLocks noChangeShapeType="1"/>
          </p:cNvSpPr>
          <p:nvPr/>
        </p:nvSpPr>
        <p:spPr bwMode="auto">
          <a:xfrm>
            <a:off x="10094913" y="21589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E69B56F2-B7D2-5247-8C5B-11CDFE50D6C7}"/>
              </a:ext>
            </a:extLst>
          </p:cNvPr>
          <p:cNvGrpSpPr/>
          <p:nvPr/>
        </p:nvGrpSpPr>
        <p:grpSpPr>
          <a:xfrm>
            <a:off x="7254875" y="2270077"/>
            <a:ext cx="304800" cy="830263"/>
            <a:chOff x="7254875" y="2270077"/>
            <a:chExt cx="304800" cy="830263"/>
          </a:xfrm>
        </p:grpSpPr>
        <p:sp>
          <p:nvSpPr>
            <p:cNvPr id="227" name="Text Box 10">
              <a:extLst>
                <a:ext uri="{FF2B5EF4-FFF2-40B4-BE49-F238E27FC236}">
                  <a16:creationId xmlns:a16="http://schemas.microsoft.com/office/drawing/2014/main" id="{A25707E3-FE96-074A-AE26-F8222C4C395A}"/>
                </a:ext>
              </a:extLst>
            </p:cNvPr>
            <p:cNvSpPr txBox="1">
              <a:spLocks noChangeArrowheads="1"/>
            </p:cNvSpPr>
            <p:nvPr/>
          </p:nvSpPr>
          <p:spPr bwMode="auto">
            <a:xfrm rot="-5400000">
              <a:off x="7142956" y="2510584"/>
              <a:ext cx="5286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RTT</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231" name="Line 15">
              <a:extLst>
                <a:ext uri="{FF2B5EF4-FFF2-40B4-BE49-F238E27FC236}">
                  <a16:creationId xmlns:a16="http://schemas.microsoft.com/office/drawing/2014/main" id="{1BE79FAE-9CDC-7B45-A6C0-E89FC9FC2363}"/>
                </a:ext>
              </a:extLst>
            </p:cNvPr>
            <p:cNvSpPr>
              <a:spLocks noChangeShapeType="1"/>
            </p:cNvSpPr>
            <p:nvPr/>
          </p:nvSpPr>
          <p:spPr bwMode="auto">
            <a:xfrm flipH="1" flipV="1">
              <a:off x="7399338" y="2270077"/>
              <a:ext cx="4762" cy="219075"/>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Line 16">
              <a:extLst>
                <a:ext uri="{FF2B5EF4-FFF2-40B4-BE49-F238E27FC236}">
                  <a16:creationId xmlns:a16="http://schemas.microsoft.com/office/drawing/2014/main" id="{59A77926-4B5A-AC4A-B560-0B735D6BC784}"/>
                </a:ext>
              </a:extLst>
            </p:cNvPr>
            <p:cNvSpPr>
              <a:spLocks noChangeShapeType="1"/>
            </p:cNvSpPr>
            <p:nvPr/>
          </p:nvSpPr>
          <p:spPr bwMode="auto">
            <a:xfrm>
              <a:off x="7408863" y="2876502"/>
              <a:ext cx="4762" cy="223838"/>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3" name="Line 17">
            <a:extLst>
              <a:ext uri="{FF2B5EF4-FFF2-40B4-BE49-F238E27FC236}">
                <a16:creationId xmlns:a16="http://schemas.microsoft.com/office/drawing/2014/main" id="{6F1B852B-55C3-8747-96CA-AA2F2AB5E525}"/>
              </a:ext>
            </a:extLst>
          </p:cNvPr>
          <p:cNvSpPr>
            <a:spLocks noChangeShapeType="1"/>
          </p:cNvSpPr>
          <p:nvPr/>
        </p:nvSpPr>
        <p:spPr bwMode="auto">
          <a:xfrm flipV="1">
            <a:off x="7561263" y="2711402"/>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4" name="Group 18">
            <a:extLst>
              <a:ext uri="{FF2B5EF4-FFF2-40B4-BE49-F238E27FC236}">
                <a16:creationId xmlns:a16="http://schemas.microsoft.com/office/drawing/2014/main" id="{065B59AF-8C8D-9041-B965-0C2B0A5F8CEF}"/>
              </a:ext>
            </a:extLst>
          </p:cNvPr>
          <p:cNvGrpSpPr>
            <a:grpSpLocks/>
          </p:cNvGrpSpPr>
          <p:nvPr/>
        </p:nvGrpSpPr>
        <p:grpSpPr bwMode="auto">
          <a:xfrm>
            <a:off x="9809163" y="5453015"/>
            <a:ext cx="615950" cy="366712"/>
            <a:chOff x="3317" y="3527"/>
            <a:chExt cx="388" cy="231"/>
          </a:xfrm>
        </p:grpSpPr>
        <p:sp>
          <p:nvSpPr>
            <p:cNvPr id="235" name="Rectangle 19">
              <a:extLst>
                <a:ext uri="{FF2B5EF4-FFF2-40B4-BE49-F238E27FC236}">
                  <a16:creationId xmlns:a16="http://schemas.microsoft.com/office/drawing/2014/main" id="{87C76A64-BE9B-B84D-B23B-73554D8DC2C9}"/>
                </a:ext>
              </a:extLst>
            </p:cNvPr>
            <p:cNvSpPr>
              <a:spLocks noChangeArrowheads="1"/>
            </p:cNvSpPr>
            <p:nvPr/>
          </p:nvSpPr>
          <p:spPr bwMode="auto">
            <a:xfrm>
              <a:off x="3342" y="3576"/>
              <a:ext cx="324" cy="15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Text Box 20">
              <a:extLst>
                <a:ext uri="{FF2B5EF4-FFF2-40B4-BE49-F238E27FC236}">
                  <a16:creationId xmlns:a16="http://schemas.microsoft.com/office/drawing/2014/main" id="{0453126D-C0BC-5F4F-8DBD-30CD1FA8A1CD}"/>
                </a:ext>
              </a:extLst>
            </p:cNvPr>
            <p:cNvSpPr txBox="1">
              <a:spLocks noChangeArrowheads="1"/>
            </p:cNvSpPr>
            <p:nvPr/>
          </p:nvSpPr>
          <p:spPr bwMode="auto">
            <a:xfrm>
              <a:off x="3317" y="3527"/>
              <a:ext cx="388"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time</a:t>
              </a:r>
              <a:endPar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5" name="Group 4">
            <a:extLst>
              <a:ext uri="{FF2B5EF4-FFF2-40B4-BE49-F238E27FC236}">
                <a16:creationId xmlns:a16="http://schemas.microsoft.com/office/drawing/2014/main" id="{4100408E-3418-754E-97D5-873085045522}"/>
              </a:ext>
            </a:extLst>
          </p:cNvPr>
          <p:cNvGrpSpPr/>
          <p:nvPr/>
        </p:nvGrpSpPr>
        <p:grpSpPr>
          <a:xfrm>
            <a:off x="7585075" y="3087640"/>
            <a:ext cx="2509838" cy="438150"/>
            <a:chOff x="7585075" y="3087640"/>
            <a:chExt cx="2509838" cy="438150"/>
          </a:xfrm>
        </p:grpSpPr>
        <p:sp>
          <p:nvSpPr>
            <p:cNvPr id="237" name="Line 21">
              <a:extLst>
                <a:ext uri="{FF2B5EF4-FFF2-40B4-BE49-F238E27FC236}">
                  <a16:creationId xmlns:a16="http://schemas.microsoft.com/office/drawing/2014/main" id="{9884C69B-71B1-0942-8DD7-4BADAC4C58CF}"/>
                </a:ext>
              </a:extLst>
            </p:cNvPr>
            <p:cNvSpPr>
              <a:spLocks noChangeShapeType="1"/>
            </p:cNvSpPr>
            <p:nvPr/>
          </p:nvSpPr>
          <p:spPr bwMode="auto">
            <a:xfrm>
              <a:off x="7589838" y="308764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8" name="Line 22">
              <a:extLst>
                <a:ext uri="{FF2B5EF4-FFF2-40B4-BE49-F238E27FC236}">
                  <a16:creationId xmlns:a16="http://schemas.microsoft.com/office/drawing/2014/main" id="{51BC13AD-02C4-1049-8BE5-DF4431F8416C}"/>
                </a:ext>
              </a:extLst>
            </p:cNvPr>
            <p:cNvSpPr>
              <a:spLocks noChangeShapeType="1"/>
            </p:cNvSpPr>
            <p:nvPr/>
          </p:nvSpPr>
          <p:spPr bwMode="auto">
            <a:xfrm>
              <a:off x="7585075" y="3173365"/>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C604703D-5DBE-F940-8D53-F844A095856D}"/>
              </a:ext>
            </a:extLst>
          </p:cNvPr>
          <p:cNvGrpSpPr/>
          <p:nvPr/>
        </p:nvGrpSpPr>
        <p:grpSpPr>
          <a:xfrm>
            <a:off x="7558088" y="3697240"/>
            <a:ext cx="2555875" cy="612775"/>
            <a:chOff x="7558088" y="3697240"/>
            <a:chExt cx="2555875" cy="612775"/>
          </a:xfrm>
        </p:grpSpPr>
        <p:sp>
          <p:nvSpPr>
            <p:cNvPr id="239" name="Line 23">
              <a:extLst>
                <a:ext uri="{FF2B5EF4-FFF2-40B4-BE49-F238E27FC236}">
                  <a16:creationId xmlns:a16="http://schemas.microsoft.com/office/drawing/2014/main" id="{4B52376E-4BCD-9A4A-845B-15A59AA4FC46}"/>
                </a:ext>
              </a:extLst>
            </p:cNvPr>
            <p:cNvSpPr>
              <a:spLocks noChangeShapeType="1"/>
            </p:cNvSpPr>
            <p:nvPr/>
          </p:nvSpPr>
          <p:spPr bwMode="auto">
            <a:xfrm flipV="1">
              <a:off x="7585075" y="3697240"/>
              <a:ext cx="2528888" cy="36195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Line 24">
              <a:extLst>
                <a:ext uri="{FF2B5EF4-FFF2-40B4-BE49-F238E27FC236}">
                  <a16:creationId xmlns:a16="http://schemas.microsoft.com/office/drawing/2014/main" id="{645C0ACA-0EDA-5E4A-9046-377D9678C0E7}"/>
                </a:ext>
              </a:extLst>
            </p:cNvPr>
            <p:cNvSpPr>
              <a:spLocks noChangeShapeType="1"/>
            </p:cNvSpPr>
            <p:nvPr/>
          </p:nvSpPr>
          <p:spPr bwMode="auto">
            <a:xfrm flipV="1">
              <a:off x="7558088" y="3957590"/>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Text Box 25">
            <a:extLst>
              <a:ext uri="{FF2B5EF4-FFF2-40B4-BE49-F238E27FC236}">
                <a16:creationId xmlns:a16="http://schemas.microsoft.com/office/drawing/2014/main" id="{01076F6F-B790-D24D-9445-FAC03A5C45E4}"/>
              </a:ext>
            </a:extLst>
          </p:cNvPr>
          <p:cNvSpPr txBox="1">
            <a:spLocks noChangeArrowheads="1"/>
          </p:cNvSpPr>
          <p:nvPr/>
        </p:nvSpPr>
        <p:spPr bwMode="auto">
          <a:xfrm rot="408567">
            <a:off x="8589963" y="3059065"/>
            <a:ext cx="12779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two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42" name="Text Box 26">
            <a:extLst>
              <a:ext uri="{FF2B5EF4-FFF2-40B4-BE49-F238E27FC236}">
                <a16:creationId xmlns:a16="http://schemas.microsoft.com/office/drawing/2014/main" id="{1B8C0342-7E57-2343-86AD-47B5AB1AA675}"/>
              </a:ext>
            </a:extLst>
          </p:cNvPr>
          <p:cNvSpPr txBox="1">
            <a:spLocks noChangeArrowheads="1"/>
          </p:cNvSpPr>
          <p:nvPr/>
        </p:nvSpPr>
        <p:spPr bwMode="auto">
          <a:xfrm rot="408567">
            <a:off x="8682038" y="4073477"/>
            <a:ext cx="1306512"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four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nvGrpSpPr>
          <p:cNvPr id="243" name="Group 27">
            <a:extLst>
              <a:ext uri="{FF2B5EF4-FFF2-40B4-BE49-F238E27FC236}">
                <a16:creationId xmlns:a16="http://schemas.microsoft.com/office/drawing/2014/main" id="{B634F089-4244-B04A-8749-7ACF0E0264A8}"/>
              </a:ext>
            </a:extLst>
          </p:cNvPr>
          <p:cNvGrpSpPr>
            <a:grpSpLocks/>
          </p:cNvGrpSpPr>
          <p:nvPr/>
        </p:nvGrpSpPr>
        <p:grpSpPr bwMode="auto">
          <a:xfrm>
            <a:off x="7580316" y="4092527"/>
            <a:ext cx="2519363" cy="652463"/>
            <a:chOff x="3954" y="2214"/>
            <a:chExt cx="1587" cy="411"/>
          </a:xfrm>
        </p:grpSpPr>
        <p:sp>
          <p:nvSpPr>
            <p:cNvPr id="244" name="Line 28">
              <a:extLst>
                <a:ext uri="{FF2B5EF4-FFF2-40B4-BE49-F238E27FC236}">
                  <a16:creationId xmlns:a16="http://schemas.microsoft.com/office/drawing/2014/main" id="{6F92F39D-0B5B-8944-8B48-2B288C8AA12C}"/>
                </a:ext>
              </a:extLst>
            </p:cNvPr>
            <p:cNvSpPr>
              <a:spLocks noChangeShapeType="1"/>
            </p:cNvSpPr>
            <p:nvPr/>
          </p:nvSpPr>
          <p:spPr bwMode="auto">
            <a:xfrm>
              <a:off x="3963" y="221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5" name="Line 29">
              <a:extLst>
                <a:ext uri="{FF2B5EF4-FFF2-40B4-BE49-F238E27FC236}">
                  <a16:creationId xmlns:a16="http://schemas.microsoft.com/office/drawing/2014/main" id="{C48577E5-7DD4-034F-9CF0-3D303E956AEB}"/>
                </a:ext>
              </a:extLst>
            </p:cNvPr>
            <p:cNvSpPr>
              <a:spLocks noChangeShapeType="1"/>
            </p:cNvSpPr>
            <p:nvPr/>
          </p:nvSpPr>
          <p:spPr bwMode="auto">
            <a:xfrm>
              <a:off x="3954" y="227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Line 30">
              <a:extLst>
                <a:ext uri="{FF2B5EF4-FFF2-40B4-BE49-F238E27FC236}">
                  <a16:creationId xmlns:a16="http://schemas.microsoft.com/office/drawing/2014/main" id="{B96B9B7F-8E30-7743-AEDD-727B51D6B27C}"/>
                </a:ext>
              </a:extLst>
            </p:cNvPr>
            <p:cNvSpPr>
              <a:spLocks noChangeShapeType="1"/>
            </p:cNvSpPr>
            <p:nvPr/>
          </p:nvSpPr>
          <p:spPr bwMode="auto">
            <a:xfrm>
              <a:off x="3963" y="2340"/>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Line 31">
              <a:extLst>
                <a:ext uri="{FF2B5EF4-FFF2-40B4-BE49-F238E27FC236}">
                  <a16:creationId xmlns:a16="http://schemas.microsoft.com/office/drawing/2014/main" id="{B83505EC-39A5-D64D-8E5C-39A07A090F7F}"/>
                </a:ext>
              </a:extLst>
            </p:cNvPr>
            <p:cNvSpPr>
              <a:spLocks noChangeShapeType="1"/>
            </p:cNvSpPr>
            <p:nvPr/>
          </p:nvSpPr>
          <p:spPr bwMode="auto">
            <a:xfrm>
              <a:off x="3957" y="2403"/>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48" name="Group 32">
            <a:extLst>
              <a:ext uri="{FF2B5EF4-FFF2-40B4-BE49-F238E27FC236}">
                <a16:creationId xmlns:a16="http://schemas.microsoft.com/office/drawing/2014/main" id="{00C5C000-11E9-BE42-9849-B1B7B9E99FE0}"/>
              </a:ext>
            </a:extLst>
          </p:cNvPr>
          <p:cNvGrpSpPr>
            <a:grpSpLocks/>
          </p:cNvGrpSpPr>
          <p:nvPr/>
        </p:nvGrpSpPr>
        <p:grpSpPr bwMode="auto">
          <a:xfrm flipV="1">
            <a:off x="7866063" y="4473527"/>
            <a:ext cx="2228850" cy="604838"/>
            <a:chOff x="3954" y="2214"/>
            <a:chExt cx="1587" cy="411"/>
          </a:xfrm>
        </p:grpSpPr>
        <p:sp>
          <p:nvSpPr>
            <p:cNvPr id="249" name="Line 33">
              <a:extLst>
                <a:ext uri="{FF2B5EF4-FFF2-40B4-BE49-F238E27FC236}">
                  <a16:creationId xmlns:a16="http://schemas.microsoft.com/office/drawing/2014/main" id="{4332886D-58A3-5C48-9DD4-0435A9D316B6}"/>
                </a:ext>
              </a:extLst>
            </p:cNvPr>
            <p:cNvSpPr>
              <a:spLocks noChangeShapeType="1"/>
            </p:cNvSpPr>
            <p:nvPr/>
          </p:nvSpPr>
          <p:spPr bwMode="auto">
            <a:xfrm>
              <a:off x="3963" y="2214"/>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Line 34">
              <a:extLst>
                <a:ext uri="{FF2B5EF4-FFF2-40B4-BE49-F238E27FC236}">
                  <a16:creationId xmlns:a16="http://schemas.microsoft.com/office/drawing/2014/main" id="{C0026D13-F3ED-354E-AB62-DED685C67E13}"/>
                </a:ext>
              </a:extLst>
            </p:cNvPr>
            <p:cNvSpPr>
              <a:spLocks noChangeShapeType="1"/>
            </p:cNvSpPr>
            <p:nvPr/>
          </p:nvSpPr>
          <p:spPr bwMode="auto">
            <a:xfrm>
              <a:off x="3954" y="2274"/>
              <a:ext cx="1578" cy="22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Line 35">
              <a:extLst>
                <a:ext uri="{FF2B5EF4-FFF2-40B4-BE49-F238E27FC236}">
                  <a16:creationId xmlns:a16="http://schemas.microsoft.com/office/drawing/2014/main" id="{36EDBC83-2FCD-4D49-9A45-B0773BAEE370}"/>
                </a:ext>
              </a:extLst>
            </p:cNvPr>
            <p:cNvSpPr>
              <a:spLocks noChangeShapeType="1"/>
            </p:cNvSpPr>
            <p:nvPr/>
          </p:nvSpPr>
          <p:spPr bwMode="auto">
            <a:xfrm>
              <a:off x="3963" y="2340"/>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Line 36">
              <a:extLst>
                <a:ext uri="{FF2B5EF4-FFF2-40B4-BE49-F238E27FC236}">
                  <a16:creationId xmlns:a16="http://schemas.microsoft.com/office/drawing/2014/main" id="{8BA1B8D7-7D1E-2947-8988-7C4595578CA6}"/>
                </a:ext>
              </a:extLst>
            </p:cNvPr>
            <p:cNvSpPr>
              <a:spLocks noChangeShapeType="1"/>
            </p:cNvSpPr>
            <p:nvPr/>
          </p:nvSpPr>
          <p:spPr bwMode="auto">
            <a:xfrm>
              <a:off x="3957" y="2403"/>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53" name="Group 43">
            <a:extLst>
              <a:ext uri="{FF2B5EF4-FFF2-40B4-BE49-F238E27FC236}">
                <a16:creationId xmlns:a16="http://schemas.microsoft.com/office/drawing/2014/main" id="{D0982D30-E871-F344-B80E-157861960777}"/>
              </a:ext>
            </a:extLst>
          </p:cNvPr>
          <p:cNvGrpSpPr>
            <a:grpSpLocks/>
          </p:cNvGrpSpPr>
          <p:nvPr/>
        </p:nvGrpSpPr>
        <p:grpSpPr bwMode="auto">
          <a:xfrm>
            <a:off x="7142163" y="1492202"/>
            <a:ext cx="654050" cy="601663"/>
            <a:chOff x="-44" y="1473"/>
            <a:chExt cx="981" cy="1105"/>
          </a:xfrm>
        </p:grpSpPr>
        <p:pic>
          <p:nvPicPr>
            <p:cNvPr id="254" name="Picture 44" descr="desktop_computer_stylized_medium">
              <a:extLst>
                <a:ext uri="{FF2B5EF4-FFF2-40B4-BE49-F238E27FC236}">
                  <a16:creationId xmlns:a16="http://schemas.microsoft.com/office/drawing/2014/main" id="{0C5F9445-24EE-C948-8E49-3FEF71FC5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45">
              <a:extLst>
                <a:ext uri="{FF2B5EF4-FFF2-40B4-BE49-F238E27FC236}">
                  <a16:creationId xmlns:a16="http://schemas.microsoft.com/office/drawing/2014/main" id="{568D3F7F-13C8-1742-BB47-FC4C8107BA4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6" name="Group 46">
            <a:extLst>
              <a:ext uri="{FF2B5EF4-FFF2-40B4-BE49-F238E27FC236}">
                <a16:creationId xmlns:a16="http://schemas.microsoft.com/office/drawing/2014/main" id="{514EF769-BED4-DE47-BE55-0913ABFB155D}"/>
              </a:ext>
            </a:extLst>
          </p:cNvPr>
          <p:cNvGrpSpPr>
            <a:grpSpLocks/>
          </p:cNvGrpSpPr>
          <p:nvPr/>
        </p:nvGrpSpPr>
        <p:grpSpPr bwMode="auto">
          <a:xfrm>
            <a:off x="9877425" y="1506490"/>
            <a:ext cx="382588" cy="547687"/>
            <a:chOff x="4140" y="429"/>
            <a:chExt cx="1425" cy="2396"/>
          </a:xfrm>
        </p:grpSpPr>
        <p:sp>
          <p:nvSpPr>
            <p:cNvPr id="257" name="Freeform 47">
              <a:extLst>
                <a:ext uri="{FF2B5EF4-FFF2-40B4-BE49-F238E27FC236}">
                  <a16:creationId xmlns:a16="http://schemas.microsoft.com/office/drawing/2014/main" id="{9A7FEAB4-C4F3-E042-96AB-2FC0D99EA40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Rectangle 48">
              <a:extLst>
                <a:ext uri="{FF2B5EF4-FFF2-40B4-BE49-F238E27FC236}">
                  <a16:creationId xmlns:a16="http://schemas.microsoft.com/office/drawing/2014/main" id="{0E59C13E-BE84-BA48-8D46-C29C0270384D}"/>
                </a:ext>
              </a:extLst>
            </p:cNvPr>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Freeform 49">
              <a:extLst>
                <a:ext uri="{FF2B5EF4-FFF2-40B4-BE49-F238E27FC236}">
                  <a16:creationId xmlns:a16="http://schemas.microsoft.com/office/drawing/2014/main" id="{CF502E49-4DFE-2340-8749-43933F8387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0" name="Freeform 50">
              <a:extLst>
                <a:ext uri="{FF2B5EF4-FFF2-40B4-BE49-F238E27FC236}">
                  <a16:creationId xmlns:a16="http://schemas.microsoft.com/office/drawing/2014/main" id="{C8ED811D-DAEF-B141-A80E-204FE9D1919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1" name="Rectangle 51">
              <a:extLst>
                <a:ext uri="{FF2B5EF4-FFF2-40B4-BE49-F238E27FC236}">
                  <a16:creationId xmlns:a16="http://schemas.microsoft.com/office/drawing/2014/main" id="{E540E7B8-30E6-B846-823A-6925D9600320}"/>
                </a:ext>
              </a:extLst>
            </p:cNvPr>
            <p:cNvSpPr>
              <a:spLocks noChangeArrowheads="1"/>
            </p:cNvSpPr>
            <p:nvPr/>
          </p:nvSpPr>
          <p:spPr bwMode="auto">
            <a:xfrm>
              <a:off x="4211" y="693"/>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2" name="Group 52">
              <a:extLst>
                <a:ext uri="{FF2B5EF4-FFF2-40B4-BE49-F238E27FC236}">
                  <a16:creationId xmlns:a16="http://schemas.microsoft.com/office/drawing/2014/main" id="{DE3F2659-D2D6-6C4C-9DF4-EEDFBE720D96}"/>
                </a:ext>
              </a:extLst>
            </p:cNvPr>
            <p:cNvGrpSpPr>
              <a:grpSpLocks/>
            </p:cNvGrpSpPr>
            <p:nvPr/>
          </p:nvGrpSpPr>
          <p:grpSpPr bwMode="auto">
            <a:xfrm>
              <a:off x="4749" y="668"/>
              <a:ext cx="581" cy="145"/>
              <a:chOff x="614" y="2568"/>
              <a:chExt cx="725" cy="139"/>
            </a:xfrm>
          </p:grpSpPr>
          <p:sp>
            <p:nvSpPr>
              <p:cNvPr id="287" name="AutoShape 53">
                <a:extLst>
                  <a:ext uri="{FF2B5EF4-FFF2-40B4-BE49-F238E27FC236}">
                    <a16:creationId xmlns:a16="http://schemas.microsoft.com/office/drawing/2014/main" id="{0ABA0FE6-EF08-7D42-838B-AEB8F187397A}"/>
                  </a:ext>
                </a:extLst>
              </p:cNvPr>
              <p:cNvSpPr>
                <a:spLocks noChangeArrowheads="1"/>
              </p:cNvSpPr>
              <p:nvPr/>
            </p:nvSpPr>
            <p:spPr bwMode="auto">
              <a:xfrm>
                <a:off x="614" y="2565"/>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8" name="AutoShape 54">
                <a:extLst>
                  <a:ext uri="{FF2B5EF4-FFF2-40B4-BE49-F238E27FC236}">
                    <a16:creationId xmlns:a16="http://schemas.microsoft.com/office/drawing/2014/main" id="{AD5B052B-FFFB-424E-B4B9-AC7809F4BBB1}"/>
                  </a:ext>
                </a:extLst>
              </p:cNvPr>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3" name="Rectangle 55">
              <a:extLst>
                <a:ext uri="{FF2B5EF4-FFF2-40B4-BE49-F238E27FC236}">
                  <a16:creationId xmlns:a16="http://schemas.microsoft.com/office/drawing/2014/main" id="{E9301038-767E-E14B-8FDB-B55EE9CA10CE}"/>
                </a:ext>
              </a:extLst>
            </p:cNvPr>
            <p:cNvSpPr>
              <a:spLocks noChangeArrowheads="1"/>
            </p:cNvSpPr>
            <p:nvPr/>
          </p:nvSpPr>
          <p:spPr bwMode="auto">
            <a:xfrm>
              <a:off x="4223" y="1019"/>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4" name="Group 56">
              <a:extLst>
                <a:ext uri="{FF2B5EF4-FFF2-40B4-BE49-F238E27FC236}">
                  <a16:creationId xmlns:a16="http://schemas.microsoft.com/office/drawing/2014/main" id="{2654E7B8-586D-8C4D-A5CD-CC6977E9551F}"/>
                </a:ext>
              </a:extLst>
            </p:cNvPr>
            <p:cNvGrpSpPr>
              <a:grpSpLocks/>
            </p:cNvGrpSpPr>
            <p:nvPr/>
          </p:nvGrpSpPr>
          <p:grpSpPr bwMode="auto">
            <a:xfrm>
              <a:off x="4747" y="994"/>
              <a:ext cx="581" cy="134"/>
              <a:chOff x="614" y="2568"/>
              <a:chExt cx="725" cy="139"/>
            </a:xfrm>
          </p:grpSpPr>
          <p:sp>
            <p:nvSpPr>
              <p:cNvPr id="285" name="AutoShape 57">
                <a:extLst>
                  <a:ext uri="{FF2B5EF4-FFF2-40B4-BE49-F238E27FC236}">
                    <a16:creationId xmlns:a16="http://schemas.microsoft.com/office/drawing/2014/main" id="{4E195FC5-FC94-1542-9BBD-0BDFF1D5CB13}"/>
                  </a:ext>
                </a:extLst>
              </p:cNvPr>
              <p:cNvSpPr>
                <a:spLocks noChangeArrowheads="1"/>
              </p:cNvSpPr>
              <p:nvPr/>
            </p:nvSpPr>
            <p:spPr bwMode="auto">
              <a:xfrm>
                <a:off x="617" y="2565"/>
                <a:ext cx="723" cy="14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6" name="AutoShape 58">
                <a:extLst>
                  <a:ext uri="{FF2B5EF4-FFF2-40B4-BE49-F238E27FC236}">
                    <a16:creationId xmlns:a16="http://schemas.microsoft.com/office/drawing/2014/main" id="{7E2D9C3B-E255-964C-9508-E66C9FF597CE}"/>
                  </a:ext>
                </a:extLst>
              </p:cNvPr>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5" name="Rectangle 59">
              <a:extLst>
                <a:ext uri="{FF2B5EF4-FFF2-40B4-BE49-F238E27FC236}">
                  <a16:creationId xmlns:a16="http://schemas.microsoft.com/office/drawing/2014/main" id="{0D35C755-AFBC-C143-94D5-E34C8F255668}"/>
                </a:ext>
              </a:extLst>
            </p:cNvPr>
            <p:cNvSpPr>
              <a:spLocks noChangeArrowheads="1"/>
            </p:cNvSpPr>
            <p:nvPr/>
          </p:nvSpPr>
          <p:spPr bwMode="auto">
            <a:xfrm>
              <a:off x="4217" y="1360"/>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Rectangle 60">
              <a:extLst>
                <a:ext uri="{FF2B5EF4-FFF2-40B4-BE49-F238E27FC236}">
                  <a16:creationId xmlns:a16="http://schemas.microsoft.com/office/drawing/2014/main" id="{8990E763-A8F8-E645-8A01-F6B16D853137}"/>
                </a:ext>
              </a:extLst>
            </p:cNvPr>
            <p:cNvSpPr>
              <a:spLocks noChangeArrowheads="1"/>
            </p:cNvSpPr>
            <p:nvPr/>
          </p:nvSpPr>
          <p:spPr bwMode="auto">
            <a:xfrm>
              <a:off x="4229" y="1658"/>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7" name="Group 61">
              <a:extLst>
                <a:ext uri="{FF2B5EF4-FFF2-40B4-BE49-F238E27FC236}">
                  <a16:creationId xmlns:a16="http://schemas.microsoft.com/office/drawing/2014/main" id="{6F65B17F-5946-9A47-9972-2B907C05984E}"/>
                </a:ext>
              </a:extLst>
            </p:cNvPr>
            <p:cNvGrpSpPr>
              <a:grpSpLocks/>
            </p:cNvGrpSpPr>
            <p:nvPr/>
          </p:nvGrpSpPr>
          <p:grpSpPr bwMode="auto">
            <a:xfrm>
              <a:off x="4735" y="1627"/>
              <a:ext cx="582" cy="151"/>
              <a:chOff x="614" y="2568"/>
              <a:chExt cx="725" cy="139"/>
            </a:xfrm>
          </p:grpSpPr>
          <p:sp>
            <p:nvSpPr>
              <p:cNvPr id="283" name="AutoShape 62">
                <a:extLst>
                  <a:ext uri="{FF2B5EF4-FFF2-40B4-BE49-F238E27FC236}">
                    <a16:creationId xmlns:a16="http://schemas.microsoft.com/office/drawing/2014/main" id="{F08D8399-0C1A-1847-A17B-5B4FDBE7FAAE}"/>
                  </a:ext>
                </a:extLst>
              </p:cNvPr>
              <p:cNvSpPr>
                <a:spLocks noChangeArrowheads="1"/>
              </p:cNvSpPr>
              <p:nvPr/>
            </p:nvSpPr>
            <p:spPr bwMode="auto">
              <a:xfrm>
                <a:off x="617" y="2571"/>
                <a:ext cx="722"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4" name="AutoShape 63">
                <a:extLst>
                  <a:ext uri="{FF2B5EF4-FFF2-40B4-BE49-F238E27FC236}">
                    <a16:creationId xmlns:a16="http://schemas.microsoft.com/office/drawing/2014/main" id="{99FEA9D9-F58C-C34F-AA76-A96DFE0CE70A}"/>
                  </a:ext>
                </a:extLst>
              </p:cNvPr>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8" name="Freeform 64">
              <a:extLst>
                <a:ext uri="{FF2B5EF4-FFF2-40B4-BE49-F238E27FC236}">
                  <a16:creationId xmlns:a16="http://schemas.microsoft.com/office/drawing/2014/main" id="{76F83DEB-6CB2-5740-875B-1B89844BE26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9" name="Group 65">
              <a:extLst>
                <a:ext uri="{FF2B5EF4-FFF2-40B4-BE49-F238E27FC236}">
                  <a16:creationId xmlns:a16="http://schemas.microsoft.com/office/drawing/2014/main" id="{7398C74D-4650-204D-91E2-CBB3BD641926}"/>
                </a:ext>
              </a:extLst>
            </p:cNvPr>
            <p:cNvGrpSpPr>
              <a:grpSpLocks/>
            </p:cNvGrpSpPr>
            <p:nvPr/>
          </p:nvGrpSpPr>
          <p:grpSpPr bwMode="auto">
            <a:xfrm>
              <a:off x="4739" y="1327"/>
              <a:ext cx="582" cy="139"/>
              <a:chOff x="614" y="2568"/>
              <a:chExt cx="725" cy="139"/>
            </a:xfrm>
          </p:grpSpPr>
          <p:sp>
            <p:nvSpPr>
              <p:cNvPr id="281" name="AutoShape 66">
                <a:extLst>
                  <a:ext uri="{FF2B5EF4-FFF2-40B4-BE49-F238E27FC236}">
                    <a16:creationId xmlns:a16="http://schemas.microsoft.com/office/drawing/2014/main" id="{039023CA-977C-5946-9E46-D41AFAF2B198}"/>
                  </a:ext>
                </a:extLst>
              </p:cNvPr>
              <p:cNvSpPr>
                <a:spLocks noChangeArrowheads="1"/>
              </p:cNvSpPr>
              <p:nvPr/>
            </p:nvSpPr>
            <p:spPr bwMode="auto">
              <a:xfrm>
                <a:off x="612" y="2566"/>
                <a:ext cx="729"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2" name="AutoShape 67">
                <a:extLst>
                  <a:ext uri="{FF2B5EF4-FFF2-40B4-BE49-F238E27FC236}">
                    <a16:creationId xmlns:a16="http://schemas.microsoft.com/office/drawing/2014/main" id="{A95F4972-A071-D241-8DB3-965104C3EDEE}"/>
                  </a:ext>
                </a:extLst>
              </p:cNvPr>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70" name="Rectangle 68">
              <a:extLst>
                <a:ext uri="{FF2B5EF4-FFF2-40B4-BE49-F238E27FC236}">
                  <a16:creationId xmlns:a16="http://schemas.microsoft.com/office/drawing/2014/main" id="{87EA3775-452B-1C4A-BCB4-1F82D746EBF2}"/>
                </a:ext>
              </a:extLst>
            </p:cNvPr>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1" name="Freeform 69">
              <a:extLst>
                <a:ext uri="{FF2B5EF4-FFF2-40B4-BE49-F238E27FC236}">
                  <a16:creationId xmlns:a16="http://schemas.microsoft.com/office/drawing/2014/main" id="{45913A8B-722F-4340-A919-72B4EE032AF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2" name="Freeform 70">
              <a:extLst>
                <a:ext uri="{FF2B5EF4-FFF2-40B4-BE49-F238E27FC236}">
                  <a16:creationId xmlns:a16="http://schemas.microsoft.com/office/drawing/2014/main" id="{2676EFF8-49E0-8440-A1AD-B54B20D4F45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Oval 71">
              <a:extLst>
                <a:ext uri="{FF2B5EF4-FFF2-40B4-BE49-F238E27FC236}">
                  <a16:creationId xmlns:a16="http://schemas.microsoft.com/office/drawing/2014/main" id="{1F85A707-5AE3-F64D-94EF-B9C82DB6D43A}"/>
                </a:ext>
              </a:extLst>
            </p:cNvPr>
            <p:cNvSpPr>
              <a:spLocks noChangeArrowheads="1"/>
            </p:cNvSpPr>
            <p:nvPr/>
          </p:nvSpPr>
          <p:spPr bwMode="auto">
            <a:xfrm>
              <a:off x="5518" y="2610"/>
              <a:ext cx="47"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4" name="Freeform 72">
              <a:extLst>
                <a:ext uri="{FF2B5EF4-FFF2-40B4-BE49-F238E27FC236}">
                  <a16:creationId xmlns:a16="http://schemas.microsoft.com/office/drawing/2014/main" id="{CAAAAF2D-30B7-D84B-BF96-1507DDCB2A1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AutoShape 73">
              <a:extLst>
                <a:ext uri="{FF2B5EF4-FFF2-40B4-BE49-F238E27FC236}">
                  <a16:creationId xmlns:a16="http://schemas.microsoft.com/office/drawing/2014/main" id="{BA3EE2C3-2176-8A45-B380-5804587A3840}"/>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AutoShape 74">
              <a:extLst>
                <a:ext uri="{FF2B5EF4-FFF2-40B4-BE49-F238E27FC236}">
                  <a16:creationId xmlns:a16="http://schemas.microsoft.com/office/drawing/2014/main" id="{08D47FAF-BF1B-1F44-985D-760303B47B3A}"/>
                </a:ext>
              </a:extLst>
            </p:cNvPr>
            <p:cNvSpPr>
              <a:spLocks noChangeArrowheads="1"/>
            </p:cNvSpPr>
            <p:nvPr/>
          </p:nvSpPr>
          <p:spPr bwMode="auto">
            <a:xfrm>
              <a:off x="4205" y="2714"/>
              <a:ext cx="1070" cy="76"/>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7" name="Oval 75">
              <a:extLst>
                <a:ext uri="{FF2B5EF4-FFF2-40B4-BE49-F238E27FC236}">
                  <a16:creationId xmlns:a16="http://schemas.microsoft.com/office/drawing/2014/main" id="{AF962D89-4DC3-CB40-AD48-4E975B0F2900}"/>
                </a:ext>
              </a:extLst>
            </p:cNvPr>
            <p:cNvSpPr>
              <a:spLocks noChangeArrowheads="1"/>
            </p:cNvSpPr>
            <p:nvPr/>
          </p:nvSpPr>
          <p:spPr bwMode="auto">
            <a:xfrm>
              <a:off x="4306" y="2381"/>
              <a:ext cx="160"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8" name="Oval 76">
              <a:extLst>
                <a:ext uri="{FF2B5EF4-FFF2-40B4-BE49-F238E27FC236}">
                  <a16:creationId xmlns:a16="http://schemas.microsoft.com/office/drawing/2014/main" id="{BA8014D1-6702-5849-87C3-1AE05DDF6085}"/>
                </a:ext>
              </a:extLst>
            </p:cNvPr>
            <p:cNvSpPr>
              <a:spLocks noChangeArrowheads="1"/>
            </p:cNvSpPr>
            <p:nvPr/>
          </p:nvSpPr>
          <p:spPr bwMode="auto">
            <a:xfrm>
              <a:off x="4489" y="2387"/>
              <a:ext cx="160" cy="139"/>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79" name="Oval 77">
              <a:extLst>
                <a:ext uri="{FF2B5EF4-FFF2-40B4-BE49-F238E27FC236}">
                  <a16:creationId xmlns:a16="http://schemas.microsoft.com/office/drawing/2014/main" id="{3083C069-59B7-F047-91ED-17672B32B7F3}"/>
                </a:ext>
              </a:extLst>
            </p:cNvPr>
            <p:cNvSpPr>
              <a:spLocks noChangeArrowheads="1"/>
            </p:cNvSpPr>
            <p:nvPr/>
          </p:nvSpPr>
          <p:spPr bwMode="auto">
            <a:xfrm>
              <a:off x="4660" y="2381"/>
              <a:ext cx="160" cy="139"/>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0" name="Rectangle 78">
              <a:extLst>
                <a:ext uri="{FF2B5EF4-FFF2-40B4-BE49-F238E27FC236}">
                  <a16:creationId xmlns:a16="http://schemas.microsoft.com/office/drawing/2014/main" id="{A0E616B9-1439-8B49-B42F-245B61F69E59}"/>
                </a:ext>
              </a:extLst>
            </p:cNvPr>
            <p:cNvSpPr>
              <a:spLocks noChangeArrowheads="1"/>
            </p:cNvSpPr>
            <p:nvPr/>
          </p:nvSpPr>
          <p:spPr bwMode="auto">
            <a:xfrm>
              <a:off x="5062" y="1832"/>
              <a:ext cx="83" cy="764"/>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3" name="Rectangle 3">
            <a:extLst>
              <a:ext uri="{FF2B5EF4-FFF2-40B4-BE49-F238E27FC236}">
                <a16:creationId xmlns:a16="http://schemas.microsoft.com/office/drawing/2014/main" id="{E8DFB3C6-E718-DE4A-87C1-CF7178F7C295}"/>
              </a:ext>
            </a:extLst>
          </p:cNvPr>
          <p:cNvSpPr txBox="1">
            <a:spLocks noChangeArrowheads="1"/>
          </p:cNvSpPr>
          <p:nvPr/>
        </p:nvSpPr>
        <p:spPr>
          <a:xfrm>
            <a:off x="1168400" y="4597399"/>
            <a:ext cx="5118100" cy="190500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summary: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initial rate is slow, but ramps up exponentially fast</a:t>
            </a:r>
          </a:p>
        </p:txBody>
      </p:sp>
      <p:sp>
        <p:nvSpPr>
          <p:cNvPr id="74" name="Slide Number Placeholder 2">
            <a:extLst>
              <a:ext uri="{FF2B5EF4-FFF2-40B4-BE49-F238E27FC236}">
                <a16:creationId xmlns:a16="http://schemas.microsoft.com/office/drawing/2014/main" id="{E6BF77EC-AB9F-944C-99D2-21B2DB400DB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126</a:t>
            </a:fld>
            <a:endParaRPr lang="en-US" dirty="0"/>
          </a:p>
        </p:txBody>
      </p:sp>
    </p:spTree>
    <p:extLst>
      <p:ext uri="{BB962C8B-B14F-4D97-AF65-F5344CB8AC3E}">
        <p14:creationId xmlns:p14="http://schemas.microsoft.com/office/powerpoint/2010/main" val="31852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dissolve">
                                      <p:cBhvr>
                                        <p:cTn id="10" dur="500"/>
                                        <p:tgtEl>
                                          <p:spTgt spid="2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right)">
                                      <p:cBhvr>
                                        <p:cTn id="14" dur="500"/>
                                        <p:tgtEl>
                                          <p:spTgt spid="2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dissolve">
                                      <p:cBhvr>
                                        <p:cTn id="26" dur="500"/>
                                        <p:tgtEl>
                                          <p:spTgt spid="241"/>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43"/>
                                        </p:tgtEl>
                                        <p:attrNameLst>
                                          <p:attrName>style.visibility</p:attrName>
                                        </p:attrNameLst>
                                      </p:cBhvr>
                                      <p:to>
                                        <p:strVal val="visible"/>
                                      </p:to>
                                    </p:set>
                                    <p:animEffect transition="in" filter="wipe(left)">
                                      <p:cBhvr>
                                        <p:cTn id="34" dur="500"/>
                                        <p:tgtEl>
                                          <p:spTgt spid="2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dissolve">
                                      <p:cBhvr>
                                        <p:cTn id="37" dur="500"/>
                                        <p:tgtEl>
                                          <p:spTgt spid="242"/>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wipe(right)">
                                      <p:cBhvr>
                                        <p:cTn id="41" dur="500"/>
                                        <p:tgtEl>
                                          <p:spTgt spid="24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p:bldP spid="233" grpId="0" animBg="1"/>
      <p:bldP spid="241" grpId="0"/>
      <p:bldP spid="242" grpId="0"/>
      <p:bldP spid="7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46743"/>
            <a:ext cx="11393310" cy="894622"/>
          </a:xfrm>
        </p:spPr>
        <p:txBody>
          <a:bodyPr>
            <a:normAutofit/>
          </a:bodyPr>
          <a:lstStyle/>
          <a:p>
            <a:r>
              <a:rPr lang="en-US" sz="4800" dirty="0"/>
              <a:t>TCP: from slow start to congestion avoidance</a:t>
            </a:r>
            <a:endParaRPr lang="en-US" sz="4400" b="0" dirty="0"/>
          </a:p>
        </p:txBody>
      </p:sp>
      <p:sp>
        <p:nvSpPr>
          <p:cNvPr id="76" name="Rectangle 3">
            <a:extLst>
              <a:ext uri="{FF2B5EF4-FFF2-40B4-BE49-F238E27FC236}">
                <a16:creationId xmlns:a16="http://schemas.microsoft.com/office/drawing/2014/main" id="{2C9AD9FD-A93B-FF4D-B019-6827A14601C2}"/>
              </a:ext>
            </a:extLst>
          </p:cNvPr>
          <p:cNvSpPr txBox="1">
            <a:spLocks noChangeArrowheads="1"/>
          </p:cNvSpPr>
          <p:nvPr/>
        </p:nvSpPr>
        <p:spPr>
          <a:xfrm>
            <a:off x="952500" y="1382665"/>
            <a:ext cx="5054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should the exponential increase switch to linear?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gets to 1/2 of its value before timeout.</a:t>
            </a:r>
          </a:p>
        </p:txBody>
      </p:sp>
      <p:sp>
        <p:nvSpPr>
          <p:cNvPr id="77" name="Rectangle 4">
            <a:extLst>
              <a:ext uri="{FF2B5EF4-FFF2-40B4-BE49-F238E27FC236}">
                <a16:creationId xmlns:a16="http://schemas.microsoft.com/office/drawing/2014/main" id="{38B71F69-39D9-954A-BA33-6A5861B7704D}"/>
              </a:ext>
            </a:extLst>
          </p:cNvPr>
          <p:cNvSpPr txBox="1">
            <a:spLocks noChangeArrowheads="1"/>
          </p:cNvSpPr>
          <p:nvPr/>
        </p:nvSpPr>
        <p:spPr>
          <a:xfrm>
            <a:off x="952500" y="3528965"/>
            <a:ext cx="4927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variable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loss event,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set to 1/2 of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just before loss event</a:t>
            </a:r>
          </a:p>
        </p:txBody>
      </p:sp>
      <p:pic>
        <p:nvPicPr>
          <p:cNvPr id="79" name="Picture 7">
            <a:extLst>
              <a:ext uri="{FF2B5EF4-FFF2-40B4-BE49-F238E27FC236}">
                <a16:creationId xmlns:a16="http://schemas.microsoft.com/office/drawing/2014/main" id="{E19775EA-E95E-BD43-909F-67A89A00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889345"/>
            <a:ext cx="5536882" cy="3157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0" name="TextBox 1">
            <a:extLst>
              <a:ext uri="{FF2B5EF4-FFF2-40B4-BE49-F238E27FC236}">
                <a16:creationId xmlns:a16="http://schemas.microsoft.com/office/drawing/2014/main" id="{E6044695-E347-A24B-9CB7-78BC77131884}"/>
              </a:ext>
            </a:extLst>
          </p:cNvPr>
          <p:cNvSpPr txBox="1">
            <a:spLocks noChangeArrowheads="1"/>
          </p:cNvSpPr>
          <p:nvPr/>
        </p:nvSpPr>
        <p:spPr bwMode="auto">
          <a:xfrm>
            <a:off x="1143000" y="6135312"/>
            <a:ext cx="975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sp>
        <p:nvSpPr>
          <p:cNvPr id="7" name="Rectangle 6">
            <a:extLst>
              <a:ext uri="{FF2B5EF4-FFF2-40B4-BE49-F238E27FC236}">
                <a16:creationId xmlns:a16="http://schemas.microsoft.com/office/drawing/2014/main" id="{7E5A3F5F-F42B-F04E-BB6A-D57835C29067}"/>
              </a:ext>
            </a:extLst>
          </p:cNvPr>
          <p:cNvSpPr/>
          <p:nvPr/>
        </p:nvSpPr>
        <p:spPr>
          <a:xfrm>
            <a:off x="7851775" y="3825875"/>
            <a:ext cx="85090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9BEA2FA-AD20-B940-ADBA-D9DD40684573}"/>
              </a:ext>
            </a:extLst>
          </p:cNvPr>
          <p:cNvSpPr/>
          <p:nvPr/>
        </p:nvSpPr>
        <p:spPr>
          <a:xfrm>
            <a:off x="7677150" y="3924300"/>
            <a:ext cx="8509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D72B7EED-D8C9-284D-9A93-58D1D9D479F7}"/>
              </a:ext>
            </a:extLst>
          </p:cNvPr>
          <p:cNvPicPr>
            <a:picLocks noChangeAspect="1"/>
          </p:cNvPicPr>
          <p:nvPr/>
        </p:nvPicPr>
        <p:blipFill>
          <a:blip r:embed="rId4"/>
          <a:stretch>
            <a:fillRect/>
          </a:stretch>
        </p:blipFill>
        <p:spPr>
          <a:xfrm>
            <a:off x="10020300" y="3804496"/>
            <a:ext cx="1003300" cy="234103"/>
          </a:xfrm>
          <a:prstGeom prst="rect">
            <a:avLst/>
          </a:prstGeom>
        </p:spPr>
      </p:pic>
      <p:sp>
        <p:nvSpPr>
          <p:cNvPr id="4" name="Rectangle 3">
            <a:extLst>
              <a:ext uri="{FF2B5EF4-FFF2-40B4-BE49-F238E27FC236}">
                <a16:creationId xmlns:a16="http://schemas.microsoft.com/office/drawing/2014/main" id="{F9E33F83-60EE-F54A-B838-917BE2E70995}"/>
              </a:ext>
            </a:extLst>
          </p:cNvPr>
          <p:cNvSpPr/>
          <p:nvPr/>
        </p:nvSpPr>
        <p:spPr>
          <a:xfrm>
            <a:off x="9194800" y="1892300"/>
            <a:ext cx="2133600"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A184EDA-6A29-2941-A0A9-C122E26F942B}"/>
              </a:ext>
            </a:extLst>
          </p:cNvPr>
          <p:cNvSpPr txBox="1"/>
          <p:nvPr/>
        </p:nvSpPr>
        <p:spPr>
          <a:xfrm>
            <a:off x="9067800" y="2197100"/>
            <a:ext cx="311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13" name="Slide Number Placeholder 2">
            <a:extLst>
              <a:ext uri="{FF2B5EF4-FFF2-40B4-BE49-F238E27FC236}">
                <a16:creationId xmlns:a16="http://schemas.microsoft.com/office/drawing/2014/main" id="{632F645E-415D-7B49-B6B8-127E8033C5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127</a:t>
            </a:fld>
            <a:endParaRPr lang="en-US" dirty="0"/>
          </a:p>
        </p:txBody>
      </p:sp>
    </p:spTree>
    <p:extLst>
      <p:ext uri="{BB962C8B-B14F-4D97-AF65-F5344CB8AC3E}">
        <p14:creationId xmlns:p14="http://schemas.microsoft.com/office/powerpoint/2010/main" val="27210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P spid="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32962"/>
            <a:ext cx="11393310" cy="894622"/>
          </a:xfrm>
        </p:spPr>
        <p:txBody>
          <a:bodyPr>
            <a:normAutofit/>
          </a:bodyPr>
          <a:lstStyle/>
          <a:p>
            <a:r>
              <a:rPr lang="en-US" sz="4800" dirty="0"/>
              <a:t>Summary: TCP congestion control</a:t>
            </a:r>
            <a:endParaRPr lang="en-US" sz="4400" b="0" dirty="0"/>
          </a:p>
        </p:txBody>
      </p:sp>
      <p:grpSp>
        <p:nvGrpSpPr>
          <p:cNvPr id="120" name="Group 240">
            <a:extLst>
              <a:ext uri="{FF2B5EF4-FFF2-40B4-BE49-F238E27FC236}">
                <a16:creationId xmlns:a16="http://schemas.microsoft.com/office/drawing/2014/main" id="{B8318BC0-AA34-2B4C-984C-EDCF98015A80}"/>
              </a:ext>
            </a:extLst>
          </p:cNvPr>
          <p:cNvGrpSpPr>
            <a:grpSpLocks/>
          </p:cNvGrpSpPr>
          <p:nvPr/>
        </p:nvGrpSpPr>
        <p:grpSpPr bwMode="auto">
          <a:xfrm>
            <a:off x="5041900" y="2967944"/>
            <a:ext cx="2133600" cy="814388"/>
            <a:chOff x="2168" y="1727"/>
            <a:chExt cx="1344" cy="513"/>
          </a:xfrm>
        </p:grpSpPr>
        <p:grpSp>
          <p:nvGrpSpPr>
            <p:cNvPr id="121" name="Group 171">
              <a:extLst>
                <a:ext uri="{FF2B5EF4-FFF2-40B4-BE49-F238E27FC236}">
                  <a16:creationId xmlns:a16="http://schemas.microsoft.com/office/drawing/2014/main" id="{D4CA30E0-0C2B-AE49-9354-140DEA72FEEE}"/>
                </a:ext>
              </a:extLst>
            </p:cNvPr>
            <p:cNvGrpSpPr>
              <a:grpSpLocks/>
            </p:cNvGrpSpPr>
            <p:nvPr/>
          </p:nvGrpSpPr>
          <p:grpSpPr bwMode="auto">
            <a:xfrm>
              <a:off x="2280" y="1727"/>
              <a:ext cx="1118" cy="513"/>
              <a:chOff x="2280" y="1727"/>
              <a:chExt cx="1118" cy="513"/>
            </a:xfrm>
          </p:grpSpPr>
          <p:sp>
            <p:nvSpPr>
              <p:cNvPr id="123" name="Text Box 172">
                <a:extLst>
                  <a:ext uri="{FF2B5EF4-FFF2-40B4-BE49-F238E27FC236}">
                    <a16:creationId xmlns:a16="http://schemas.microsoft.com/office/drawing/2014/main" id="{FF8E7E11-C655-8C41-BFE2-A6DA1E48685D}"/>
                  </a:ext>
                </a:extLst>
              </p:cNvPr>
              <p:cNvSpPr txBox="1">
                <a:spLocks noChangeArrowheads="1"/>
              </p:cNvSpPr>
              <p:nvPr/>
            </p:nvSpPr>
            <p:spPr bwMode="auto">
              <a:xfrm>
                <a:off x="2640" y="1727"/>
                <a:ext cx="377"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timeout</a:t>
                </a:r>
              </a:p>
            </p:txBody>
          </p:sp>
          <p:sp>
            <p:nvSpPr>
              <p:cNvPr id="124" name="Text Box 173">
                <a:extLst>
                  <a:ext uri="{FF2B5EF4-FFF2-40B4-BE49-F238E27FC236}">
                    <a16:creationId xmlns:a16="http://schemas.microsoft.com/office/drawing/2014/main" id="{781154BA-9409-094D-BBC4-EE21CE699661}"/>
                  </a:ext>
                </a:extLst>
              </p:cNvPr>
              <p:cNvSpPr txBox="1">
                <a:spLocks noChangeArrowheads="1"/>
              </p:cNvSpPr>
              <p:nvPr/>
            </p:nvSpPr>
            <p:spPr bwMode="auto">
              <a:xfrm>
                <a:off x="2280" y="1838"/>
                <a:ext cx="1118" cy="4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ssthresh = cwnd/2</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a:t>
                </a:r>
              </a:p>
            </p:txBody>
          </p:sp>
          <p:sp>
            <p:nvSpPr>
              <p:cNvPr id="125" name="Line 174">
                <a:extLst>
                  <a:ext uri="{FF2B5EF4-FFF2-40B4-BE49-F238E27FC236}">
                    <a16:creationId xmlns:a16="http://schemas.microsoft.com/office/drawing/2014/main" id="{23E8607A-0151-5141-A774-0AAB4333ECA7}"/>
                  </a:ext>
                </a:extLst>
              </p:cNvPr>
              <p:cNvSpPr>
                <a:spLocks noChangeShapeType="1"/>
              </p:cNvSpPr>
              <p:nvPr/>
            </p:nvSpPr>
            <p:spPr bwMode="auto">
              <a:xfrm>
                <a:off x="2491" y="1857"/>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2" name="Line 175">
              <a:extLst>
                <a:ext uri="{FF2B5EF4-FFF2-40B4-BE49-F238E27FC236}">
                  <a16:creationId xmlns:a16="http://schemas.microsoft.com/office/drawing/2014/main" id="{480EB5CD-B8F2-AD46-B2D4-50FE6302F915}"/>
                </a:ext>
              </a:extLst>
            </p:cNvPr>
            <p:cNvSpPr>
              <a:spLocks noChangeShapeType="1"/>
            </p:cNvSpPr>
            <p:nvPr/>
          </p:nvSpPr>
          <p:spPr bwMode="auto">
            <a:xfrm flipH="1">
              <a:off x="2168" y="1734"/>
              <a:ext cx="1344"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6" name="Group 239">
            <a:extLst>
              <a:ext uri="{FF2B5EF4-FFF2-40B4-BE49-F238E27FC236}">
                <a16:creationId xmlns:a16="http://schemas.microsoft.com/office/drawing/2014/main" id="{BEAEB11D-18E7-8047-A552-B728B0628FCC}"/>
              </a:ext>
            </a:extLst>
          </p:cNvPr>
          <p:cNvGrpSpPr>
            <a:grpSpLocks/>
          </p:cNvGrpSpPr>
          <p:nvPr/>
        </p:nvGrpSpPr>
        <p:grpSpPr bwMode="auto">
          <a:xfrm>
            <a:off x="5072063" y="2491694"/>
            <a:ext cx="2133600" cy="398463"/>
            <a:chOff x="2187" y="1427"/>
            <a:chExt cx="1344" cy="251"/>
          </a:xfrm>
        </p:grpSpPr>
        <p:sp>
          <p:nvSpPr>
            <p:cNvPr id="127" name="Line 176">
              <a:extLst>
                <a:ext uri="{FF2B5EF4-FFF2-40B4-BE49-F238E27FC236}">
                  <a16:creationId xmlns:a16="http://schemas.microsoft.com/office/drawing/2014/main" id="{D84A4978-7B73-A04D-B0FB-C9ECAA3BFBCF}"/>
                </a:ext>
              </a:extLst>
            </p:cNvPr>
            <p:cNvSpPr>
              <a:spLocks noChangeShapeType="1"/>
            </p:cNvSpPr>
            <p:nvPr/>
          </p:nvSpPr>
          <p:spPr bwMode="auto">
            <a:xfrm flipH="1">
              <a:off x="2187" y="1673"/>
              <a:ext cx="1344" cy="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8" name="Text Box 181">
              <a:extLst>
                <a:ext uri="{FF2B5EF4-FFF2-40B4-BE49-F238E27FC236}">
                  <a16:creationId xmlns:a16="http://schemas.microsoft.com/office/drawing/2014/main" id="{67AF987A-C53D-534B-8C98-26557C3B4EEF}"/>
                </a:ext>
              </a:extLst>
            </p:cNvPr>
            <p:cNvSpPr txBox="1">
              <a:spLocks noChangeArrowheads="1"/>
            </p:cNvSpPr>
            <p:nvPr/>
          </p:nvSpPr>
          <p:spPr bwMode="auto">
            <a:xfrm>
              <a:off x="2740" y="1543"/>
              <a:ext cx="171" cy="1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ymbol" charset="0"/>
                  <a:ea typeface="ＭＳ Ｐゴシック" charset="0"/>
                  <a:cs typeface="+mn-cs"/>
                </a:rPr>
                <a:t>L</a:t>
              </a:r>
              <a:endParaRPr kumimoji="0" lang="en-US" sz="1200" b="0" i="0" u="none" strike="noStrike" kern="0" cap="none" spc="0" normalizeH="0" baseline="0" noProof="0" dirty="0">
                <a:ln>
                  <a:noFill/>
                </a:ln>
                <a:solidFill>
                  <a:srgbClr val="000000"/>
                </a:solidFill>
                <a:effectLst/>
                <a:uLnTx/>
                <a:uFillTx/>
                <a:latin typeface="Symbol" charset="0"/>
                <a:ea typeface="ＭＳ Ｐゴシック" charset="0"/>
                <a:cs typeface="+mn-cs"/>
              </a:endParaRPr>
            </a:p>
          </p:txBody>
        </p:sp>
        <p:sp>
          <p:nvSpPr>
            <p:cNvPr id="129" name="Line 182">
              <a:extLst>
                <a:ext uri="{FF2B5EF4-FFF2-40B4-BE49-F238E27FC236}">
                  <a16:creationId xmlns:a16="http://schemas.microsoft.com/office/drawing/2014/main" id="{0957FCBB-06D0-8E4D-B983-2F2597BDE03A}"/>
                </a:ext>
              </a:extLst>
            </p:cNvPr>
            <p:cNvSpPr>
              <a:spLocks noChangeShapeType="1"/>
            </p:cNvSpPr>
            <p:nvPr/>
          </p:nvSpPr>
          <p:spPr bwMode="auto">
            <a:xfrm>
              <a:off x="2572" y="15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30" name="Group 183">
              <a:extLst>
                <a:ext uri="{FF2B5EF4-FFF2-40B4-BE49-F238E27FC236}">
                  <a16:creationId xmlns:a16="http://schemas.microsoft.com/office/drawing/2014/main" id="{2A6AF175-C9C0-F044-9ECF-011972294E6E}"/>
                </a:ext>
              </a:extLst>
            </p:cNvPr>
            <p:cNvGrpSpPr>
              <a:grpSpLocks/>
            </p:cNvGrpSpPr>
            <p:nvPr/>
          </p:nvGrpSpPr>
          <p:grpSpPr bwMode="auto">
            <a:xfrm>
              <a:off x="2486" y="1427"/>
              <a:ext cx="694" cy="154"/>
              <a:chOff x="2458" y="1450"/>
              <a:chExt cx="694" cy="154"/>
            </a:xfrm>
          </p:grpSpPr>
          <p:sp>
            <p:nvSpPr>
              <p:cNvPr id="131" name="Text Box 184">
                <a:extLst>
                  <a:ext uri="{FF2B5EF4-FFF2-40B4-BE49-F238E27FC236}">
                    <a16:creationId xmlns:a16="http://schemas.microsoft.com/office/drawing/2014/main" id="{69E43EDF-5B05-364C-B439-379F8E8E5464}"/>
                  </a:ext>
                </a:extLst>
              </p:cNvPr>
              <p:cNvSpPr txBox="1">
                <a:spLocks noChangeArrowheads="1"/>
              </p:cNvSpPr>
              <p:nvPr/>
            </p:nvSpPr>
            <p:spPr bwMode="auto">
              <a:xfrm>
                <a:off x="2458" y="1450"/>
                <a:ext cx="69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cwnd &gt; ssthresh</a:t>
                </a:r>
              </a:p>
            </p:txBody>
          </p:sp>
          <p:sp>
            <p:nvSpPr>
              <p:cNvPr id="132" name="Line 185">
                <a:extLst>
                  <a:ext uri="{FF2B5EF4-FFF2-40B4-BE49-F238E27FC236}">
                    <a16:creationId xmlns:a16="http://schemas.microsoft.com/office/drawing/2014/main" id="{A2D5E496-DCFA-5A4E-A6E2-D2DB456893C6}"/>
                  </a:ext>
                </a:extLst>
              </p:cNvPr>
              <p:cNvSpPr>
                <a:spLocks noChangeShapeType="1"/>
              </p:cNvSpPr>
              <p:nvPr/>
            </p:nvSpPr>
            <p:spPr bwMode="auto">
              <a:xfrm>
                <a:off x="2724" y="1557"/>
                <a:ext cx="4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33" name="Group 242">
            <a:extLst>
              <a:ext uri="{FF2B5EF4-FFF2-40B4-BE49-F238E27FC236}">
                <a16:creationId xmlns:a16="http://schemas.microsoft.com/office/drawing/2014/main" id="{47D1413D-A42B-8C4D-87CC-5C4E42849EFF}"/>
              </a:ext>
            </a:extLst>
          </p:cNvPr>
          <p:cNvGrpSpPr>
            <a:grpSpLocks/>
          </p:cNvGrpSpPr>
          <p:nvPr/>
        </p:nvGrpSpPr>
        <p:grpSpPr bwMode="auto">
          <a:xfrm>
            <a:off x="7118352" y="1429657"/>
            <a:ext cx="2782888" cy="2398713"/>
            <a:chOff x="3476" y="786"/>
            <a:chExt cx="1753" cy="1511"/>
          </a:xfrm>
        </p:grpSpPr>
        <p:grpSp>
          <p:nvGrpSpPr>
            <p:cNvPr id="134" name="Group 164">
              <a:extLst>
                <a:ext uri="{FF2B5EF4-FFF2-40B4-BE49-F238E27FC236}">
                  <a16:creationId xmlns:a16="http://schemas.microsoft.com/office/drawing/2014/main" id="{13A111CF-BAAF-8E4B-AD25-85FAC5339083}"/>
                </a:ext>
              </a:extLst>
            </p:cNvPr>
            <p:cNvGrpSpPr>
              <a:grpSpLocks/>
            </p:cNvGrpSpPr>
            <p:nvPr/>
          </p:nvGrpSpPr>
          <p:grpSpPr bwMode="auto">
            <a:xfrm>
              <a:off x="3602" y="1330"/>
              <a:ext cx="820" cy="754"/>
              <a:chOff x="2293" y="2021"/>
              <a:chExt cx="820" cy="754"/>
            </a:xfrm>
          </p:grpSpPr>
          <p:sp>
            <p:nvSpPr>
              <p:cNvPr id="146" name="Oval 165">
                <a:extLst>
                  <a:ext uri="{FF2B5EF4-FFF2-40B4-BE49-F238E27FC236}">
                    <a16:creationId xmlns:a16="http://schemas.microsoft.com/office/drawing/2014/main" id="{7F0D89BB-B178-8C49-9E72-934506A1B7F6}"/>
                  </a:ext>
                </a:extLst>
              </p:cNvPr>
              <p:cNvSpPr>
                <a:spLocks noChangeArrowheads="1"/>
              </p:cNvSpPr>
              <p:nvPr/>
            </p:nvSpPr>
            <p:spPr bwMode="auto">
              <a:xfrm>
                <a:off x="2293" y="2021"/>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7" name="Text Box 166">
                <a:extLst>
                  <a:ext uri="{FF2B5EF4-FFF2-40B4-BE49-F238E27FC236}">
                    <a16:creationId xmlns:a16="http://schemas.microsoft.com/office/drawing/2014/main" id="{F3628968-0539-164C-B861-FF5A02A982C1}"/>
                  </a:ext>
                </a:extLst>
              </p:cNvPr>
              <p:cNvSpPr txBox="1">
                <a:spLocks noChangeArrowheads="1"/>
              </p:cNvSpPr>
              <p:nvPr/>
            </p:nvSpPr>
            <p:spPr bwMode="auto">
              <a:xfrm>
                <a:off x="2294" y="2191"/>
                <a:ext cx="819" cy="5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congestion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avoidance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35" name="Group 190">
              <a:extLst>
                <a:ext uri="{FF2B5EF4-FFF2-40B4-BE49-F238E27FC236}">
                  <a16:creationId xmlns:a16="http://schemas.microsoft.com/office/drawing/2014/main" id="{412FAE5F-D426-1A41-B7BF-9EE3E24BCCB0}"/>
                </a:ext>
              </a:extLst>
            </p:cNvPr>
            <p:cNvGrpSpPr>
              <a:grpSpLocks/>
            </p:cNvGrpSpPr>
            <p:nvPr/>
          </p:nvGrpSpPr>
          <p:grpSpPr bwMode="auto">
            <a:xfrm>
              <a:off x="3476" y="786"/>
              <a:ext cx="1496" cy="575"/>
              <a:chOff x="3499" y="904"/>
              <a:chExt cx="1496" cy="575"/>
            </a:xfrm>
          </p:grpSpPr>
          <p:sp>
            <p:nvSpPr>
              <p:cNvPr id="142" name="Text Box 191">
                <a:extLst>
                  <a:ext uri="{FF2B5EF4-FFF2-40B4-BE49-F238E27FC236}">
                    <a16:creationId xmlns:a16="http://schemas.microsoft.com/office/drawing/2014/main" id="{44318C88-BEF5-7146-AE72-3458C7D49FA3}"/>
                  </a:ext>
                </a:extLst>
              </p:cNvPr>
              <p:cNvSpPr txBox="1">
                <a:spLocks noChangeArrowheads="1"/>
              </p:cNvSpPr>
              <p:nvPr/>
            </p:nvSpPr>
            <p:spPr bwMode="auto">
              <a:xfrm>
                <a:off x="3499" y="1037"/>
                <a:ext cx="149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cwnd + MSS    (MSS/cwnd)</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3" name="Line 192">
                <a:extLst>
                  <a:ext uri="{FF2B5EF4-FFF2-40B4-BE49-F238E27FC236}">
                    <a16:creationId xmlns:a16="http://schemas.microsoft.com/office/drawing/2014/main" id="{EC5DE775-BD59-2247-B940-402844468A0E}"/>
                  </a:ext>
                </a:extLst>
              </p:cNvPr>
              <p:cNvSpPr>
                <a:spLocks noChangeShapeType="1"/>
              </p:cNvSpPr>
              <p:nvPr/>
            </p:nvSpPr>
            <p:spPr bwMode="auto">
              <a:xfrm>
                <a:off x="3976" y="10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Text Box 193">
                <a:extLst>
                  <a:ext uri="{FF2B5EF4-FFF2-40B4-BE49-F238E27FC236}">
                    <a16:creationId xmlns:a16="http://schemas.microsoft.com/office/drawing/2014/main" id="{1953AC16-16E8-A640-AE22-73DEDE1D319F}"/>
                  </a:ext>
                </a:extLst>
              </p:cNvPr>
              <p:cNvSpPr txBox="1">
                <a:spLocks noChangeArrowheads="1"/>
              </p:cNvSpPr>
              <p:nvPr/>
            </p:nvSpPr>
            <p:spPr bwMode="auto">
              <a:xfrm>
                <a:off x="3974" y="915"/>
                <a:ext cx="4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new ACK</a:t>
                </a:r>
              </a:p>
            </p:txBody>
          </p:sp>
          <p:sp>
            <p:nvSpPr>
              <p:cNvPr id="145" name="Text Box 194">
                <a:extLst>
                  <a:ext uri="{FF2B5EF4-FFF2-40B4-BE49-F238E27FC236}">
                    <a16:creationId xmlns:a16="http://schemas.microsoft.com/office/drawing/2014/main" id="{6D1C4C5E-4778-AF4F-812A-CF7A44F21F90}"/>
                  </a:ext>
                </a:extLst>
              </p:cNvPr>
              <p:cNvSpPr txBox="1">
                <a:spLocks noChangeArrowheads="1"/>
              </p:cNvSpPr>
              <p:nvPr/>
            </p:nvSpPr>
            <p:spPr bwMode="auto">
              <a:xfrm>
                <a:off x="4311" y="904"/>
                <a:ext cx="17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Times New Roman" charset="0"/>
                    <a:ea typeface="ＭＳ Ｐゴシック" charset="0"/>
                    <a:cs typeface="+mn-cs"/>
                  </a:rPr>
                  <a:t>.</a:t>
                </a:r>
              </a:p>
            </p:txBody>
          </p:sp>
        </p:grpSp>
        <p:sp>
          <p:nvSpPr>
            <p:cNvPr id="136" name="Freeform 195">
              <a:extLst>
                <a:ext uri="{FF2B5EF4-FFF2-40B4-BE49-F238E27FC236}">
                  <a16:creationId xmlns:a16="http://schemas.microsoft.com/office/drawing/2014/main" id="{4555525A-5282-E944-A402-41F5363AC763}"/>
                </a:ext>
              </a:extLst>
            </p:cNvPr>
            <p:cNvSpPr>
              <a:spLocks/>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7" name="Group 196">
              <a:extLst>
                <a:ext uri="{FF2B5EF4-FFF2-40B4-BE49-F238E27FC236}">
                  <a16:creationId xmlns:a16="http://schemas.microsoft.com/office/drawing/2014/main" id="{9CDBEBEA-0E7D-9247-8F24-8B50DDA32181}"/>
                </a:ext>
              </a:extLst>
            </p:cNvPr>
            <p:cNvGrpSpPr>
              <a:grpSpLocks/>
            </p:cNvGrpSpPr>
            <p:nvPr/>
          </p:nvGrpSpPr>
          <p:grpSpPr bwMode="auto">
            <a:xfrm>
              <a:off x="4489" y="1909"/>
              <a:ext cx="740" cy="388"/>
              <a:chOff x="4254" y="2922"/>
              <a:chExt cx="740" cy="388"/>
            </a:xfrm>
          </p:grpSpPr>
          <p:sp>
            <p:nvSpPr>
              <p:cNvPr id="139" name="Text Box 197">
                <a:extLst>
                  <a:ext uri="{FF2B5EF4-FFF2-40B4-BE49-F238E27FC236}">
                    <a16:creationId xmlns:a16="http://schemas.microsoft.com/office/drawing/2014/main" id="{F06A41AE-1F53-A747-A3E3-199BBEDFE50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0" name="Line 198">
                <a:extLst>
                  <a:ext uri="{FF2B5EF4-FFF2-40B4-BE49-F238E27FC236}">
                    <a16:creationId xmlns:a16="http://schemas.microsoft.com/office/drawing/2014/main" id="{115AC45A-332B-D742-9EEC-EB81F6D52D7E}"/>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1" name="Text Box 199">
                <a:extLst>
                  <a:ext uri="{FF2B5EF4-FFF2-40B4-BE49-F238E27FC236}">
                    <a16:creationId xmlns:a16="http://schemas.microsoft.com/office/drawing/2014/main" id="{6DB70069-D3EA-8747-8535-1CB6F40D1A8C}"/>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duplicate ACK</a:t>
                </a:r>
              </a:p>
            </p:txBody>
          </p:sp>
        </p:grpSp>
        <p:sp>
          <p:nvSpPr>
            <p:cNvPr id="138" name="Freeform 200">
              <a:extLst>
                <a:ext uri="{FF2B5EF4-FFF2-40B4-BE49-F238E27FC236}">
                  <a16:creationId xmlns:a16="http://schemas.microsoft.com/office/drawing/2014/main" id="{0667830A-5A65-8243-809F-9599C40170E1}"/>
                </a:ext>
              </a:extLst>
            </p:cNvPr>
            <p:cNvSpPr>
              <a:spLocks/>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48" name="Group 245">
            <a:extLst>
              <a:ext uri="{FF2B5EF4-FFF2-40B4-BE49-F238E27FC236}">
                <a16:creationId xmlns:a16="http://schemas.microsoft.com/office/drawing/2014/main" id="{A4501140-CDDA-3942-AE4A-E53AAAF4E371}"/>
              </a:ext>
            </a:extLst>
          </p:cNvPr>
          <p:cNvGrpSpPr>
            <a:grpSpLocks/>
          </p:cNvGrpSpPr>
          <p:nvPr/>
        </p:nvGrpSpPr>
        <p:grpSpPr bwMode="auto">
          <a:xfrm>
            <a:off x="5629276" y="4880882"/>
            <a:ext cx="3417888" cy="1758950"/>
            <a:chOff x="2538" y="2960"/>
            <a:chExt cx="2153" cy="1108"/>
          </a:xfrm>
        </p:grpSpPr>
        <p:grpSp>
          <p:nvGrpSpPr>
            <p:cNvPr id="149" name="Group 167">
              <a:extLst>
                <a:ext uri="{FF2B5EF4-FFF2-40B4-BE49-F238E27FC236}">
                  <a16:creationId xmlns:a16="http://schemas.microsoft.com/office/drawing/2014/main" id="{46D8A9BF-D4B3-C644-AE85-4535FBE08039}"/>
                </a:ext>
              </a:extLst>
            </p:cNvPr>
            <p:cNvGrpSpPr>
              <a:grpSpLocks/>
            </p:cNvGrpSpPr>
            <p:nvPr/>
          </p:nvGrpSpPr>
          <p:grpSpPr bwMode="auto">
            <a:xfrm>
              <a:off x="2538" y="2960"/>
              <a:ext cx="800" cy="767"/>
              <a:chOff x="2454" y="3045"/>
              <a:chExt cx="800" cy="767"/>
            </a:xfrm>
          </p:grpSpPr>
          <p:sp>
            <p:nvSpPr>
              <p:cNvPr id="155" name="Oval 168">
                <a:extLst>
                  <a:ext uri="{FF2B5EF4-FFF2-40B4-BE49-F238E27FC236}">
                    <a16:creationId xmlns:a16="http://schemas.microsoft.com/office/drawing/2014/main" id="{273F9850-79CE-154A-9851-2B7886F3C1C7}"/>
                  </a:ext>
                </a:extLst>
              </p:cNvPr>
              <p:cNvSpPr>
                <a:spLocks noChangeArrowheads="1"/>
              </p:cNvSpPr>
              <p:nvPr/>
            </p:nvSpPr>
            <p:spPr bwMode="auto">
              <a:xfrm>
                <a:off x="2454" y="3045"/>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6" name="Text Box 169">
                <a:extLst>
                  <a:ext uri="{FF2B5EF4-FFF2-40B4-BE49-F238E27FC236}">
                    <a16:creationId xmlns:a16="http://schemas.microsoft.com/office/drawing/2014/main" id="{65FE5AF3-8597-FF4E-9C17-4817547D4F5B}"/>
                  </a:ext>
                </a:extLst>
              </p:cNvPr>
              <p:cNvSpPr txBox="1">
                <a:spLocks noChangeArrowheads="1"/>
              </p:cNvSpPr>
              <p:nvPr/>
            </p:nvSpPr>
            <p:spPr bwMode="auto">
              <a:xfrm>
                <a:off x="2794" y="3212"/>
                <a:ext cx="161"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57" name="Text Box 170">
                <a:extLst>
                  <a:ext uri="{FF2B5EF4-FFF2-40B4-BE49-F238E27FC236}">
                    <a16:creationId xmlns:a16="http://schemas.microsoft.com/office/drawing/2014/main" id="{8568651A-5DCC-2242-83C4-76AC890933BB}"/>
                  </a:ext>
                </a:extLst>
              </p:cNvPr>
              <p:cNvSpPr txBox="1">
                <a:spLocks noChangeArrowheads="1"/>
              </p:cNvSpPr>
              <p:nvPr/>
            </p:nvSpPr>
            <p:spPr bwMode="auto">
              <a:xfrm>
                <a:off x="2466" y="3172"/>
                <a:ext cx="780" cy="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fast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recovery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50" name="Freeform 220">
              <a:extLst>
                <a:ext uri="{FF2B5EF4-FFF2-40B4-BE49-F238E27FC236}">
                  <a16:creationId xmlns:a16="http://schemas.microsoft.com/office/drawing/2014/main" id="{F8DEF746-89F6-DD47-9435-3FA8C98BF657}"/>
                </a:ext>
              </a:extLst>
            </p:cNvPr>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1" name="Group 221">
              <a:extLst>
                <a:ext uri="{FF2B5EF4-FFF2-40B4-BE49-F238E27FC236}">
                  <a16:creationId xmlns:a16="http://schemas.microsoft.com/office/drawing/2014/main" id="{08A0BDC4-47ED-4A4B-B585-919226219BA9}"/>
                </a:ext>
              </a:extLst>
            </p:cNvPr>
            <p:cNvGrpSpPr>
              <a:grpSpLocks/>
            </p:cNvGrpSpPr>
            <p:nvPr/>
          </p:nvGrpSpPr>
          <p:grpSpPr bwMode="auto">
            <a:xfrm>
              <a:off x="3191" y="3592"/>
              <a:ext cx="1500" cy="476"/>
              <a:chOff x="3542" y="3496"/>
              <a:chExt cx="1500" cy="476"/>
            </a:xfrm>
          </p:grpSpPr>
          <p:sp>
            <p:nvSpPr>
              <p:cNvPr id="152" name="Text Box 222">
                <a:extLst>
                  <a:ext uri="{FF2B5EF4-FFF2-40B4-BE49-F238E27FC236}">
                    <a16:creationId xmlns:a16="http://schemas.microsoft.com/office/drawing/2014/main" id="{762B1387-82BE-254E-BE6D-368525568202}"/>
                  </a:ext>
                </a:extLst>
              </p:cNvPr>
              <p:cNvSpPr txBox="1">
                <a:spLocks noChangeArrowheads="1"/>
              </p:cNvSpPr>
              <p:nvPr/>
            </p:nvSpPr>
            <p:spPr bwMode="auto">
              <a:xfrm>
                <a:off x="3546" y="3632"/>
                <a:ext cx="1496"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cwnd + MSS</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53" name="Line 223">
                <a:extLst>
                  <a:ext uri="{FF2B5EF4-FFF2-40B4-BE49-F238E27FC236}">
                    <a16:creationId xmlns:a16="http://schemas.microsoft.com/office/drawing/2014/main" id="{7058B91F-5545-B546-B726-F5E1D8BF2C19}"/>
                  </a:ext>
                </a:extLst>
              </p:cNvPr>
              <p:cNvSpPr>
                <a:spLocks noChangeShapeType="1"/>
              </p:cNvSpPr>
              <p:nvPr/>
            </p:nvSpPr>
            <p:spPr bwMode="auto">
              <a:xfrm>
                <a:off x="3600" y="364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Text Box 224">
                <a:extLst>
                  <a:ext uri="{FF2B5EF4-FFF2-40B4-BE49-F238E27FC236}">
                    <a16:creationId xmlns:a16="http://schemas.microsoft.com/office/drawing/2014/main" id="{873E83D9-4BDC-D54A-8707-136424BDB746}"/>
                  </a:ext>
                </a:extLst>
              </p:cNvPr>
              <p:cNvSpPr txBox="1">
                <a:spLocks noChangeArrowheads="1"/>
              </p:cNvSpPr>
              <p:nvPr/>
            </p:nvSpPr>
            <p:spPr bwMode="auto">
              <a:xfrm>
                <a:off x="3542" y="3496"/>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duplicate ACK</a:t>
                </a:r>
              </a:p>
            </p:txBody>
          </p:sp>
        </p:grpSp>
      </p:grpSp>
      <p:grpSp>
        <p:nvGrpSpPr>
          <p:cNvPr id="158" name="Group 246">
            <a:extLst>
              <a:ext uri="{FF2B5EF4-FFF2-40B4-BE49-F238E27FC236}">
                <a16:creationId xmlns:a16="http://schemas.microsoft.com/office/drawing/2014/main" id="{B8412DA9-2D8B-1C4F-98FE-2059BE8959A7}"/>
              </a:ext>
            </a:extLst>
          </p:cNvPr>
          <p:cNvGrpSpPr>
            <a:grpSpLocks/>
          </p:cNvGrpSpPr>
          <p:nvPr/>
        </p:nvGrpSpPr>
        <p:grpSpPr bwMode="auto">
          <a:xfrm>
            <a:off x="2427288" y="3561671"/>
            <a:ext cx="3935413" cy="1974851"/>
            <a:chOff x="521" y="2129"/>
            <a:chExt cx="2479" cy="1244"/>
          </a:xfrm>
        </p:grpSpPr>
        <p:grpSp>
          <p:nvGrpSpPr>
            <p:cNvPr id="159" name="Group 212">
              <a:extLst>
                <a:ext uri="{FF2B5EF4-FFF2-40B4-BE49-F238E27FC236}">
                  <a16:creationId xmlns:a16="http://schemas.microsoft.com/office/drawing/2014/main" id="{27BF6FD0-68C2-FB4E-A15D-7CB02F36F01F}"/>
                </a:ext>
              </a:extLst>
            </p:cNvPr>
            <p:cNvGrpSpPr>
              <a:grpSpLocks/>
            </p:cNvGrpSpPr>
            <p:nvPr/>
          </p:nvGrpSpPr>
          <p:grpSpPr bwMode="auto">
            <a:xfrm>
              <a:off x="521" y="2818"/>
              <a:ext cx="1205" cy="555"/>
              <a:chOff x="380" y="2768"/>
              <a:chExt cx="1205" cy="555"/>
            </a:xfrm>
          </p:grpSpPr>
          <p:sp>
            <p:nvSpPr>
              <p:cNvPr id="166" name="Text Box 213">
                <a:extLst>
                  <a:ext uri="{FF2B5EF4-FFF2-40B4-BE49-F238E27FC236}">
                    <a16:creationId xmlns:a16="http://schemas.microsoft.com/office/drawing/2014/main" id="{835AEF52-2056-D649-96F2-661A3FFF1842}"/>
                  </a:ext>
                </a:extLst>
              </p:cNvPr>
              <p:cNvSpPr txBox="1">
                <a:spLocks noChangeArrowheads="1"/>
              </p:cNvSpPr>
              <p:nvPr/>
            </p:nvSpPr>
            <p:spPr bwMode="auto">
              <a:xfrm>
                <a:off x="380" y="2912"/>
                <a:ext cx="115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cwnd/2</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ssthresh + 3</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67" name="Line 214">
                <a:extLst>
                  <a:ext uri="{FF2B5EF4-FFF2-40B4-BE49-F238E27FC236}">
                    <a16:creationId xmlns:a16="http://schemas.microsoft.com/office/drawing/2014/main" id="{B74A6245-A319-3040-A4FD-51070B302938}"/>
                  </a:ext>
                </a:extLst>
              </p:cNvPr>
              <p:cNvSpPr>
                <a:spLocks noChangeShapeType="1"/>
              </p:cNvSpPr>
              <p:nvPr/>
            </p:nvSpPr>
            <p:spPr bwMode="auto">
              <a:xfrm>
                <a:off x="925" y="2913"/>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8" name="Text Box 215">
                <a:extLst>
                  <a:ext uri="{FF2B5EF4-FFF2-40B4-BE49-F238E27FC236}">
                    <a16:creationId xmlns:a16="http://schemas.microsoft.com/office/drawing/2014/main" id="{92605A3F-01AC-204D-8ED2-AD8024A64FEF}"/>
                  </a:ext>
                </a:extLst>
              </p:cNvPr>
              <p:cNvSpPr txBox="1">
                <a:spLocks noChangeArrowheads="1"/>
              </p:cNvSpPr>
              <p:nvPr/>
            </p:nvSpPr>
            <p:spPr bwMode="auto">
              <a:xfrm>
                <a:off x="751" y="2768"/>
                <a:ext cx="83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3</a:t>
                </a:r>
              </a:p>
            </p:txBody>
          </p:sp>
        </p:grpSp>
        <p:grpSp>
          <p:nvGrpSpPr>
            <p:cNvPr id="160" name="Group 216">
              <a:extLst>
                <a:ext uri="{FF2B5EF4-FFF2-40B4-BE49-F238E27FC236}">
                  <a16:creationId xmlns:a16="http://schemas.microsoft.com/office/drawing/2014/main" id="{88759198-6D7D-C744-9B7A-D82AAED1D6D1}"/>
                </a:ext>
              </a:extLst>
            </p:cNvPr>
            <p:cNvGrpSpPr>
              <a:grpSpLocks/>
            </p:cNvGrpSpPr>
            <p:nvPr/>
          </p:nvGrpSpPr>
          <p:grpSpPr bwMode="auto">
            <a:xfrm>
              <a:off x="1813" y="2454"/>
              <a:ext cx="1187" cy="550"/>
              <a:chOff x="419" y="2872"/>
              <a:chExt cx="1187" cy="550"/>
            </a:xfrm>
          </p:grpSpPr>
          <p:sp>
            <p:nvSpPr>
              <p:cNvPr id="163" name="Text Box 217">
                <a:extLst>
                  <a:ext uri="{FF2B5EF4-FFF2-40B4-BE49-F238E27FC236}">
                    <a16:creationId xmlns:a16="http://schemas.microsoft.com/office/drawing/2014/main" id="{D4ECB2B0-F2B3-8C4C-BF69-C3CF649CE91F}"/>
                  </a:ext>
                </a:extLst>
              </p:cNvPr>
              <p:cNvSpPr txBox="1">
                <a:spLocks noChangeArrowheads="1"/>
              </p:cNvSpPr>
              <p:nvPr/>
            </p:nvSpPr>
            <p:spPr bwMode="auto">
              <a:xfrm>
                <a:off x="439" y="2872"/>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timeout</a:t>
                </a:r>
              </a:p>
            </p:txBody>
          </p:sp>
          <p:sp>
            <p:nvSpPr>
              <p:cNvPr id="164" name="Text Box 218">
                <a:extLst>
                  <a:ext uri="{FF2B5EF4-FFF2-40B4-BE49-F238E27FC236}">
                    <a16:creationId xmlns:a16="http://schemas.microsoft.com/office/drawing/2014/main" id="{2E4D69CF-352A-DC44-ABC3-90682BEB8316}"/>
                  </a:ext>
                </a:extLst>
              </p:cNvPr>
              <p:cNvSpPr txBox="1">
                <a:spLocks noChangeArrowheads="1"/>
              </p:cNvSpPr>
              <p:nvPr/>
            </p:nvSpPr>
            <p:spPr bwMode="auto">
              <a:xfrm>
                <a:off x="419" y="2989"/>
                <a:ext cx="1187" cy="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 cwnd/2</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1 </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 </a:t>
                </a:r>
              </a:p>
            </p:txBody>
          </p:sp>
          <p:sp>
            <p:nvSpPr>
              <p:cNvPr id="165" name="Line 219">
                <a:extLst>
                  <a:ext uri="{FF2B5EF4-FFF2-40B4-BE49-F238E27FC236}">
                    <a16:creationId xmlns:a16="http://schemas.microsoft.com/office/drawing/2014/main" id="{87674141-7331-B643-AD17-90663185B00F}"/>
                  </a:ext>
                </a:extLst>
              </p:cNvPr>
              <p:cNvSpPr>
                <a:spLocks noChangeShapeType="1"/>
              </p:cNvSpPr>
              <p:nvPr/>
            </p:nvSpPr>
            <p:spPr bwMode="auto">
              <a:xfrm>
                <a:off x="471" y="3014"/>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1" name="Freeform 225">
              <a:extLst>
                <a:ext uri="{FF2B5EF4-FFF2-40B4-BE49-F238E27FC236}">
                  <a16:creationId xmlns:a16="http://schemas.microsoft.com/office/drawing/2014/main" id="{D0DF1910-CE16-3F4D-82F2-6661A32D1366}"/>
                </a:ext>
              </a:extLst>
            </p:cNvPr>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Freeform 226">
              <a:extLst>
                <a:ext uri="{FF2B5EF4-FFF2-40B4-BE49-F238E27FC236}">
                  <a16:creationId xmlns:a16="http://schemas.microsoft.com/office/drawing/2014/main" id="{C17ADBE8-E774-7744-9627-8EAB27CA498D}"/>
                </a:ext>
              </a:extLst>
            </p:cNvPr>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9" name="Group 244">
            <a:extLst>
              <a:ext uri="{FF2B5EF4-FFF2-40B4-BE49-F238E27FC236}">
                <a16:creationId xmlns:a16="http://schemas.microsoft.com/office/drawing/2014/main" id="{E119EB29-C756-884C-BC38-0987621B3623}"/>
              </a:ext>
            </a:extLst>
          </p:cNvPr>
          <p:cNvGrpSpPr>
            <a:grpSpLocks/>
          </p:cNvGrpSpPr>
          <p:nvPr/>
        </p:nvGrpSpPr>
        <p:grpSpPr bwMode="auto">
          <a:xfrm>
            <a:off x="6951663" y="3553730"/>
            <a:ext cx="3022600" cy="1963736"/>
            <a:chOff x="3371" y="2124"/>
            <a:chExt cx="1904" cy="1237"/>
          </a:xfrm>
        </p:grpSpPr>
        <p:grpSp>
          <p:nvGrpSpPr>
            <p:cNvPr id="170" name="Group 201">
              <a:extLst>
                <a:ext uri="{FF2B5EF4-FFF2-40B4-BE49-F238E27FC236}">
                  <a16:creationId xmlns:a16="http://schemas.microsoft.com/office/drawing/2014/main" id="{4F04D146-2950-3743-B95A-4A10EFF81DB8}"/>
                </a:ext>
              </a:extLst>
            </p:cNvPr>
            <p:cNvGrpSpPr>
              <a:grpSpLocks/>
            </p:cNvGrpSpPr>
            <p:nvPr/>
          </p:nvGrpSpPr>
          <p:grpSpPr bwMode="auto">
            <a:xfrm>
              <a:off x="4120" y="2796"/>
              <a:ext cx="1155" cy="565"/>
              <a:chOff x="4142" y="2802"/>
              <a:chExt cx="1155" cy="565"/>
            </a:xfrm>
          </p:grpSpPr>
          <p:sp>
            <p:nvSpPr>
              <p:cNvPr id="172" name="Text Box 202">
                <a:extLst>
                  <a:ext uri="{FF2B5EF4-FFF2-40B4-BE49-F238E27FC236}">
                    <a16:creationId xmlns:a16="http://schemas.microsoft.com/office/drawing/2014/main" id="{9BFA3E4C-9614-6849-975F-C63A42B8182A}"/>
                  </a:ext>
                </a:extLst>
              </p:cNvPr>
              <p:cNvSpPr txBox="1">
                <a:spLocks noChangeArrowheads="1"/>
              </p:cNvSpPr>
              <p:nvPr/>
            </p:nvSpPr>
            <p:spPr bwMode="auto">
              <a:xfrm>
                <a:off x="4142" y="2956"/>
                <a:ext cx="115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cwnd/2</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ssthresh + 3</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73" name="Line 203">
                <a:extLst>
                  <a:ext uri="{FF2B5EF4-FFF2-40B4-BE49-F238E27FC236}">
                    <a16:creationId xmlns:a16="http://schemas.microsoft.com/office/drawing/2014/main" id="{0526C70E-8831-7543-9A32-E54939C11F43}"/>
                  </a:ext>
                </a:extLst>
              </p:cNvPr>
              <p:cNvSpPr>
                <a:spLocks noChangeShapeType="1"/>
              </p:cNvSpPr>
              <p:nvPr/>
            </p:nvSpPr>
            <p:spPr bwMode="auto">
              <a:xfrm>
                <a:off x="4211" y="2950"/>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4" name="Text Box 204">
                <a:extLst>
                  <a:ext uri="{FF2B5EF4-FFF2-40B4-BE49-F238E27FC236}">
                    <a16:creationId xmlns:a16="http://schemas.microsoft.com/office/drawing/2014/main" id="{E38A96D7-56D5-4A41-8FD3-090F5E1651F2}"/>
                  </a:ext>
                </a:extLst>
              </p:cNvPr>
              <p:cNvSpPr txBox="1">
                <a:spLocks noChangeArrowheads="1"/>
              </p:cNvSpPr>
              <p:nvPr/>
            </p:nvSpPr>
            <p:spPr bwMode="auto">
              <a:xfrm>
                <a:off x="4154" y="2802"/>
                <a:ext cx="83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3</a:t>
                </a:r>
              </a:p>
            </p:txBody>
          </p:sp>
        </p:grpSp>
        <p:sp>
          <p:nvSpPr>
            <p:cNvPr id="171" name="Freeform 227">
              <a:extLst>
                <a:ext uri="{FF2B5EF4-FFF2-40B4-BE49-F238E27FC236}">
                  <a16:creationId xmlns:a16="http://schemas.microsoft.com/office/drawing/2014/main" id="{88695EF7-3EC6-874B-9CFA-5F89AE2AD674}"/>
                </a:ext>
              </a:extLst>
            </p:cNvPr>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243">
            <a:extLst>
              <a:ext uri="{FF2B5EF4-FFF2-40B4-BE49-F238E27FC236}">
                <a16:creationId xmlns:a16="http://schemas.microsoft.com/office/drawing/2014/main" id="{0C2B747B-2F42-7146-A691-54156D653646}"/>
              </a:ext>
            </a:extLst>
          </p:cNvPr>
          <p:cNvGrpSpPr>
            <a:grpSpLocks/>
          </p:cNvGrpSpPr>
          <p:nvPr/>
        </p:nvGrpSpPr>
        <p:grpSpPr bwMode="auto">
          <a:xfrm>
            <a:off x="6716713" y="3579131"/>
            <a:ext cx="1276350" cy="1689099"/>
            <a:chOff x="3223" y="2140"/>
            <a:chExt cx="804" cy="1064"/>
          </a:xfrm>
        </p:grpSpPr>
        <p:sp>
          <p:nvSpPr>
            <p:cNvPr id="176" name="Freeform 228">
              <a:extLst>
                <a:ext uri="{FF2B5EF4-FFF2-40B4-BE49-F238E27FC236}">
                  <a16:creationId xmlns:a16="http://schemas.microsoft.com/office/drawing/2014/main" id="{BFB3D697-0B16-7148-BB51-FD8EA08C4A4A}"/>
                </a:ext>
              </a:extLst>
            </p:cNvPr>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7" name="Group 229">
              <a:extLst>
                <a:ext uri="{FF2B5EF4-FFF2-40B4-BE49-F238E27FC236}">
                  <a16:creationId xmlns:a16="http://schemas.microsoft.com/office/drawing/2014/main" id="{93E7F93E-B410-1B4A-BF61-0D2CB5DE5C53}"/>
                </a:ext>
              </a:extLst>
            </p:cNvPr>
            <p:cNvGrpSpPr>
              <a:grpSpLocks/>
            </p:cNvGrpSpPr>
            <p:nvPr/>
          </p:nvGrpSpPr>
          <p:grpSpPr bwMode="auto">
            <a:xfrm>
              <a:off x="3223" y="2649"/>
              <a:ext cx="785" cy="555"/>
              <a:chOff x="1015" y="3496"/>
              <a:chExt cx="785" cy="555"/>
            </a:xfrm>
          </p:grpSpPr>
          <p:sp>
            <p:nvSpPr>
              <p:cNvPr id="178" name="Text Box 230">
                <a:extLst>
                  <a:ext uri="{FF2B5EF4-FFF2-40B4-BE49-F238E27FC236}">
                    <a16:creationId xmlns:a16="http://schemas.microsoft.com/office/drawing/2014/main" id="{FAD437E2-871A-9848-91F5-5E5990E0131E}"/>
                  </a:ext>
                </a:extLst>
              </p:cNvPr>
              <p:cNvSpPr txBox="1">
                <a:spLocks noChangeArrowheads="1"/>
              </p:cNvSpPr>
              <p:nvPr/>
            </p:nvSpPr>
            <p:spPr bwMode="auto">
              <a:xfrm>
                <a:off x="1015" y="3640"/>
                <a:ext cx="78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ssthresh</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79" name="Group 231">
                <a:extLst>
                  <a:ext uri="{FF2B5EF4-FFF2-40B4-BE49-F238E27FC236}">
                    <a16:creationId xmlns:a16="http://schemas.microsoft.com/office/drawing/2014/main" id="{E00D3831-3686-434C-A9FB-CC62A89C2D35}"/>
                  </a:ext>
                </a:extLst>
              </p:cNvPr>
              <p:cNvGrpSpPr>
                <a:grpSpLocks/>
              </p:cNvGrpSpPr>
              <p:nvPr/>
            </p:nvGrpSpPr>
            <p:grpSpPr bwMode="auto">
              <a:xfrm>
                <a:off x="1190" y="3496"/>
                <a:ext cx="582" cy="160"/>
                <a:chOff x="1190" y="3496"/>
                <a:chExt cx="582" cy="160"/>
              </a:xfrm>
            </p:grpSpPr>
            <p:sp>
              <p:nvSpPr>
                <p:cNvPr id="180" name="Line 232">
                  <a:extLst>
                    <a:ext uri="{FF2B5EF4-FFF2-40B4-BE49-F238E27FC236}">
                      <a16:creationId xmlns:a16="http://schemas.microsoft.com/office/drawing/2014/main" id="{97E85298-2987-D742-8F32-C0FF7A3D4B93}"/>
                    </a:ext>
                  </a:extLst>
                </p:cNvPr>
                <p:cNvSpPr>
                  <a:spLocks noChangeShapeType="1"/>
                </p:cNvSpPr>
                <p:nvPr/>
              </p:nvSpPr>
              <p:spPr bwMode="auto">
                <a:xfrm>
                  <a:off x="1190" y="364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Text Box 233">
                  <a:extLst>
                    <a:ext uri="{FF2B5EF4-FFF2-40B4-BE49-F238E27FC236}">
                      <a16:creationId xmlns:a16="http://schemas.microsoft.com/office/drawing/2014/main" id="{3BF52C9D-20DA-2242-A28A-394E7476B8A1}"/>
                    </a:ext>
                  </a:extLst>
                </p:cNvPr>
                <p:cNvSpPr txBox="1">
                  <a:spLocks noChangeArrowheads="1"/>
                </p:cNvSpPr>
                <p:nvPr/>
              </p:nvSpPr>
              <p:spPr bwMode="auto">
                <a:xfrm>
                  <a:off x="1287" y="3496"/>
                  <a:ext cx="48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New ACK</a:t>
                  </a:r>
                </a:p>
              </p:txBody>
            </p:sp>
          </p:grpSp>
        </p:grpSp>
      </p:grpSp>
      <p:grpSp>
        <p:nvGrpSpPr>
          <p:cNvPr id="182" name="Group 241">
            <a:extLst>
              <a:ext uri="{FF2B5EF4-FFF2-40B4-BE49-F238E27FC236}">
                <a16:creationId xmlns:a16="http://schemas.microsoft.com/office/drawing/2014/main" id="{CDA92C42-F115-FC40-A5F8-C407673481F7}"/>
              </a:ext>
            </a:extLst>
          </p:cNvPr>
          <p:cNvGrpSpPr>
            <a:grpSpLocks/>
          </p:cNvGrpSpPr>
          <p:nvPr/>
        </p:nvGrpSpPr>
        <p:grpSpPr bwMode="auto">
          <a:xfrm>
            <a:off x="2386012" y="1545544"/>
            <a:ext cx="5038723" cy="2706689"/>
            <a:chOff x="495" y="859"/>
            <a:chExt cx="3174" cy="1705"/>
          </a:xfrm>
        </p:grpSpPr>
        <p:grpSp>
          <p:nvGrpSpPr>
            <p:cNvPr id="183" name="Group 161">
              <a:extLst>
                <a:ext uri="{FF2B5EF4-FFF2-40B4-BE49-F238E27FC236}">
                  <a16:creationId xmlns:a16="http://schemas.microsoft.com/office/drawing/2014/main" id="{7F0341B7-207C-3E40-8EC6-5911313C0608}"/>
                </a:ext>
              </a:extLst>
            </p:cNvPr>
            <p:cNvGrpSpPr>
              <a:grpSpLocks/>
            </p:cNvGrpSpPr>
            <p:nvPr/>
          </p:nvGrpSpPr>
          <p:grpSpPr bwMode="auto">
            <a:xfrm>
              <a:off x="1329" y="1320"/>
              <a:ext cx="800" cy="754"/>
              <a:chOff x="996" y="1773"/>
              <a:chExt cx="800" cy="754"/>
            </a:xfrm>
          </p:grpSpPr>
          <p:sp>
            <p:nvSpPr>
              <p:cNvPr id="204" name="Oval 162">
                <a:extLst>
                  <a:ext uri="{FF2B5EF4-FFF2-40B4-BE49-F238E27FC236}">
                    <a16:creationId xmlns:a16="http://schemas.microsoft.com/office/drawing/2014/main" id="{85E503DF-C6D4-9C4A-947F-F93B4C816434}"/>
                  </a:ext>
                </a:extLst>
              </p:cNvPr>
              <p:cNvSpPr>
                <a:spLocks noChangeArrowheads="1"/>
              </p:cNvSpPr>
              <p:nvPr/>
            </p:nvSpPr>
            <p:spPr bwMode="auto">
              <a:xfrm>
                <a:off x="996" y="1773"/>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5" name="Text Box 163">
                <a:extLst>
                  <a:ext uri="{FF2B5EF4-FFF2-40B4-BE49-F238E27FC236}">
                    <a16:creationId xmlns:a16="http://schemas.microsoft.com/office/drawing/2014/main" id="{30575E3B-F1CE-CF43-A7C5-219046488BC3}"/>
                  </a:ext>
                </a:extLst>
              </p:cNvPr>
              <p:cNvSpPr txBox="1">
                <a:spLocks noChangeArrowheads="1"/>
              </p:cNvSpPr>
              <p:nvPr/>
            </p:nvSpPr>
            <p:spPr bwMode="auto">
              <a:xfrm>
                <a:off x="1159" y="1946"/>
                <a:ext cx="485"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slow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start</a:t>
                </a:r>
              </a:p>
            </p:txBody>
          </p:sp>
        </p:grpSp>
        <p:grpSp>
          <p:nvGrpSpPr>
            <p:cNvPr id="184" name="Group 177">
              <a:extLst>
                <a:ext uri="{FF2B5EF4-FFF2-40B4-BE49-F238E27FC236}">
                  <a16:creationId xmlns:a16="http://schemas.microsoft.com/office/drawing/2014/main" id="{5836A4F2-D62D-B147-A532-A57E3C2474B2}"/>
                </a:ext>
              </a:extLst>
            </p:cNvPr>
            <p:cNvGrpSpPr>
              <a:grpSpLocks/>
            </p:cNvGrpSpPr>
            <p:nvPr/>
          </p:nvGrpSpPr>
          <p:grpSpPr bwMode="auto">
            <a:xfrm>
              <a:off x="496" y="2026"/>
              <a:ext cx="1187" cy="538"/>
              <a:chOff x="384" y="2713"/>
              <a:chExt cx="1187" cy="538"/>
            </a:xfrm>
          </p:grpSpPr>
          <p:sp>
            <p:nvSpPr>
              <p:cNvPr id="201" name="Text Box 178">
                <a:extLst>
                  <a:ext uri="{FF2B5EF4-FFF2-40B4-BE49-F238E27FC236}">
                    <a16:creationId xmlns:a16="http://schemas.microsoft.com/office/drawing/2014/main" id="{1852AE28-C2EC-5542-A261-91B127FC6EEC}"/>
                  </a:ext>
                </a:extLst>
              </p:cNvPr>
              <p:cNvSpPr txBox="1">
                <a:spLocks noChangeArrowheads="1"/>
              </p:cNvSpPr>
              <p:nvPr/>
            </p:nvSpPr>
            <p:spPr bwMode="auto">
              <a:xfrm>
                <a:off x="777" y="2713"/>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timeout</a:t>
                </a:r>
              </a:p>
            </p:txBody>
          </p:sp>
          <p:sp>
            <p:nvSpPr>
              <p:cNvPr id="202" name="Text Box 179">
                <a:extLst>
                  <a:ext uri="{FF2B5EF4-FFF2-40B4-BE49-F238E27FC236}">
                    <a16:creationId xmlns:a16="http://schemas.microsoft.com/office/drawing/2014/main" id="{238E26A7-D428-7446-B0EA-57A95D6A24D0}"/>
                  </a:ext>
                </a:extLst>
              </p:cNvPr>
              <p:cNvSpPr txBox="1">
                <a:spLocks noChangeArrowheads="1"/>
              </p:cNvSpPr>
              <p:nvPr/>
            </p:nvSpPr>
            <p:spPr bwMode="auto">
              <a:xfrm>
                <a:off x="384" y="2840"/>
                <a:ext cx="1187"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 cwnd/2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 </a:t>
                </a:r>
              </a:p>
            </p:txBody>
          </p:sp>
          <p:sp>
            <p:nvSpPr>
              <p:cNvPr id="203" name="Line 180">
                <a:extLst>
                  <a:ext uri="{FF2B5EF4-FFF2-40B4-BE49-F238E27FC236}">
                    <a16:creationId xmlns:a16="http://schemas.microsoft.com/office/drawing/2014/main" id="{4D339203-1563-3844-9642-20DAA4DBE4B3}"/>
                  </a:ext>
                </a:extLst>
              </p:cNvPr>
              <p:cNvSpPr>
                <a:spLocks noChangeShapeType="1"/>
              </p:cNvSpPr>
              <p:nvPr/>
            </p:nvSpPr>
            <p:spPr bwMode="auto">
              <a:xfrm>
                <a:off x="709" y="285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85" name="Group 186">
              <a:extLst>
                <a:ext uri="{FF2B5EF4-FFF2-40B4-BE49-F238E27FC236}">
                  <a16:creationId xmlns:a16="http://schemas.microsoft.com/office/drawing/2014/main" id="{F5B6412F-86EA-644E-B751-4756A58400F6}"/>
                </a:ext>
              </a:extLst>
            </p:cNvPr>
            <p:cNvGrpSpPr>
              <a:grpSpLocks/>
            </p:cNvGrpSpPr>
            <p:nvPr/>
          </p:nvGrpSpPr>
          <p:grpSpPr bwMode="auto">
            <a:xfrm>
              <a:off x="2173" y="960"/>
              <a:ext cx="1496" cy="561"/>
              <a:chOff x="2683" y="798"/>
              <a:chExt cx="1496" cy="561"/>
            </a:xfrm>
          </p:grpSpPr>
          <p:sp>
            <p:nvSpPr>
              <p:cNvPr id="198" name="Text Box 187">
                <a:extLst>
                  <a:ext uri="{FF2B5EF4-FFF2-40B4-BE49-F238E27FC236}">
                    <a16:creationId xmlns:a16="http://schemas.microsoft.com/office/drawing/2014/main" id="{33745650-56D6-E74A-A07A-E27A58809560}"/>
                  </a:ext>
                </a:extLst>
              </p:cNvPr>
              <p:cNvSpPr txBox="1">
                <a:spLocks noChangeArrowheads="1"/>
              </p:cNvSpPr>
              <p:nvPr/>
            </p:nvSpPr>
            <p:spPr bwMode="auto">
              <a:xfrm>
                <a:off x="2683" y="917"/>
                <a:ext cx="149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cwnd+MSS</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9" name="Line 188">
                <a:extLst>
                  <a:ext uri="{FF2B5EF4-FFF2-40B4-BE49-F238E27FC236}">
                    <a16:creationId xmlns:a16="http://schemas.microsoft.com/office/drawing/2014/main" id="{77E99221-132E-174B-8CBE-C1A955C064C2}"/>
                  </a:ext>
                </a:extLst>
              </p:cNvPr>
              <p:cNvSpPr>
                <a:spLocks noChangeShapeType="1"/>
              </p:cNvSpPr>
              <p:nvPr/>
            </p:nvSpPr>
            <p:spPr bwMode="auto">
              <a:xfrm>
                <a:off x="2744" y="93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Text Box 189">
                <a:extLst>
                  <a:ext uri="{FF2B5EF4-FFF2-40B4-BE49-F238E27FC236}">
                    <a16:creationId xmlns:a16="http://schemas.microsoft.com/office/drawing/2014/main" id="{321F9ADE-2971-8D42-964D-F2D594BDE59B}"/>
                  </a:ext>
                </a:extLst>
              </p:cNvPr>
              <p:cNvSpPr txBox="1">
                <a:spLocks noChangeArrowheads="1"/>
              </p:cNvSpPr>
              <p:nvPr/>
            </p:nvSpPr>
            <p:spPr bwMode="auto">
              <a:xfrm>
                <a:off x="2697" y="798"/>
                <a:ext cx="4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new ACK</a:t>
                </a:r>
              </a:p>
            </p:txBody>
          </p:sp>
        </p:grpSp>
        <p:sp>
          <p:nvSpPr>
            <p:cNvPr id="186" name="Freeform 205">
              <a:extLst>
                <a:ext uri="{FF2B5EF4-FFF2-40B4-BE49-F238E27FC236}">
                  <a16:creationId xmlns:a16="http://schemas.microsoft.com/office/drawing/2014/main" id="{B9844AE8-814B-7A49-BCA7-110579E99E1F}"/>
                </a:ext>
              </a:extLst>
            </p:cNvPr>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Freeform 206">
              <a:extLst>
                <a:ext uri="{FF2B5EF4-FFF2-40B4-BE49-F238E27FC236}">
                  <a16:creationId xmlns:a16="http://schemas.microsoft.com/office/drawing/2014/main" id="{750DB278-39B5-E245-8F7C-23929FAC1479}"/>
                </a:ext>
              </a:extLst>
            </p:cNvPr>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207">
              <a:extLst>
                <a:ext uri="{FF2B5EF4-FFF2-40B4-BE49-F238E27FC236}">
                  <a16:creationId xmlns:a16="http://schemas.microsoft.com/office/drawing/2014/main" id="{4E427184-7EF7-C840-827D-A9660DD49F4A}"/>
                </a:ext>
              </a:extLst>
            </p:cNvPr>
            <p:cNvGrpSpPr>
              <a:grpSpLocks/>
            </p:cNvGrpSpPr>
            <p:nvPr/>
          </p:nvGrpSpPr>
          <p:grpSpPr bwMode="auto">
            <a:xfrm>
              <a:off x="1445" y="859"/>
              <a:ext cx="740" cy="388"/>
              <a:chOff x="4254" y="2922"/>
              <a:chExt cx="740" cy="388"/>
            </a:xfrm>
          </p:grpSpPr>
          <p:sp>
            <p:nvSpPr>
              <p:cNvPr id="195" name="Text Box 208">
                <a:extLst>
                  <a:ext uri="{FF2B5EF4-FFF2-40B4-BE49-F238E27FC236}">
                    <a16:creationId xmlns:a16="http://schemas.microsoft.com/office/drawing/2014/main" id="{7E5221C3-2422-AB42-AB8F-F98DF12DC47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6" name="Line 209">
                <a:extLst>
                  <a:ext uri="{FF2B5EF4-FFF2-40B4-BE49-F238E27FC236}">
                    <a16:creationId xmlns:a16="http://schemas.microsoft.com/office/drawing/2014/main" id="{0ED363ED-03C6-214E-BEF4-679C86095020}"/>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7" name="Text Box 210">
                <a:extLst>
                  <a:ext uri="{FF2B5EF4-FFF2-40B4-BE49-F238E27FC236}">
                    <a16:creationId xmlns:a16="http://schemas.microsoft.com/office/drawing/2014/main" id="{2593DC72-BD77-FC4D-AA2D-CA14FF49E8C6}"/>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duplicate ACK</a:t>
                </a:r>
              </a:p>
            </p:txBody>
          </p:sp>
        </p:grpSp>
        <p:sp>
          <p:nvSpPr>
            <p:cNvPr id="189" name="Freeform 211">
              <a:extLst>
                <a:ext uri="{FF2B5EF4-FFF2-40B4-BE49-F238E27FC236}">
                  <a16:creationId xmlns:a16="http://schemas.microsoft.com/office/drawing/2014/main" id="{3E6B1AA0-4286-9245-837B-6CBC21CE7E5B}"/>
                </a:ext>
              </a:extLst>
            </p:cNvPr>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34">
              <a:extLst>
                <a:ext uri="{FF2B5EF4-FFF2-40B4-BE49-F238E27FC236}">
                  <a16:creationId xmlns:a16="http://schemas.microsoft.com/office/drawing/2014/main" id="{F4D43A0C-EE6E-EC4A-8B33-48E0CE84AD67}"/>
                </a:ext>
              </a:extLst>
            </p:cNvPr>
            <p:cNvSpPr>
              <a:spLocks noChangeShapeType="1"/>
            </p:cNvSpPr>
            <p:nvPr/>
          </p:nvSpPr>
          <p:spPr bwMode="auto">
            <a:xfrm>
              <a:off x="536" y="1649"/>
              <a:ext cx="752" cy="1"/>
            </a:xfrm>
            <a:prstGeom prst="line">
              <a:avLst/>
            </a:prstGeom>
            <a:noFill/>
            <a:ln w="9525">
              <a:solidFill>
                <a:srgbClr val="00000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91" name="Group 235">
              <a:extLst>
                <a:ext uri="{FF2B5EF4-FFF2-40B4-BE49-F238E27FC236}">
                  <a16:creationId xmlns:a16="http://schemas.microsoft.com/office/drawing/2014/main" id="{A04F248C-CB56-5341-9121-CD7548EA20D6}"/>
                </a:ext>
              </a:extLst>
            </p:cNvPr>
            <p:cNvGrpSpPr>
              <a:grpSpLocks/>
            </p:cNvGrpSpPr>
            <p:nvPr/>
          </p:nvGrpSpPr>
          <p:grpSpPr bwMode="auto">
            <a:xfrm>
              <a:off x="495" y="1255"/>
              <a:ext cx="785" cy="429"/>
              <a:chOff x="517" y="936"/>
              <a:chExt cx="785" cy="429"/>
            </a:xfrm>
          </p:grpSpPr>
          <p:sp>
            <p:nvSpPr>
              <p:cNvPr id="192" name="Text Box 236">
                <a:extLst>
                  <a:ext uri="{FF2B5EF4-FFF2-40B4-BE49-F238E27FC236}">
                    <a16:creationId xmlns:a16="http://schemas.microsoft.com/office/drawing/2014/main" id="{DFCAD05B-CECB-F74A-83C0-04809C56403D}"/>
                  </a:ext>
                </a:extLst>
              </p:cNvPr>
              <p:cNvSpPr txBox="1">
                <a:spLocks noChangeArrowheads="1"/>
              </p:cNvSpPr>
              <p:nvPr/>
            </p:nvSpPr>
            <p:spPr bwMode="auto">
              <a:xfrm>
                <a:off x="816" y="936"/>
                <a:ext cx="17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ymbol" charset="0"/>
                    <a:ea typeface="ＭＳ Ｐゴシック" charset="0"/>
                    <a:cs typeface="+mn-cs"/>
                  </a:rPr>
                  <a:t>L</a:t>
                </a:r>
              </a:p>
            </p:txBody>
          </p:sp>
          <p:sp>
            <p:nvSpPr>
              <p:cNvPr id="193" name="Text Box 237">
                <a:extLst>
                  <a:ext uri="{FF2B5EF4-FFF2-40B4-BE49-F238E27FC236}">
                    <a16:creationId xmlns:a16="http://schemas.microsoft.com/office/drawing/2014/main" id="{74E71529-C1EB-3448-B321-63BB937B34FE}"/>
                  </a:ext>
                </a:extLst>
              </p:cNvPr>
              <p:cNvSpPr txBox="1">
                <a:spLocks noChangeArrowheads="1"/>
              </p:cNvSpPr>
              <p:nvPr/>
            </p:nvSpPr>
            <p:spPr bwMode="auto">
              <a:xfrm>
                <a:off x="517" y="1063"/>
                <a:ext cx="785" cy="3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ssthresh = 64 KB</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 = 0</a:t>
                </a: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4" name="Line 238">
                <a:extLst>
                  <a:ext uri="{FF2B5EF4-FFF2-40B4-BE49-F238E27FC236}">
                    <a16:creationId xmlns:a16="http://schemas.microsoft.com/office/drawing/2014/main" id="{6EA26674-D5C9-9744-9287-ED272FC85120}"/>
                  </a:ext>
                </a:extLst>
              </p:cNvPr>
              <p:cNvSpPr>
                <a:spLocks noChangeShapeType="1"/>
              </p:cNvSpPr>
              <p:nvPr/>
            </p:nvSpPr>
            <p:spPr bwMode="auto">
              <a:xfrm>
                <a:off x="641" y="1078"/>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206" name="Group 255">
            <a:extLst>
              <a:ext uri="{FF2B5EF4-FFF2-40B4-BE49-F238E27FC236}">
                <a16:creationId xmlns:a16="http://schemas.microsoft.com/office/drawing/2014/main" id="{A2B043F7-099D-4D44-B22F-E06E9FF1DB1B}"/>
              </a:ext>
            </a:extLst>
          </p:cNvPr>
          <p:cNvGrpSpPr>
            <a:grpSpLocks/>
          </p:cNvGrpSpPr>
          <p:nvPr/>
        </p:nvGrpSpPr>
        <p:grpSpPr bwMode="auto">
          <a:xfrm>
            <a:off x="2405063" y="2982232"/>
            <a:ext cx="3167062" cy="1312862"/>
            <a:chOff x="509" y="1766"/>
            <a:chExt cx="1995" cy="827"/>
          </a:xfrm>
        </p:grpSpPr>
        <p:pic>
          <p:nvPicPr>
            <p:cNvPr id="207" name="Picture 252">
              <a:extLst>
                <a:ext uri="{FF2B5EF4-FFF2-40B4-BE49-F238E27FC236}">
                  <a16:creationId xmlns:a16="http://schemas.microsoft.com/office/drawing/2014/main" id="{13117D26-6951-3D4A-A5F0-C71B4A0E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8" name="Picture 253">
              <a:extLst>
                <a:ext uri="{FF2B5EF4-FFF2-40B4-BE49-F238E27FC236}">
                  <a16:creationId xmlns:a16="http://schemas.microsoft.com/office/drawing/2014/main" id="{DB7493BD-9E6A-CC43-BB12-1EF71B377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9" name="Picture 254">
              <a:extLst>
                <a:ext uri="{FF2B5EF4-FFF2-40B4-BE49-F238E27FC236}">
                  <a16:creationId xmlns:a16="http://schemas.microsoft.com/office/drawing/2014/main" id="{919A68A3-008C-A945-88F7-16E52DA2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210" name="Group 297">
            <a:extLst>
              <a:ext uri="{FF2B5EF4-FFF2-40B4-BE49-F238E27FC236}">
                <a16:creationId xmlns:a16="http://schemas.microsoft.com/office/drawing/2014/main" id="{439C2129-4880-6149-9CCA-EB3347A6F350}"/>
              </a:ext>
            </a:extLst>
          </p:cNvPr>
          <p:cNvGrpSpPr>
            <a:grpSpLocks/>
          </p:cNvGrpSpPr>
          <p:nvPr/>
        </p:nvGrpSpPr>
        <p:grpSpPr bwMode="auto">
          <a:xfrm>
            <a:off x="5102225" y="1208994"/>
            <a:ext cx="4333875" cy="3243263"/>
            <a:chOff x="2205" y="641"/>
            <a:chExt cx="2730" cy="2043"/>
          </a:xfrm>
        </p:grpSpPr>
        <p:grpSp>
          <p:nvGrpSpPr>
            <p:cNvPr id="211" name="Group 282">
              <a:extLst>
                <a:ext uri="{FF2B5EF4-FFF2-40B4-BE49-F238E27FC236}">
                  <a16:creationId xmlns:a16="http://schemas.microsoft.com/office/drawing/2014/main" id="{6BDFE812-AF51-D241-B4AE-BA4F204E8DF8}"/>
                </a:ext>
              </a:extLst>
            </p:cNvPr>
            <p:cNvGrpSpPr>
              <a:grpSpLocks/>
            </p:cNvGrpSpPr>
            <p:nvPr/>
          </p:nvGrpSpPr>
          <p:grpSpPr bwMode="auto">
            <a:xfrm>
              <a:off x="3381" y="2381"/>
              <a:ext cx="583" cy="303"/>
              <a:chOff x="1166" y="3601"/>
              <a:chExt cx="583" cy="303"/>
            </a:xfrm>
          </p:grpSpPr>
          <p:grpSp>
            <p:nvGrpSpPr>
              <p:cNvPr id="222" name="Group 283">
                <a:extLst>
                  <a:ext uri="{FF2B5EF4-FFF2-40B4-BE49-F238E27FC236}">
                    <a16:creationId xmlns:a16="http://schemas.microsoft.com/office/drawing/2014/main" id="{82205633-61E5-A34B-80F4-B06EBB50B0C8}"/>
                  </a:ext>
                </a:extLst>
              </p:cNvPr>
              <p:cNvGrpSpPr>
                <a:grpSpLocks/>
              </p:cNvGrpSpPr>
              <p:nvPr/>
            </p:nvGrpSpPr>
            <p:grpSpPr bwMode="auto">
              <a:xfrm>
                <a:off x="1166" y="3601"/>
                <a:ext cx="583" cy="303"/>
                <a:chOff x="990" y="4570"/>
                <a:chExt cx="597" cy="380"/>
              </a:xfrm>
            </p:grpSpPr>
            <p:pic>
              <p:nvPicPr>
                <p:cNvPr id="224" name="Picture 284">
                  <a:extLst>
                    <a:ext uri="{FF2B5EF4-FFF2-40B4-BE49-F238E27FC236}">
                      <a16:creationId xmlns:a16="http://schemas.microsoft.com/office/drawing/2014/main" id="{123D55D6-C521-5C4A-A99B-9A81EB885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5" name="Rectangle 285">
                  <a:extLst>
                    <a:ext uri="{FF2B5EF4-FFF2-40B4-BE49-F238E27FC236}">
                      <a16:creationId xmlns:a16="http://schemas.microsoft.com/office/drawing/2014/main" id="{5A2AADA4-95A5-1140-A8E2-F7E1D634D77A}"/>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3" name="Text Box 286">
                <a:extLst>
                  <a:ext uri="{FF2B5EF4-FFF2-40B4-BE49-F238E27FC236}">
                    <a16:creationId xmlns:a16="http://schemas.microsoft.com/office/drawing/2014/main" id="{A04DE5D7-1E27-9345-953B-F2F6817401D2}"/>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ACK!</a:t>
                </a:r>
              </a:p>
            </p:txBody>
          </p:sp>
        </p:grpSp>
        <p:grpSp>
          <p:nvGrpSpPr>
            <p:cNvPr id="212" name="Group 287">
              <a:extLst>
                <a:ext uri="{FF2B5EF4-FFF2-40B4-BE49-F238E27FC236}">
                  <a16:creationId xmlns:a16="http://schemas.microsoft.com/office/drawing/2014/main" id="{0901017F-3507-C540-B99D-306E862349DB}"/>
                </a:ext>
              </a:extLst>
            </p:cNvPr>
            <p:cNvGrpSpPr>
              <a:grpSpLocks/>
            </p:cNvGrpSpPr>
            <p:nvPr/>
          </p:nvGrpSpPr>
          <p:grpSpPr bwMode="auto">
            <a:xfrm>
              <a:off x="2205" y="700"/>
              <a:ext cx="583" cy="303"/>
              <a:chOff x="1166" y="3601"/>
              <a:chExt cx="583" cy="303"/>
            </a:xfrm>
          </p:grpSpPr>
          <p:grpSp>
            <p:nvGrpSpPr>
              <p:cNvPr id="218" name="Group 288">
                <a:extLst>
                  <a:ext uri="{FF2B5EF4-FFF2-40B4-BE49-F238E27FC236}">
                    <a16:creationId xmlns:a16="http://schemas.microsoft.com/office/drawing/2014/main" id="{6BA56D00-0006-F044-83B1-AAE6B004468E}"/>
                  </a:ext>
                </a:extLst>
              </p:cNvPr>
              <p:cNvGrpSpPr>
                <a:grpSpLocks/>
              </p:cNvGrpSpPr>
              <p:nvPr/>
            </p:nvGrpSpPr>
            <p:grpSpPr bwMode="auto">
              <a:xfrm>
                <a:off x="1166" y="3601"/>
                <a:ext cx="583" cy="303"/>
                <a:chOff x="990" y="4570"/>
                <a:chExt cx="597" cy="380"/>
              </a:xfrm>
            </p:grpSpPr>
            <p:pic>
              <p:nvPicPr>
                <p:cNvPr id="220" name="Picture 289">
                  <a:extLst>
                    <a:ext uri="{FF2B5EF4-FFF2-40B4-BE49-F238E27FC236}">
                      <a16:creationId xmlns:a16="http://schemas.microsoft.com/office/drawing/2014/main" id="{C017D357-3300-D245-BAF6-F1F40469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1" name="Rectangle 290">
                  <a:extLst>
                    <a:ext uri="{FF2B5EF4-FFF2-40B4-BE49-F238E27FC236}">
                      <a16:creationId xmlns:a16="http://schemas.microsoft.com/office/drawing/2014/main" id="{71EEC757-0CB1-5245-8660-0181A2DC62D4}"/>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9" name="Text Box 291">
                <a:extLst>
                  <a:ext uri="{FF2B5EF4-FFF2-40B4-BE49-F238E27FC236}">
                    <a16:creationId xmlns:a16="http://schemas.microsoft.com/office/drawing/2014/main" id="{FEBEF8FC-A920-4A49-A1BF-3B6F2FA29D39}"/>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ACK!</a:t>
                </a:r>
              </a:p>
            </p:txBody>
          </p:sp>
        </p:grpSp>
        <p:grpSp>
          <p:nvGrpSpPr>
            <p:cNvPr id="213" name="Group 292">
              <a:extLst>
                <a:ext uri="{FF2B5EF4-FFF2-40B4-BE49-F238E27FC236}">
                  <a16:creationId xmlns:a16="http://schemas.microsoft.com/office/drawing/2014/main" id="{2201CF4D-D367-D544-9B09-D38B651E98BE}"/>
                </a:ext>
              </a:extLst>
            </p:cNvPr>
            <p:cNvGrpSpPr>
              <a:grpSpLocks/>
            </p:cNvGrpSpPr>
            <p:nvPr/>
          </p:nvGrpSpPr>
          <p:grpSpPr bwMode="auto">
            <a:xfrm>
              <a:off x="4352" y="641"/>
              <a:ext cx="583" cy="303"/>
              <a:chOff x="1166" y="3601"/>
              <a:chExt cx="583" cy="303"/>
            </a:xfrm>
          </p:grpSpPr>
          <p:grpSp>
            <p:nvGrpSpPr>
              <p:cNvPr id="214" name="Group 293">
                <a:extLst>
                  <a:ext uri="{FF2B5EF4-FFF2-40B4-BE49-F238E27FC236}">
                    <a16:creationId xmlns:a16="http://schemas.microsoft.com/office/drawing/2014/main" id="{255AC563-CE69-7346-8853-7B52DB2C3916}"/>
                  </a:ext>
                </a:extLst>
              </p:cNvPr>
              <p:cNvGrpSpPr>
                <a:grpSpLocks/>
              </p:cNvGrpSpPr>
              <p:nvPr/>
            </p:nvGrpSpPr>
            <p:grpSpPr bwMode="auto">
              <a:xfrm>
                <a:off x="1166" y="3601"/>
                <a:ext cx="583" cy="303"/>
                <a:chOff x="990" y="4570"/>
                <a:chExt cx="597" cy="380"/>
              </a:xfrm>
            </p:grpSpPr>
            <p:pic>
              <p:nvPicPr>
                <p:cNvPr id="216" name="Picture 294">
                  <a:extLst>
                    <a:ext uri="{FF2B5EF4-FFF2-40B4-BE49-F238E27FC236}">
                      <a16:creationId xmlns:a16="http://schemas.microsoft.com/office/drawing/2014/main" id="{3CFEE67E-B886-8D4D-9258-34C8D95DC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7" name="Rectangle 295">
                  <a:extLst>
                    <a:ext uri="{FF2B5EF4-FFF2-40B4-BE49-F238E27FC236}">
                      <a16:creationId xmlns:a16="http://schemas.microsoft.com/office/drawing/2014/main" id="{E84E7D88-9214-BA40-BC66-CD8AA28583A0}"/>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5" name="Text Box 296">
                <a:extLst>
                  <a:ext uri="{FF2B5EF4-FFF2-40B4-BE49-F238E27FC236}">
                    <a16:creationId xmlns:a16="http://schemas.microsoft.com/office/drawing/2014/main" id="{C078F33E-5513-B743-BE29-CF96B31ECD31}"/>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ACK!</a:t>
                </a:r>
              </a:p>
            </p:txBody>
          </p:sp>
        </p:grpSp>
      </p:grpSp>
      <p:sp>
        <p:nvSpPr>
          <p:cNvPr id="109" name="Slide Number Placeholder 2">
            <a:extLst>
              <a:ext uri="{FF2B5EF4-FFF2-40B4-BE49-F238E27FC236}">
                <a16:creationId xmlns:a16="http://schemas.microsoft.com/office/drawing/2014/main" id="{C089E069-434F-034B-BDE6-6D2F3D363D0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128</a:t>
            </a:fld>
            <a:endParaRPr lang="en-US" dirty="0"/>
          </a:p>
        </p:txBody>
      </p:sp>
    </p:spTree>
    <p:extLst>
      <p:ext uri="{BB962C8B-B14F-4D97-AF65-F5344CB8AC3E}">
        <p14:creationId xmlns:p14="http://schemas.microsoft.com/office/powerpoint/2010/main" val="34540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dissolv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dissolv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right)">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wipe(up)">
                                      <p:cBhvr>
                                        <p:cTn id="27" dur="5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wipe(left)">
                                      <p:cBhvr>
                                        <p:cTn id="36" dur="500"/>
                                        <p:tgtEl>
                                          <p:spTgt spid="17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dissolve">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dissolve">
                                      <p:cBhvr>
                                        <p:cTn id="5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76953"/>
            <a:ext cx="11393310" cy="894622"/>
          </a:xfrm>
        </p:spPr>
        <p:txBody>
          <a:bodyPr>
            <a:normAutofit/>
          </a:bodyPr>
          <a:lstStyle/>
          <a:p>
            <a:r>
              <a:rPr lang="en-US" sz="4800" dirty="0"/>
              <a:t>TCP CUBIC</a:t>
            </a:r>
            <a:endParaRPr lang="en-US" sz="4400" b="0" dirty="0"/>
          </a:p>
        </p:txBody>
      </p:sp>
      <p:sp>
        <p:nvSpPr>
          <p:cNvPr id="110" name="Rectangle 3">
            <a:extLst>
              <a:ext uri="{FF2B5EF4-FFF2-40B4-BE49-F238E27FC236}">
                <a16:creationId xmlns:a16="http://schemas.microsoft.com/office/drawing/2014/main" id="{2AE4693F-64D3-B14E-9E64-AAA80AA8953E}"/>
              </a:ext>
            </a:extLst>
          </p:cNvPr>
          <p:cNvSpPr txBox="1">
            <a:spLocks noChangeArrowheads="1"/>
          </p:cNvSpPr>
          <p:nvPr/>
        </p:nvSpPr>
        <p:spPr>
          <a:xfrm>
            <a:off x="798690" y="1308100"/>
            <a:ext cx="1116412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there a better way than AIMD to “probe” for usable bandwidth?</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3" name="Group 35">
            <a:extLst>
              <a:ext uri="{FF2B5EF4-FFF2-40B4-BE49-F238E27FC236}">
                <a16:creationId xmlns:a16="http://schemas.microsoft.com/office/drawing/2014/main" id="{2EE3D2DA-7F9E-9E46-80D1-0D5CDE4F3F61}"/>
              </a:ext>
            </a:extLst>
          </p:cNvPr>
          <p:cNvGrpSpPr>
            <a:grpSpLocks/>
          </p:cNvGrpSpPr>
          <p:nvPr/>
        </p:nvGrpSpPr>
        <p:grpSpPr bwMode="auto">
          <a:xfrm>
            <a:off x="1454066" y="4302985"/>
            <a:ext cx="6081713" cy="1998662"/>
            <a:chOff x="73" y="2432"/>
            <a:chExt cx="3831" cy="1259"/>
          </a:xfrm>
        </p:grpSpPr>
        <p:sp>
          <p:nvSpPr>
            <p:cNvPr id="24" name="Freeform 26">
              <a:extLst>
                <a:ext uri="{FF2B5EF4-FFF2-40B4-BE49-F238E27FC236}">
                  <a16:creationId xmlns:a16="http://schemas.microsoft.com/office/drawing/2014/main" id="{008B621F-0741-614A-8345-244B5DFC93FB}"/>
                </a:ext>
              </a:extLst>
            </p:cNvPr>
            <p:cNvSpPr>
              <a:spLocks/>
            </p:cNvSpPr>
            <p:nvPr/>
          </p:nvSpPr>
          <p:spPr bwMode="auto">
            <a:xfrm>
              <a:off x="678" y="2556"/>
              <a:ext cx="3226"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28">
              <a:extLst>
                <a:ext uri="{FF2B5EF4-FFF2-40B4-BE49-F238E27FC236}">
                  <a16:creationId xmlns:a16="http://schemas.microsoft.com/office/drawing/2014/main" id="{ED570B43-3E78-854A-8D18-447961831ECA}"/>
                </a:ext>
              </a:extLst>
            </p:cNvPr>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6" name="Line 29">
              <a:extLst>
                <a:ext uri="{FF2B5EF4-FFF2-40B4-BE49-F238E27FC236}">
                  <a16:creationId xmlns:a16="http://schemas.microsoft.com/office/drawing/2014/main" id="{71D85BF0-E5F9-D942-8A3A-EA9F3DC864F7}"/>
                </a:ext>
              </a:extLst>
            </p:cNvPr>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7" name="Line 31">
              <a:extLst>
                <a:ext uri="{FF2B5EF4-FFF2-40B4-BE49-F238E27FC236}">
                  <a16:creationId xmlns:a16="http://schemas.microsoft.com/office/drawing/2014/main" id="{EBA91A7D-5FB0-5C49-9AF7-EE6BBAE60D9D}"/>
                </a:ext>
              </a:extLst>
            </p:cNvPr>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8" name="Line 32">
              <a:extLst>
                <a:ext uri="{FF2B5EF4-FFF2-40B4-BE49-F238E27FC236}">
                  <a16:creationId xmlns:a16="http://schemas.microsoft.com/office/drawing/2014/main" id="{813289F2-8CBC-7A4B-8370-DD758C216957}"/>
                </a:ext>
              </a:extLst>
            </p:cNvPr>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9" name="Text Box 33">
              <a:extLst>
                <a:ext uri="{FF2B5EF4-FFF2-40B4-BE49-F238E27FC236}">
                  <a16:creationId xmlns:a16="http://schemas.microsoft.com/office/drawing/2014/main" id="{82E5BF58-0D1F-F545-B808-E4AEA3158300}"/>
                </a:ext>
              </a:extLst>
            </p:cNvPr>
            <p:cNvSpPr txBox="1">
              <a:spLocks noChangeArrowheads="1"/>
            </p:cNvSpPr>
            <p:nvPr/>
          </p:nvSpPr>
          <p:spPr bwMode="auto">
            <a:xfrm>
              <a:off x="171" y="2437"/>
              <a:ext cx="393"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W</a:t>
              </a:r>
              <a:r>
                <a:rPr kumimoji="0" lang="en-US" sz="1600" b="0" i="0" u="none" strike="noStrike" kern="1200" cap="none" spc="0" normalizeH="0" baseline="-25000" noProof="0" dirty="0">
                  <a:ln>
                    <a:noFill/>
                  </a:ln>
                  <a:solidFill>
                    <a:prstClr val="black"/>
                  </a:solidFill>
                  <a:effectLst/>
                  <a:uLnTx/>
                  <a:uFillTx/>
                  <a:latin typeface="Tahoma" charset="0"/>
                  <a:ea typeface="ＭＳ Ｐゴシック" charset="0"/>
                  <a:cs typeface="+mn-cs"/>
                </a:rPr>
                <a:t>max</a:t>
              </a:r>
            </a:p>
          </p:txBody>
        </p:sp>
        <p:sp>
          <p:nvSpPr>
            <p:cNvPr id="30" name="Text Box 34">
              <a:extLst>
                <a:ext uri="{FF2B5EF4-FFF2-40B4-BE49-F238E27FC236}">
                  <a16:creationId xmlns:a16="http://schemas.microsoft.com/office/drawing/2014/main" id="{75DD065B-3352-E04F-8C6B-CE0E8FB52773}"/>
                </a:ext>
              </a:extLst>
            </p:cNvPr>
            <p:cNvSpPr txBox="1">
              <a:spLocks noChangeArrowheads="1"/>
            </p:cNvSpPr>
            <p:nvPr/>
          </p:nvSpPr>
          <p:spPr bwMode="auto">
            <a:xfrm>
              <a:off x="73" y="2971"/>
              <a:ext cx="513"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W</a:t>
              </a:r>
              <a:r>
                <a:rPr kumimoji="0" lang="en-US" sz="1600" b="0" i="0" u="none" strike="noStrike" kern="1200" cap="none" spc="0" normalizeH="0" baseline="-25000" noProof="0" dirty="0">
                  <a:ln>
                    <a:noFill/>
                  </a:ln>
                  <a:solidFill>
                    <a:prstClr val="black"/>
                  </a:solidFill>
                  <a:effectLst/>
                  <a:uLnTx/>
                  <a:uFillTx/>
                  <a:latin typeface="Tahoma" charset="0"/>
                  <a:ea typeface="ＭＳ Ｐゴシック" charset="0"/>
                  <a:cs typeface="+mn-cs"/>
                </a:rPr>
                <a:t>max</a:t>
              </a: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/2</a:t>
              </a:r>
            </a:p>
          </p:txBody>
        </p:sp>
      </p:grpSp>
      <p:grpSp>
        <p:nvGrpSpPr>
          <p:cNvPr id="7" name="Group 6">
            <a:extLst>
              <a:ext uri="{FF2B5EF4-FFF2-40B4-BE49-F238E27FC236}">
                <a16:creationId xmlns:a16="http://schemas.microsoft.com/office/drawing/2014/main" id="{2C810967-8AFF-0B44-9DE4-94FCCECFF888}"/>
              </a:ext>
            </a:extLst>
          </p:cNvPr>
          <p:cNvGrpSpPr/>
          <p:nvPr/>
        </p:nvGrpSpPr>
        <p:grpSpPr>
          <a:xfrm>
            <a:off x="2427206" y="4523647"/>
            <a:ext cx="842174" cy="851974"/>
            <a:chOff x="4111628" y="4803047"/>
            <a:chExt cx="842174" cy="851974"/>
          </a:xfrm>
        </p:grpSpPr>
        <p:sp>
          <p:nvSpPr>
            <p:cNvPr id="36" name="Freeform 35">
              <a:extLst>
                <a:ext uri="{FF2B5EF4-FFF2-40B4-BE49-F238E27FC236}">
                  <a16:creationId xmlns:a16="http://schemas.microsoft.com/office/drawing/2014/main" id="{2B00668C-21E8-A34C-BCF7-F1A69DC1ECC3}"/>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54D3782B-C45F-4C4D-A0C1-5C619374C102}"/>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D9A4487-C820-ED4F-B12B-B1BCD661A2B6}"/>
              </a:ext>
            </a:extLst>
          </p:cNvPr>
          <p:cNvGrpSpPr/>
          <p:nvPr/>
        </p:nvGrpSpPr>
        <p:grpSpPr>
          <a:xfrm>
            <a:off x="7913115" y="4293106"/>
            <a:ext cx="3050589" cy="1377579"/>
            <a:chOff x="7913115" y="4572506"/>
            <a:chExt cx="3050589" cy="1377579"/>
          </a:xfrm>
        </p:grpSpPr>
        <p:cxnSp>
          <p:nvCxnSpPr>
            <p:cNvPr id="10" name="Straight Connector 9">
              <a:extLst>
                <a:ext uri="{FF2B5EF4-FFF2-40B4-BE49-F238E27FC236}">
                  <a16:creationId xmlns:a16="http://schemas.microsoft.com/office/drawing/2014/main" id="{8E3D1EF1-17F7-B044-80E7-5A8DA0D55C49}"/>
                </a:ext>
              </a:extLst>
            </p:cNvPr>
            <p:cNvCxnSpPr/>
            <p:nvPr/>
          </p:nvCxnSpPr>
          <p:spPr>
            <a:xfrm>
              <a:off x="7913115" y="4779235"/>
              <a:ext cx="8662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42C75B-407D-DB40-8FEF-4D1FACF6CEC7}"/>
                </a:ext>
              </a:extLst>
            </p:cNvPr>
            <p:cNvCxnSpPr/>
            <p:nvPr/>
          </p:nvCxnSpPr>
          <p:spPr>
            <a:xfrm>
              <a:off x="7913115" y="5243961"/>
              <a:ext cx="866274" cy="0"/>
            </a:xfrm>
            <a:prstGeom prst="line">
              <a:avLst/>
            </a:prstGeom>
            <a:ln w="38100">
              <a:solidFill>
                <a:srgbClr val="0000A3"/>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84D5C4-4382-0A4A-BF0E-103C112E7062}"/>
                </a:ext>
              </a:extLst>
            </p:cNvPr>
            <p:cNvSpPr txBox="1"/>
            <p:nvPr/>
          </p:nvSpPr>
          <p:spPr>
            <a:xfrm>
              <a:off x="8779389" y="4572506"/>
              <a:ext cx="1178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classic TCP</a:t>
              </a:r>
            </a:p>
          </p:txBody>
        </p:sp>
        <p:sp>
          <p:nvSpPr>
            <p:cNvPr id="61" name="TextBox 60">
              <a:extLst>
                <a:ext uri="{FF2B5EF4-FFF2-40B4-BE49-F238E27FC236}">
                  <a16:creationId xmlns:a16="http://schemas.microsoft.com/office/drawing/2014/main" id="{C78FB066-FD15-2E4D-B3E8-33A0CDF65C20}"/>
                </a:ext>
              </a:extLst>
            </p:cNvPr>
            <p:cNvSpPr txBox="1"/>
            <p:nvPr/>
          </p:nvSpPr>
          <p:spPr>
            <a:xfrm>
              <a:off x="8779390" y="5109855"/>
              <a:ext cx="2184314"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 CUBIC - higher throughput in this example</a:t>
              </a:r>
            </a:p>
          </p:txBody>
        </p:sp>
      </p:grpSp>
      <p:sp>
        <p:nvSpPr>
          <p:cNvPr id="62" name="Rectangle 3">
            <a:extLst>
              <a:ext uri="{FF2B5EF4-FFF2-40B4-BE49-F238E27FC236}">
                <a16:creationId xmlns:a16="http://schemas.microsoft.com/office/drawing/2014/main" id="{F1B09B2C-5BFF-124C-8873-2D5A5004479A}"/>
              </a:ext>
            </a:extLst>
          </p:cNvPr>
          <p:cNvSpPr txBox="1">
            <a:spLocks noChangeArrowheads="1"/>
          </p:cNvSpPr>
          <p:nvPr/>
        </p:nvSpPr>
        <p:spPr>
          <a:xfrm>
            <a:off x="798690" y="1787378"/>
            <a:ext cx="1116412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Insight/intuition: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t>
            </a:r>
            <a:r>
              <a:rPr kumimoji="0" lang="en-US" altLang="en-US" sz="2400" b="0" i="0"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max</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sending rate at which congestion loss was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state of bottleneck link probably (?) hasn’t changed much</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7" name="Group 36">
            <a:extLst>
              <a:ext uri="{FF2B5EF4-FFF2-40B4-BE49-F238E27FC236}">
                <a16:creationId xmlns:a16="http://schemas.microsoft.com/office/drawing/2014/main" id="{EA8CEDAB-74CD-5045-B220-F3B6A30DE234}"/>
              </a:ext>
            </a:extLst>
          </p:cNvPr>
          <p:cNvGrpSpPr/>
          <p:nvPr/>
        </p:nvGrpSpPr>
        <p:grpSpPr>
          <a:xfrm>
            <a:off x="3268173" y="4514248"/>
            <a:ext cx="4263455" cy="882027"/>
            <a:chOff x="4952595" y="4780948"/>
            <a:chExt cx="4263455" cy="882027"/>
          </a:xfrm>
        </p:grpSpPr>
        <p:grpSp>
          <p:nvGrpSpPr>
            <p:cNvPr id="39" name="Group 38">
              <a:extLst>
                <a:ext uri="{FF2B5EF4-FFF2-40B4-BE49-F238E27FC236}">
                  <a16:creationId xmlns:a16="http://schemas.microsoft.com/office/drawing/2014/main" id="{9998D466-ABA6-9748-B0B7-3CDDC71A2EE6}"/>
                </a:ext>
              </a:extLst>
            </p:cNvPr>
            <p:cNvGrpSpPr/>
            <p:nvPr/>
          </p:nvGrpSpPr>
          <p:grpSpPr>
            <a:xfrm>
              <a:off x="4952595" y="4811001"/>
              <a:ext cx="842174" cy="851974"/>
              <a:chOff x="4111628" y="4803047"/>
              <a:chExt cx="842174" cy="851974"/>
            </a:xfrm>
          </p:grpSpPr>
          <p:sp>
            <p:nvSpPr>
              <p:cNvPr id="66" name="Freeform 65">
                <a:extLst>
                  <a:ext uri="{FF2B5EF4-FFF2-40B4-BE49-F238E27FC236}">
                    <a16:creationId xmlns:a16="http://schemas.microsoft.com/office/drawing/2014/main" id="{B1533BBF-34AE-D045-87C4-BF94B61A8021}"/>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67" name="Straight Connector 66">
                <a:extLst>
                  <a:ext uri="{FF2B5EF4-FFF2-40B4-BE49-F238E27FC236}">
                    <a16:creationId xmlns:a16="http://schemas.microsoft.com/office/drawing/2014/main" id="{1F8A69D2-1AFF-CA43-A164-55CE61810D68}"/>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341D802-81CF-4E46-9220-44B0752C28D7}"/>
                </a:ext>
              </a:extLst>
            </p:cNvPr>
            <p:cNvGrpSpPr/>
            <p:nvPr/>
          </p:nvGrpSpPr>
          <p:grpSpPr>
            <a:xfrm>
              <a:off x="5815757" y="4805638"/>
              <a:ext cx="842174" cy="851974"/>
              <a:chOff x="4111628" y="4803047"/>
              <a:chExt cx="842174" cy="851974"/>
            </a:xfrm>
          </p:grpSpPr>
          <p:sp>
            <p:nvSpPr>
              <p:cNvPr id="64" name="Freeform 63">
                <a:extLst>
                  <a:ext uri="{FF2B5EF4-FFF2-40B4-BE49-F238E27FC236}">
                    <a16:creationId xmlns:a16="http://schemas.microsoft.com/office/drawing/2014/main" id="{70675808-82EA-D149-9841-1BBE3F7DCA2F}"/>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65" name="Straight Connector 64">
                <a:extLst>
                  <a:ext uri="{FF2B5EF4-FFF2-40B4-BE49-F238E27FC236}">
                    <a16:creationId xmlns:a16="http://schemas.microsoft.com/office/drawing/2014/main" id="{8AE68F9E-06F7-1545-8D8D-00902C6D90A3}"/>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2EF4543-041D-8B43-8CC4-877142E679F4}"/>
                </a:ext>
              </a:extLst>
            </p:cNvPr>
            <p:cNvGrpSpPr/>
            <p:nvPr/>
          </p:nvGrpSpPr>
          <p:grpSpPr>
            <a:xfrm>
              <a:off x="6678918" y="4793293"/>
              <a:ext cx="828566" cy="851974"/>
              <a:chOff x="4111628" y="4803047"/>
              <a:chExt cx="842174" cy="851974"/>
            </a:xfrm>
          </p:grpSpPr>
          <p:sp>
            <p:nvSpPr>
              <p:cNvPr id="60" name="Freeform 59">
                <a:extLst>
                  <a:ext uri="{FF2B5EF4-FFF2-40B4-BE49-F238E27FC236}">
                    <a16:creationId xmlns:a16="http://schemas.microsoft.com/office/drawing/2014/main" id="{1FC6BAEE-2EA6-9A40-9F2E-9323AD251412}"/>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63" name="Straight Connector 62">
                <a:extLst>
                  <a:ext uri="{FF2B5EF4-FFF2-40B4-BE49-F238E27FC236}">
                    <a16:creationId xmlns:a16="http://schemas.microsoft.com/office/drawing/2014/main" id="{30E9A1B0-7A1F-A64E-A21C-56B80108553A}"/>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7C69A79-9B85-7049-BEA1-1E83A975FED9}"/>
                </a:ext>
              </a:extLst>
            </p:cNvPr>
            <p:cNvGrpSpPr/>
            <p:nvPr/>
          </p:nvGrpSpPr>
          <p:grpSpPr>
            <a:xfrm>
              <a:off x="7533201" y="4780948"/>
              <a:ext cx="828566" cy="851974"/>
              <a:chOff x="4111628" y="4803047"/>
              <a:chExt cx="842174" cy="851974"/>
            </a:xfrm>
          </p:grpSpPr>
          <p:sp>
            <p:nvSpPr>
              <p:cNvPr id="57" name="Freeform 56">
                <a:extLst>
                  <a:ext uri="{FF2B5EF4-FFF2-40B4-BE49-F238E27FC236}">
                    <a16:creationId xmlns:a16="http://schemas.microsoft.com/office/drawing/2014/main" id="{10C024C3-43D8-584D-BB47-25DD0DC40555}"/>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58" name="Straight Connector 57">
                <a:extLst>
                  <a:ext uri="{FF2B5EF4-FFF2-40B4-BE49-F238E27FC236}">
                    <a16:creationId xmlns:a16="http://schemas.microsoft.com/office/drawing/2014/main" id="{71DF2745-FBCE-E843-9F7F-31D872B044E6}"/>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sp>
          <p:nvSpPr>
            <p:cNvPr id="56" name="Freeform 55">
              <a:extLst>
                <a:ext uri="{FF2B5EF4-FFF2-40B4-BE49-F238E27FC236}">
                  <a16:creationId xmlns:a16="http://schemas.microsoft.com/office/drawing/2014/main" id="{D5B879B8-621B-914A-80D6-C9E50E57B598}"/>
                </a:ext>
              </a:extLst>
            </p:cNvPr>
            <p:cNvSpPr/>
            <p:nvPr/>
          </p:nvSpPr>
          <p:spPr>
            <a:xfrm>
              <a:off x="8387484" y="4790798"/>
              <a:ext cx="828566"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70" name="Rectangle 3">
            <a:extLst>
              <a:ext uri="{FF2B5EF4-FFF2-40B4-BE49-F238E27FC236}">
                <a16:creationId xmlns:a16="http://schemas.microsoft.com/office/drawing/2014/main" id="{A7440B74-5491-9045-A31F-52B88A90E26D}"/>
              </a:ext>
            </a:extLst>
          </p:cNvPr>
          <p:cNvSpPr txBox="1">
            <a:spLocks noChangeArrowheads="1"/>
          </p:cNvSpPr>
          <p:nvPr/>
        </p:nvSpPr>
        <p:spPr>
          <a:xfrm>
            <a:off x="785990" y="3009900"/>
            <a:ext cx="11164126" cy="8983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after cutting rate/window in half on loss, initially ramp to to W</a:t>
            </a:r>
            <a:r>
              <a:rPr kumimoji="0" lang="en-US" altLang="en-US" sz="2400" b="0" i="0"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max</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1"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mn-cs"/>
              </a:rPr>
              <a:t>faster</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but then approach W</a:t>
            </a:r>
            <a:r>
              <a:rPr kumimoji="0" lang="en-US" altLang="en-US" sz="2400" b="0" i="0"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max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more </a:t>
            </a:r>
            <a:r>
              <a:rPr kumimoji="0" lang="en-US" altLang="en-US" sz="2400" b="0" i="1"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mn-cs"/>
              </a:rPr>
              <a:t>slowly</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8" name="Slide Number Placeholder 2">
            <a:extLst>
              <a:ext uri="{FF2B5EF4-FFF2-40B4-BE49-F238E27FC236}">
                <a16:creationId xmlns:a16="http://schemas.microsoft.com/office/drawing/2014/main" id="{D0F43FDD-DDBC-1047-B2D5-FF3A372F77B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129</a:t>
            </a:fld>
            <a:endParaRPr lang="en-US" dirty="0"/>
          </a:p>
        </p:txBody>
      </p:sp>
    </p:spTree>
    <p:extLst>
      <p:ext uri="{BB962C8B-B14F-4D97-AF65-F5344CB8AC3E}">
        <p14:creationId xmlns:p14="http://schemas.microsoft.com/office/powerpoint/2010/main" val="21740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dissolv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480C6A1-B418-BAFF-0A9B-DF3373520BD3}"/>
              </a:ext>
            </a:extLst>
          </p:cNvPr>
          <p:cNvGrpSpPr/>
          <p:nvPr/>
        </p:nvGrpSpPr>
        <p:grpSpPr>
          <a:xfrm>
            <a:off x="5844802" y="2291678"/>
            <a:ext cx="1108206" cy="369332"/>
            <a:chOff x="5844802" y="2291678"/>
            <a:chExt cx="1108206" cy="369332"/>
          </a:xfrm>
        </p:grpSpPr>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44802" y="2291678"/>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gr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1" name="Slide Number Placeholder 2">
            <a:extLst>
              <a:ext uri="{FF2B5EF4-FFF2-40B4-BE49-F238E27FC236}">
                <a16:creationId xmlns:a16="http://schemas.microsoft.com/office/drawing/2014/main" id="{065CB0E2-E88A-814E-8D57-5A55C91AE05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a:t>
            </a:fld>
            <a:endParaRPr lang="en-US" dirty="0"/>
          </a:p>
        </p:txBody>
      </p:sp>
      <p:grpSp>
        <p:nvGrpSpPr>
          <p:cNvPr id="10" name="Group 9">
            <a:extLst>
              <a:ext uri="{FF2B5EF4-FFF2-40B4-BE49-F238E27FC236}">
                <a16:creationId xmlns:a16="http://schemas.microsoft.com/office/drawing/2014/main" id="{D8F1E19D-C79D-0399-56EA-1548EEA2BB22}"/>
              </a:ext>
            </a:extLst>
          </p:cNvPr>
          <p:cNvGrpSpPr/>
          <p:nvPr/>
        </p:nvGrpSpPr>
        <p:grpSpPr>
          <a:xfrm>
            <a:off x="5528837" y="2685375"/>
            <a:ext cx="1404036" cy="384588"/>
            <a:chOff x="8597346" y="692270"/>
            <a:chExt cx="1404036" cy="384588"/>
          </a:xfrm>
        </p:grpSpPr>
        <p:sp>
          <p:nvSpPr>
            <p:cNvPr id="12" name="Rectangle 11">
              <a:extLst>
                <a:ext uri="{FF2B5EF4-FFF2-40B4-BE49-F238E27FC236}">
                  <a16:creationId xmlns:a16="http://schemas.microsoft.com/office/drawing/2014/main" id="{545E4894-255A-88E4-2AC9-82A2C51C90CE}"/>
                </a:ext>
              </a:extLst>
            </p:cNvPr>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F8C4C298-170E-3D5D-F527-651548E2EB19}"/>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14" name="TextBox 13">
              <a:extLst>
                <a:ext uri="{FF2B5EF4-FFF2-40B4-BE49-F238E27FC236}">
                  <a16:creationId xmlns:a16="http://schemas.microsoft.com/office/drawing/2014/main" id="{4315BD13-0EBF-E48C-A912-8A2018D96B53}"/>
                </a:ext>
              </a:extLst>
            </p:cNvPr>
            <p:cNvSpPr txBox="1"/>
            <p:nvPr/>
          </p:nvSpPr>
          <p:spPr>
            <a:xfrm>
              <a:off x="8597346" y="692270"/>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grpSp>
      <p:grpSp>
        <p:nvGrpSpPr>
          <p:cNvPr id="21" name="Group 20">
            <a:extLst>
              <a:ext uri="{FF2B5EF4-FFF2-40B4-BE49-F238E27FC236}">
                <a16:creationId xmlns:a16="http://schemas.microsoft.com/office/drawing/2014/main" id="{BD8A7E22-A105-49C5-2F08-CFBB2A4F7EB3}"/>
              </a:ext>
            </a:extLst>
          </p:cNvPr>
          <p:cNvGrpSpPr/>
          <p:nvPr/>
        </p:nvGrpSpPr>
        <p:grpSpPr>
          <a:xfrm>
            <a:off x="5272320" y="3145339"/>
            <a:ext cx="1651423" cy="389371"/>
            <a:chOff x="8349959" y="687487"/>
            <a:chExt cx="1651423" cy="389371"/>
          </a:xfrm>
        </p:grpSpPr>
        <p:sp>
          <p:nvSpPr>
            <p:cNvPr id="22" name="Rectangle 21">
              <a:extLst>
                <a:ext uri="{FF2B5EF4-FFF2-40B4-BE49-F238E27FC236}">
                  <a16:creationId xmlns:a16="http://schemas.microsoft.com/office/drawing/2014/main" id="{C55FC8CA-9850-2897-FDF7-32850A59AD47}"/>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AA67C767-1F5A-6342-E5A6-3154E7B6B339}"/>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24" name="TextBox 23">
              <a:extLst>
                <a:ext uri="{FF2B5EF4-FFF2-40B4-BE49-F238E27FC236}">
                  <a16:creationId xmlns:a16="http://schemas.microsoft.com/office/drawing/2014/main" id="{4121B5BB-BA6A-F414-E84E-3101842ACD4B}"/>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sp>
          <p:nvSpPr>
            <p:cNvPr id="25" name="TextBox 24">
              <a:extLst>
                <a:ext uri="{FF2B5EF4-FFF2-40B4-BE49-F238E27FC236}">
                  <a16:creationId xmlns:a16="http://schemas.microsoft.com/office/drawing/2014/main" id="{D0750AC3-5B88-E099-CDDB-3E6C13E05DE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n</a:t>
              </a:r>
            </a:p>
          </p:txBody>
        </p:sp>
      </p:grpSp>
      <p:grpSp>
        <p:nvGrpSpPr>
          <p:cNvPr id="31" name="Group 30">
            <a:extLst>
              <a:ext uri="{FF2B5EF4-FFF2-40B4-BE49-F238E27FC236}">
                <a16:creationId xmlns:a16="http://schemas.microsoft.com/office/drawing/2014/main" id="{6CF77B7B-CAA6-5EE4-F51C-9FA3BA7AE0EA}"/>
              </a:ext>
            </a:extLst>
          </p:cNvPr>
          <p:cNvGrpSpPr/>
          <p:nvPr/>
        </p:nvGrpSpPr>
        <p:grpSpPr>
          <a:xfrm>
            <a:off x="4107096" y="5561831"/>
            <a:ext cx="1651423" cy="389371"/>
            <a:chOff x="8349959" y="687487"/>
            <a:chExt cx="1651423" cy="389371"/>
          </a:xfrm>
        </p:grpSpPr>
        <p:sp>
          <p:nvSpPr>
            <p:cNvPr id="32" name="Rectangle 31">
              <a:extLst>
                <a:ext uri="{FF2B5EF4-FFF2-40B4-BE49-F238E27FC236}">
                  <a16:creationId xmlns:a16="http://schemas.microsoft.com/office/drawing/2014/main" id="{362B2F3C-1A2C-22DE-11C6-35EF01FB4964}"/>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63BA422A-055D-83BF-7614-2A6490E1E42A}"/>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34" name="TextBox 33">
              <a:extLst>
                <a:ext uri="{FF2B5EF4-FFF2-40B4-BE49-F238E27FC236}">
                  <a16:creationId xmlns:a16="http://schemas.microsoft.com/office/drawing/2014/main" id="{847F086F-8EE5-B65B-F3AD-B90AC3BAA993}"/>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sp>
          <p:nvSpPr>
            <p:cNvPr id="35" name="TextBox 34">
              <a:extLst>
                <a:ext uri="{FF2B5EF4-FFF2-40B4-BE49-F238E27FC236}">
                  <a16:creationId xmlns:a16="http://schemas.microsoft.com/office/drawing/2014/main" id="{A767B5E6-9B62-1E9F-8ECC-7C6440F2D722}"/>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n</a:t>
              </a:r>
            </a:p>
          </p:txBody>
        </p:sp>
      </p:grpSp>
      <p:cxnSp>
        <p:nvCxnSpPr>
          <p:cNvPr id="36" name="Straight Connector 35">
            <a:extLst>
              <a:ext uri="{FF2B5EF4-FFF2-40B4-BE49-F238E27FC236}">
                <a16:creationId xmlns:a16="http://schemas.microsoft.com/office/drawing/2014/main" id="{C50FCAC8-2BD7-5831-502D-460A2985C4FB}"/>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B86B99E-8B69-2971-9DBA-1E90AD4CFFA5}"/>
              </a:ext>
            </a:extLst>
          </p:cNvPr>
          <p:cNvCxnSpPr/>
          <p:nvPr/>
        </p:nvCxnSpPr>
        <p:spPr>
          <a:xfrm flipH="1">
            <a:off x="3701909" y="5774614"/>
            <a:ext cx="30026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F2BD8D8-9D10-8B19-1C62-4230F283322B}"/>
              </a:ext>
            </a:extLst>
          </p:cNvPr>
          <p:cNvGrpSpPr/>
          <p:nvPr/>
        </p:nvGrpSpPr>
        <p:grpSpPr>
          <a:xfrm>
            <a:off x="1825736" y="3693979"/>
            <a:ext cx="1651423" cy="389371"/>
            <a:chOff x="8349959" y="687487"/>
            <a:chExt cx="1651423" cy="389371"/>
          </a:xfrm>
        </p:grpSpPr>
        <p:sp>
          <p:nvSpPr>
            <p:cNvPr id="39" name="Rectangle 38">
              <a:extLst>
                <a:ext uri="{FF2B5EF4-FFF2-40B4-BE49-F238E27FC236}">
                  <a16:creationId xmlns:a16="http://schemas.microsoft.com/office/drawing/2014/main" id="{C37143D8-5E22-4921-A36A-DE7F809ACE66}"/>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82C57A99-F5E8-A08D-D8C0-7C5182504E89}"/>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41" name="TextBox 40">
              <a:extLst>
                <a:ext uri="{FF2B5EF4-FFF2-40B4-BE49-F238E27FC236}">
                  <a16:creationId xmlns:a16="http://schemas.microsoft.com/office/drawing/2014/main" id="{F5073EDC-3591-CB08-2DDA-368C690C6706}"/>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sp>
          <p:nvSpPr>
            <p:cNvPr id="42" name="TextBox 41">
              <a:extLst>
                <a:ext uri="{FF2B5EF4-FFF2-40B4-BE49-F238E27FC236}">
                  <a16:creationId xmlns:a16="http://schemas.microsoft.com/office/drawing/2014/main" id="{C979AAC8-CBF1-2DA6-B365-73E019AA038B}"/>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n</a:t>
              </a:r>
            </a:p>
          </p:txBody>
        </p:sp>
      </p:grpSp>
    </p:spTree>
    <p:extLst>
      <p:ext uri="{BB962C8B-B14F-4D97-AF65-F5344CB8AC3E}">
        <p14:creationId xmlns:p14="http://schemas.microsoft.com/office/powerpoint/2010/main" val="31405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par>
                          <p:cTn id="24" fill="hold">
                            <p:stCondLst>
                              <p:cond delay="500"/>
                            </p:stCondLst>
                            <p:childTnLst>
                              <p:par>
                                <p:cTn id="25" presetID="22" presetClass="entr" presetSubtype="2"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500"/>
                                        <p:tgtEl>
                                          <p:spTgt spid="31"/>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right)">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31"/>
                                        </p:tgtEl>
                                      </p:cBhvr>
                                    </p:animEffect>
                                    <p:set>
                                      <p:cBhvr>
                                        <p:cTn id="36" dur="1" fill="hold">
                                          <p:stCondLst>
                                            <p:cond delay="499"/>
                                          </p:stCondLst>
                                        </p:cTn>
                                        <p:tgtEl>
                                          <p:spTgt spid="31"/>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37"/>
                                        </p:tgtEl>
                                      </p:cBhvr>
                                    </p:animEffect>
                                    <p:set>
                                      <p:cBhvr>
                                        <p:cTn id="39" dur="1" fill="hold">
                                          <p:stCondLst>
                                            <p:cond delay="499"/>
                                          </p:stCondLst>
                                        </p:cTn>
                                        <p:tgtEl>
                                          <p:spTgt spid="37"/>
                                        </p:tgtEl>
                                        <p:attrNameLst>
                                          <p:attrName>style.visibility</p:attrName>
                                        </p:attrNameLst>
                                      </p:cBhvr>
                                      <p:to>
                                        <p:strVal val="hidden"/>
                                      </p:to>
                                    </p:set>
                                  </p:childTnLst>
                                </p:cTn>
                              </p:par>
                              <p:par>
                                <p:cTn id="40" presetID="9"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Chapter 3: summary</a:t>
            </a:r>
            <a:endParaRPr lang="en-US" sz="4400" b="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130</a:t>
            </a:fld>
            <a:endParaRPr lang="en-US" dirty="0"/>
          </a:p>
        </p:txBody>
      </p:sp>
      <p:sp>
        <p:nvSpPr>
          <p:cNvPr id="121" name="Rectangle 3">
            <a:extLst>
              <a:ext uri="{FF2B5EF4-FFF2-40B4-BE49-F238E27FC236}">
                <a16:creationId xmlns:a16="http://schemas.microsoft.com/office/drawing/2014/main" id="{D69BBC2D-A92B-7947-AA74-7551BF4EBD02}"/>
              </a:ext>
            </a:extLst>
          </p:cNvPr>
          <p:cNvSpPr txBox="1">
            <a:spLocks noChangeArrowheads="1"/>
          </p:cNvSpPr>
          <p:nvPr/>
        </p:nvSpPr>
        <p:spPr>
          <a:xfrm>
            <a:off x="876300" y="1295400"/>
            <a:ext cx="5626100" cy="52253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indent="-263525">
              <a:buFont typeface="Wingdings" charset="2"/>
              <a:buChar char="§"/>
              <a:defRPr/>
            </a:pPr>
            <a:r>
              <a:rPr lang="en-US" sz="3200" dirty="0"/>
              <a:t>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p>
          <a:p>
            <a:pPr marL="393700" indent="-263525">
              <a:buFont typeface="Wingdings" charset="2"/>
              <a:buChar char="§"/>
              <a:defRPr/>
            </a:pPr>
            <a:r>
              <a:rPr lang="en-US" sz="3200" dirty="0"/>
              <a:t>instantiation, implementation in the Internet</a:t>
            </a:r>
          </a:p>
          <a:p>
            <a:pPr lvl="1">
              <a:buFont typeface="Arial"/>
              <a:buChar char="•"/>
              <a:defRPr/>
            </a:pPr>
            <a:r>
              <a:rPr lang="en-US" sz="2800" dirty="0"/>
              <a:t>UDP</a:t>
            </a:r>
          </a:p>
          <a:p>
            <a:pPr lvl="1">
              <a:buFont typeface="Arial"/>
              <a:buChar char="•"/>
              <a:defRPr/>
            </a:pPr>
            <a:r>
              <a:rPr lang="en-US" sz="2800" dirty="0"/>
              <a:t>TCP</a:t>
            </a:r>
          </a:p>
        </p:txBody>
      </p:sp>
      <p:sp>
        <p:nvSpPr>
          <p:cNvPr id="122" name="Rectangle 4">
            <a:extLst>
              <a:ext uri="{FF2B5EF4-FFF2-40B4-BE49-F238E27FC236}">
                <a16:creationId xmlns:a16="http://schemas.microsoft.com/office/drawing/2014/main" id="{B79F0F1A-67F7-584F-9F34-4AC2A592E580}"/>
              </a:ext>
            </a:extLst>
          </p:cNvPr>
          <p:cNvSpPr txBox="1">
            <a:spLocks noChangeArrowheads="1"/>
          </p:cNvSpPr>
          <p:nvPr/>
        </p:nvSpPr>
        <p:spPr>
          <a:xfrm>
            <a:off x="7065962" y="1270000"/>
            <a:ext cx="4732337" cy="48387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en-US" sz="3200" dirty="0">
                <a:solidFill>
                  <a:srgbClr val="CC0000"/>
                </a:solidFill>
                <a:ea typeface="ＭＳ Ｐゴシック" panose="020B0600070205080204" pitchFamily="34" charset="-128"/>
              </a:rPr>
              <a:t>Up next:</a:t>
            </a:r>
          </a:p>
          <a:p>
            <a:pPr marL="393700" indent="-266700"/>
            <a:r>
              <a:rPr lang="en-US" altLang="en-US" sz="3200" dirty="0">
                <a:ea typeface="ＭＳ Ｐゴシック" panose="020B0600070205080204" pitchFamily="34" charset="-128"/>
              </a:rPr>
              <a:t>leaving the network </a:t>
            </a:r>
            <a:r>
              <a:rPr lang="en-US" altLang="ja-JP" sz="3200" dirty="0">
                <a:ea typeface="ＭＳ Ｐゴシック" panose="020B0600070205080204" pitchFamily="34" charset="-128"/>
              </a:rPr>
              <a:t>“edge” </a:t>
            </a:r>
            <a:r>
              <a:rPr lang="en-US" altLang="ja-JP" dirty="0">
                <a:ea typeface="ＭＳ Ｐゴシック" panose="020B0600070205080204" pitchFamily="34" charset="-128"/>
              </a:rPr>
              <a:t>(application, transport layers)</a:t>
            </a:r>
          </a:p>
          <a:p>
            <a:pPr marL="393700" indent="-266700"/>
            <a:r>
              <a:rPr lang="en-US" altLang="en-US" sz="3200" dirty="0">
                <a:ea typeface="ＭＳ Ｐゴシック" panose="020B0600070205080204" pitchFamily="34" charset="-128"/>
              </a:rPr>
              <a:t>into the network “</a:t>
            </a:r>
            <a:r>
              <a:rPr lang="en-US" altLang="ja-JP" sz="3200" dirty="0">
                <a:ea typeface="ＭＳ Ｐゴシック" panose="020B0600070205080204" pitchFamily="34" charset="-128"/>
              </a:rPr>
              <a:t>core”</a:t>
            </a:r>
          </a:p>
          <a:p>
            <a:pPr marL="393700" indent="-266700"/>
            <a:r>
              <a:rPr lang="en-US" altLang="en-US" sz="3200" dirty="0">
                <a:ea typeface="ＭＳ Ｐゴシック" panose="020B0600070205080204" pitchFamily="34" charset="-128"/>
              </a:rPr>
              <a:t>two network-layer chapters</a:t>
            </a:r>
            <a:r>
              <a:rPr lang="en-US" altLang="en-US" dirty="0">
                <a:ea typeface="ＭＳ Ｐゴシック" panose="020B0600070205080204" pitchFamily="34" charset="-128"/>
              </a:rPr>
              <a:t>:</a:t>
            </a:r>
          </a:p>
          <a:p>
            <a:pPr lvl="1"/>
            <a:r>
              <a:rPr lang="en-US" altLang="en-US" sz="2800" dirty="0">
                <a:ea typeface="ＭＳ Ｐゴシック" panose="020B0600070205080204" pitchFamily="34" charset="-128"/>
              </a:rPr>
              <a:t>data plane</a:t>
            </a:r>
          </a:p>
          <a:p>
            <a:pPr lvl="1"/>
            <a:r>
              <a:rPr lang="en-US" altLang="en-US" sz="2800" dirty="0">
                <a:ea typeface="ＭＳ Ｐゴシック" panose="020B0600070205080204" pitchFamily="34" charset="-128"/>
              </a:rPr>
              <a:t>control plane</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474654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2981689"/>
            <a:ext cx="10515600" cy="894622"/>
          </a:xfrm>
        </p:spPr>
        <p:txBody>
          <a:bodyPr>
            <a:normAutofit/>
          </a:bodyPr>
          <a:lstStyle/>
          <a:p>
            <a:pPr algn="ctr"/>
            <a:r>
              <a:rPr lang="en-US" altLang="en-US" sz="4400" dirty="0">
                <a:ea typeface="ＭＳ Ｐゴシック" panose="020B0600070205080204" pitchFamily="34" charset="-128"/>
              </a:rPr>
              <a:t>Additional Chapter 3 slides</a:t>
            </a:r>
            <a:endParaRPr lang="en-US" sz="4400" dirty="0"/>
          </a:p>
        </p:txBody>
      </p:sp>
      <p:sp>
        <p:nvSpPr>
          <p:cNvPr id="3" name="Slide Number Placeholder 2">
            <a:extLst>
              <a:ext uri="{FF2B5EF4-FFF2-40B4-BE49-F238E27FC236}">
                <a16:creationId xmlns:a16="http://schemas.microsoft.com/office/drawing/2014/main" id="{64499F6A-4C1F-1146-A51E-D80D1CD65245}"/>
              </a:ext>
            </a:extLst>
          </p:cNvPr>
          <p:cNvSpPr>
            <a:spLocks noGrp="1"/>
          </p:cNvSpPr>
          <p:nvPr>
            <p:ph type="sldNum" sz="quarter" idx="4"/>
          </p:nvPr>
        </p:nvSpPr>
        <p:spPr/>
        <p:txBody>
          <a:bodyPr/>
          <a:lstStyle/>
          <a:p>
            <a:r>
              <a:rPr lang="en-US" dirty="0"/>
              <a:t>Transport Layer: 3-</a:t>
            </a:r>
            <a:fld id="{C4204591-24BD-A542-B9D5-F8D8A88D2FEE}" type="slidenum">
              <a:rPr lang="en-US" smtClean="0"/>
              <a:pPr/>
              <a:t>131</a:t>
            </a:fld>
            <a:endParaRPr lang="en-US" dirty="0"/>
          </a:p>
        </p:txBody>
      </p:sp>
    </p:spTree>
    <p:extLst>
      <p:ext uri="{BB962C8B-B14F-4D97-AF65-F5344CB8AC3E}">
        <p14:creationId xmlns:p14="http://schemas.microsoft.com/office/powerpoint/2010/main" val="20530526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 extended FSM</a:t>
            </a:r>
            <a:endParaRPr lang="en-US" sz="440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55" name="Group 3">
            <a:extLst>
              <a:ext uri="{FF2B5EF4-FFF2-40B4-BE49-F238E27FC236}">
                <a16:creationId xmlns:a16="http://schemas.microsoft.com/office/drawing/2014/main" id="{33A2B3E4-B70E-A848-8165-FAD3F02150B0}"/>
              </a:ext>
            </a:extLst>
          </p:cNvPr>
          <p:cNvGrpSpPr>
            <a:grpSpLocks/>
          </p:cNvGrpSpPr>
          <p:nvPr/>
        </p:nvGrpSpPr>
        <p:grpSpPr bwMode="auto">
          <a:xfrm>
            <a:off x="4595813" y="3710668"/>
            <a:ext cx="800100" cy="657225"/>
            <a:chOff x="1959" y="2515"/>
            <a:chExt cx="504" cy="414"/>
          </a:xfrm>
        </p:grpSpPr>
        <p:sp>
          <p:nvSpPr>
            <p:cNvPr id="56" name="Oval 4">
              <a:extLst>
                <a:ext uri="{FF2B5EF4-FFF2-40B4-BE49-F238E27FC236}">
                  <a16:creationId xmlns:a16="http://schemas.microsoft.com/office/drawing/2014/main" id="{C4D5A6AC-F113-CF49-9B8F-033DDDA18342}"/>
                </a:ext>
              </a:extLst>
            </p:cNvPr>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5">
              <a:extLst>
                <a:ext uri="{FF2B5EF4-FFF2-40B4-BE49-F238E27FC236}">
                  <a16:creationId xmlns:a16="http://schemas.microsoft.com/office/drawing/2014/main" id="{4730408A-4915-134B-898C-F4271B62AAB6}"/>
                </a:ext>
              </a:extLst>
            </p:cNvPr>
            <p:cNvSpPr txBox="1">
              <a:spLocks noChangeArrowheads="1"/>
            </p:cNvSpPr>
            <p:nvPr/>
          </p:nvSpPr>
          <p:spPr bwMode="auto">
            <a:xfrm>
              <a:off x="1959" y="2611"/>
              <a:ext cx="50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8" name="Line 6">
            <a:extLst>
              <a:ext uri="{FF2B5EF4-FFF2-40B4-BE49-F238E27FC236}">
                <a16:creationId xmlns:a16="http://schemas.microsoft.com/office/drawing/2014/main" id="{63761F72-66D2-A642-BD69-9E438150999F}"/>
              </a:ext>
            </a:extLst>
          </p:cNvPr>
          <p:cNvSpPr>
            <a:spLocks noChangeShapeType="1"/>
          </p:cNvSpPr>
          <p:nvPr/>
        </p:nvSpPr>
        <p:spPr bwMode="auto">
          <a:xfrm>
            <a:off x="3057525" y="2797856"/>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a:extLst>
              <a:ext uri="{FF2B5EF4-FFF2-40B4-BE49-F238E27FC236}">
                <a16:creationId xmlns:a16="http://schemas.microsoft.com/office/drawing/2014/main" id="{D5A7135B-F84D-8E42-A7AD-C337B03A05BF}"/>
              </a:ext>
            </a:extLst>
          </p:cNvPr>
          <p:cNvGrpSpPr/>
          <p:nvPr/>
        </p:nvGrpSpPr>
        <p:grpSpPr>
          <a:xfrm>
            <a:off x="5389563" y="3466193"/>
            <a:ext cx="3167062" cy="1152525"/>
            <a:chOff x="5389563" y="3466193"/>
            <a:chExt cx="3167062" cy="1152525"/>
          </a:xfrm>
        </p:grpSpPr>
        <p:sp>
          <p:nvSpPr>
            <p:cNvPr id="59" name="Text Box 7">
              <a:extLst>
                <a:ext uri="{FF2B5EF4-FFF2-40B4-BE49-F238E27FC236}">
                  <a16:creationId xmlns:a16="http://schemas.microsoft.com/office/drawing/2014/main" id="{2A05B120-EC26-AD42-B3AA-CD4706803936}"/>
                </a:ext>
              </a:extLst>
            </p:cNvPr>
            <p:cNvSpPr txBox="1">
              <a:spLocks noChangeArrowheads="1"/>
            </p:cNvSpPr>
            <p:nvPr/>
          </p:nvSpPr>
          <p:spPr bwMode="auto">
            <a:xfrm>
              <a:off x="5780088" y="3777343"/>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udt_send(sndpkt[base])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udt_send(sndpkt[base+1])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udt_send(sndpkt[nextseqnum-1])</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0" name="Text Box 8">
              <a:extLst>
                <a:ext uri="{FF2B5EF4-FFF2-40B4-BE49-F238E27FC236}">
                  <a16:creationId xmlns:a16="http://schemas.microsoft.com/office/drawing/2014/main" id="{50EB188A-016B-BC43-B95B-2D09A833384C}"/>
                </a:ext>
              </a:extLst>
            </p:cNvPr>
            <p:cNvSpPr txBox="1">
              <a:spLocks noChangeArrowheads="1"/>
            </p:cNvSpPr>
            <p:nvPr/>
          </p:nvSpPr>
          <p:spPr bwMode="auto">
            <a:xfrm>
              <a:off x="5802313" y="3542393"/>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1" name="Line 9">
              <a:extLst>
                <a:ext uri="{FF2B5EF4-FFF2-40B4-BE49-F238E27FC236}">
                  <a16:creationId xmlns:a16="http://schemas.microsoft.com/office/drawing/2014/main" id="{47618681-EE80-804F-9624-DC7CC3FBF4D0}"/>
                </a:ext>
              </a:extLst>
            </p:cNvPr>
            <p:cNvSpPr>
              <a:spLocks noChangeShapeType="1"/>
            </p:cNvSpPr>
            <p:nvPr/>
          </p:nvSpPr>
          <p:spPr bwMode="auto">
            <a:xfrm>
              <a:off x="5886450" y="3818618"/>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Freeform 10">
              <a:extLst>
                <a:ext uri="{FF2B5EF4-FFF2-40B4-BE49-F238E27FC236}">
                  <a16:creationId xmlns:a16="http://schemas.microsoft.com/office/drawing/2014/main" id="{44271988-489C-A543-88C3-7FA50E90A3D0}"/>
                </a:ext>
              </a:extLst>
            </p:cNvPr>
            <p:cNvSpPr>
              <a:spLocks/>
            </p:cNvSpPr>
            <p:nvPr/>
          </p:nvSpPr>
          <p:spPr bwMode="auto">
            <a:xfrm>
              <a:off x="5389563" y="346619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61280105-A5C6-2749-821B-7E8540B77F71}"/>
              </a:ext>
            </a:extLst>
          </p:cNvPr>
          <p:cNvGrpSpPr/>
          <p:nvPr/>
        </p:nvGrpSpPr>
        <p:grpSpPr>
          <a:xfrm>
            <a:off x="4222750" y="1037318"/>
            <a:ext cx="5521325" cy="2636838"/>
            <a:chOff x="4222750" y="1037318"/>
            <a:chExt cx="5521325" cy="2636838"/>
          </a:xfrm>
        </p:grpSpPr>
        <p:sp>
          <p:nvSpPr>
            <p:cNvPr id="63" name="Text Box 11">
              <a:extLst>
                <a:ext uri="{FF2B5EF4-FFF2-40B4-BE49-F238E27FC236}">
                  <a16:creationId xmlns:a16="http://schemas.microsoft.com/office/drawing/2014/main" id="{02F77C28-EA65-D040-B118-4BF0CBEFB1D8}"/>
                </a:ext>
              </a:extLst>
            </p:cNvPr>
            <p:cNvSpPr txBox="1">
              <a:spLocks noChangeArrowheads="1"/>
            </p:cNvSpPr>
            <p:nvPr/>
          </p:nvSpPr>
          <p:spPr bwMode="auto">
            <a:xfrm>
              <a:off x="4222750" y="1037318"/>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2">
              <a:extLst>
                <a:ext uri="{FF2B5EF4-FFF2-40B4-BE49-F238E27FC236}">
                  <a16:creationId xmlns:a16="http://schemas.microsoft.com/office/drawing/2014/main" id="{0FE72F9F-0F53-5149-AE2D-57D5F5931880}"/>
                </a:ext>
              </a:extLst>
            </p:cNvPr>
            <p:cNvSpPr>
              <a:spLocks noChangeShapeType="1"/>
            </p:cNvSpPr>
            <p:nvPr/>
          </p:nvSpPr>
          <p:spPr bwMode="auto">
            <a:xfrm>
              <a:off x="4330700" y="1356406"/>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Text Box 13">
              <a:extLst>
                <a:ext uri="{FF2B5EF4-FFF2-40B4-BE49-F238E27FC236}">
                  <a16:creationId xmlns:a16="http://schemas.microsoft.com/office/drawing/2014/main" id="{C068D2CE-31E7-0E41-B00C-9CE255D13D42}"/>
                </a:ext>
              </a:extLst>
            </p:cNvPr>
            <p:cNvSpPr txBox="1">
              <a:spLocks noChangeArrowheads="1"/>
            </p:cNvSpPr>
            <p:nvPr/>
          </p:nvSpPr>
          <p:spPr bwMode="auto">
            <a:xfrm>
              <a:off x="4222750" y="1378631"/>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if (nextseqnum &lt; base+N)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sndpkt[nextseqnum] = make_pkt(nextseqnum,data,chksum)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udt_send(sndpkt[nextseqnum])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if (base == nextseqnum)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start_timer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nextseqnum++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else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refuse_data(data)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6" name="Freeform 14">
              <a:extLst>
                <a:ext uri="{FF2B5EF4-FFF2-40B4-BE49-F238E27FC236}">
                  <a16:creationId xmlns:a16="http://schemas.microsoft.com/office/drawing/2014/main" id="{FB29E48C-0B2E-EA40-ADD9-64576E56AD94}"/>
                </a:ext>
              </a:extLst>
            </p:cNvPr>
            <p:cNvSpPr>
              <a:spLocks/>
            </p:cNvSpPr>
            <p:nvPr/>
          </p:nvSpPr>
          <p:spPr bwMode="auto">
            <a:xfrm rot="5142103" flipH="1">
              <a:off x="4816476" y="290104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7" name="Group 76">
            <a:extLst>
              <a:ext uri="{FF2B5EF4-FFF2-40B4-BE49-F238E27FC236}">
                <a16:creationId xmlns:a16="http://schemas.microsoft.com/office/drawing/2014/main" id="{5A5CCAB1-0607-D94B-8E3D-A737042D653B}"/>
              </a:ext>
            </a:extLst>
          </p:cNvPr>
          <p:cNvGrpSpPr/>
          <p:nvPr/>
        </p:nvGrpSpPr>
        <p:grpSpPr>
          <a:xfrm>
            <a:off x="4371975" y="4413931"/>
            <a:ext cx="3686175" cy="1860550"/>
            <a:chOff x="4371975" y="4413931"/>
            <a:chExt cx="3686175" cy="1860550"/>
          </a:xfrm>
        </p:grpSpPr>
        <p:sp>
          <p:nvSpPr>
            <p:cNvPr id="67" name="Text Box 15">
              <a:extLst>
                <a:ext uri="{FF2B5EF4-FFF2-40B4-BE49-F238E27FC236}">
                  <a16:creationId xmlns:a16="http://schemas.microsoft.com/office/drawing/2014/main" id="{AD438209-6EF7-AA4A-82C0-D91CCFE111B9}"/>
                </a:ext>
              </a:extLst>
            </p:cNvPr>
            <p:cNvSpPr txBox="1">
              <a:spLocks noChangeArrowheads="1"/>
            </p:cNvSpPr>
            <p:nvPr/>
          </p:nvSpPr>
          <p:spPr bwMode="auto">
            <a:xfrm>
              <a:off x="4371975" y="5445806"/>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base = getacknum(rcvpkt)+1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If (base == nextseqnum)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stop_timer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else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16">
              <a:extLst>
                <a:ext uri="{FF2B5EF4-FFF2-40B4-BE49-F238E27FC236}">
                  <a16:creationId xmlns:a16="http://schemas.microsoft.com/office/drawing/2014/main" id="{29DA4699-1738-7A44-AE37-8A9ADF3221C7}"/>
                </a:ext>
              </a:extLst>
            </p:cNvPr>
            <p:cNvSpPr txBox="1">
              <a:spLocks noChangeArrowheads="1"/>
            </p:cNvSpPr>
            <p:nvPr/>
          </p:nvSpPr>
          <p:spPr bwMode="auto">
            <a:xfrm>
              <a:off x="4384675" y="4945743"/>
              <a:ext cx="28336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notcorrupt(rcvpkt)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9" name="Line 17">
              <a:extLst>
                <a:ext uri="{FF2B5EF4-FFF2-40B4-BE49-F238E27FC236}">
                  <a16:creationId xmlns:a16="http://schemas.microsoft.com/office/drawing/2014/main" id="{72717240-9C97-6946-9931-1ECA1CCC85BA}"/>
                </a:ext>
              </a:extLst>
            </p:cNvPr>
            <p:cNvSpPr>
              <a:spLocks noChangeShapeType="1"/>
            </p:cNvSpPr>
            <p:nvPr/>
          </p:nvSpPr>
          <p:spPr bwMode="auto">
            <a:xfrm>
              <a:off x="4476750" y="5469618"/>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Freeform 18">
              <a:extLst>
                <a:ext uri="{FF2B5EF4-FFF2-40B4-BE49-F238E27FC236}">
                  <a16:creationId xmlns:a16="http://schemas.microsoft.com/office/drawing/2014/main" id="{A9B81A19-AC5E-0D42-B28F-5550C1DD51FB}"/>
                </a:ext>
              </a:extLst>
            </p:cNvPr>
            <p:cNvSpPr>
              <a:spLocks/>
            </p:cNvSpPr>
            <p:nvPr/>
          </p:nvSpPr>
          <p:spPr bwMode="auto">
            <a:xfrm>
              <a:off x="4533900" y="4413931"/>
              <a:ext cx="1054100" cy="674687"/>
            </a:xfrm>
            <a:custGeom>
              <a:avLst/>
              <a:gdLst>
                <a:gd name="T0" fmla="*/ 2147483647 w 664"/>
                <a:gd name="T1" fmla="*/ 2147483647 h 425"/>
                <a:gd name="T2" fmla="*/ 2147483647 w 664"/>
                <a:gd name="T3" fmla="*/ 0 h 425"/>
                <a:gd name="T4" fmla="*/ 0 60000 65536"/>
                <a:gd name="T5" fmla="*/ 0 60000 65536"/>
              </a:gdLst>
              <a:ahLst/>
              <a:cxnLst>
                <a:cxn ang="T4">
                  <a:pos x="T0" y="T1"/>
                </a:cxn>
                <a:cxn ang="T5">
                  <a:pos x="T2" y="T3"/>
                </a:cxn>
              </a:cxnLst>
              <a:rect l="0" t="0" r="r" b="b"/>
              <a:pathLst>
                <a:path w="664" h="425">
                  <a:moveTo>
                    <a:pt x="241" y="20"/>
                  </a:moveTo>
                  <a:cubicBezTo>
                    <a:pt x="0" y="393"/>
                    <a:pt x="664" y="425"/>
                    <a:pt x="388"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1" name="Line 19">
            <a:extLst>
              <a:ext uri="{FF2B5EF4-FFF2-40B4-BE49-F238E27FC236}">
                <a16:creationId xmlns:a16="http://schemas.microsoft.com/office/drawing/2014/main" id="{22DEBF89-3550-6645-9712-0242C37D82B7}"/>
              </a:ext>
            </a:extLst>
          </p:cNvPr>
          <p:cNvSpPr>
            <a:spLocks noChangeShapeType="1"/>
          </p:cNvSpPr>
          <p:nvPr/>
        </p:nvSpPr>
        <p:spPr bwMode="auto">
          <a:xfrm>
            <a:off x="2643188" y="3224893"/>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0">
            <a:extLst>
              <a:ext uri="{FF2B5EF4-FFF2-40B4-BE49-F238E27FC236}">
                <a16:creationId xmlns:a16="http://schemas.microsoft.com/office/drawing/2014/main" id="{512F18ED-B1CE-7B4C-A5DF-24588894801C}"/>
              </a:ext>
            </a:extLst>
          </p:cNvPr>
          <p:cNvSpPr txBox="1">
            <a:spLocks noChangeArrowheads="1"/>
          </p:cNvSpPr>
          <p:nvPr/>
        </p:nvSpPr>
        <p:spPr bwMode="auto">
          <a:xfrm>
            <a:off x="2516188" y="3194731"/>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base=1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nextseqnum=1</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78" name="Group 77">
            <a:extLst>
              <a:ext uri="{FF2B5EF4-FFF2-40B4-BE49-F238E27FC236}">
                <a16:creationId xmlns:a16="http://schemas.microsoft.com/office/drawing/2014/main" id="{8B86AB7A-4C0D-9A4A-A096-7DD9EFD2F636}"/>
              </a:ext>
            </a:extLst>
          </p:cNvPr>
          <p:cNvGrpSpPr/>
          <p:nvPr/>
        </p:nvGrpSpPr>
        <p:grpSpPr>
          <a:xfrm>
            <a:off x="2279650" y="4188506"/>
            <a:ext cx="2343150" cy="638175"/>
            <a:chOff x="2279650" y="4188506"/>
            <a:chExt cx="2343150" cy="638175"/>
          </a:xfrm>
        </p:grpSpPr>
        <p:sp>
          <p:nvSpPr>
            <p:cNvPr id="73" name="Text Box 21">
              <a:extLst>
                <a:ext uri="{FF2B5EF4-FFF2-40B4-BE49-F238E27FC236}">
                  <a16:creationId xmlns:a16="http://schemas.microsoft.com/office/drawing/2014/main" id="{54ABBC76-AD8A-8E4D-8A09-320EC5AFD027}"/>
                </a:ext>
              </a:extLst>
            </p:cNvPr>
            <p:cNvSpPr txBox="1">
              <a:spLocks noChangeArrowheads="1"/>
            </p:cNvSpPr>
            <p:nvPr/>
          </p:nvSpPr>
          <p:spPr bwMode="auto">
            <a:xfrm>
              <a:off x="2279650" y="4256768"/>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corrupt(rcvpkt)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2">
              <a:extLst>
                <a:ext uri="{FF2B5EF4-FFF2-40B4-BE49-F238E27FC236}">
                  <a16:creationId xmlns:a16="http://schemas.microsoft.com/office/drawing/2014/main" id="{9592E062-F136-0D44-96CD-0C9A278CDE04}"/>
                </a:ext>
              </a:extLst>
            </p:cNvPr>
            <p:cNvSpPr>
              <a:spLocks noChangeShapeType="1"/>
            </p:cNvSpPr>
            <p:nvPr/>
          </p:nvSpPr>
          <p:spPr bwMode="auto">
            <a:xfrm flipV="1">
              <a:off x="2371725" y="4755243"/>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23">
              <a:extLst>
                <a:ext uri="{FF2B5EF4-FFF2-40B4-BE49-F238E27FC236}">
                  <a16:creationId xmlns:a16="http://schemas.microsoft.com/office/drawing/2014/main" id="{745C2973-75F6-D641-915F-9781107AB9F8}"/>
                </a:ext>
              </a:extLst>
            </p:cNvPr>
            <p:cNvSpPr>
              <a:spLocks/>
            </p:cNvSpPr>
            <p:nvPr/>
          </p:nvSpPr>
          <p:spPr bwMode="auto">
            <a:xfrm>
              <a:off x="3927475" y="4188506"/>
              <a:ext cx="695325" cy="638175"/>
            </a:xfrm>
            <a:custGeom>
              <a:avLst/>
              <a:gdLst>
                <a:gd name="T0" fmla="*/ 2147483647 w 1095"/>
                <a:gd name="T1" fmla="*/ 0 h 1005"/>
                <a:gd name="T2" fmla="*/ 2147483647 w 1095"/>
                <a:gd name="T3" fmla="*/ 2147483647 h 1005"/>
                <a:gd name="T4" fmla="*/ 0 60000 65536"/>
                <a:gd name="T5" fmla="*/ 0 60000 65536"/>
              </a:gdLst>
              <a:ahLst/>
              <a:cxnLst>
                <a:cxn ang="T4">
                  <a:pos x="T0" y="T1"/>
                </a:cxn>
                <a:cxn ang="T5">
                  <a:pos x="T2" y="T3"/>
                </a:cxn>
              </a:cxnLst>
              <a:rect l="0" t="0" r="r" b="b"/>
              <a:pathLst>
                <a:path w="1095" h="1005">
                  <a:moveTo>
                    <a:pt x="1005" y="0"/>
                  </a:moveTo>
                  <a:cubicBezTo>
                    <a:pt x="0" y="30"/>
                    <a:pt x="645" y="1005"/>
                    <a:pt x="1095" y="16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6" name="Text Box 24">
            <a:extLst>
              <a:ext uri="{FF2B5EF4-FFF2-40B4-BE49-F238E27FC236}">
                <a16:creationId xmlns:a16="http://schemas.microsoft.com/office/drawing/2014/main" id="{86A74934-2C44-8743-8176-583092CA3D2E}"/>
              </a:ext>
            </a:extLst>
          </p:cNvPr>
          <p:cNvSpPr txBox="1">
            <a:spLocks noChangeArrowheads="1"/>
          </p:cNvSpPr>
          <p:nvPr/>
        </p:nvSpPr>
        <p:spPr bwMode="auto">
          <a:xfrm>
            <a:off x="2559050" y="2894693"/>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spTree>
    <p:extLst>
      <p:ext uri="{BB962C8B-B14F-4D97-AF65-F5344CB8AC3E}">
        <p14:creationId xmlns:p14="http://schemas.microsoft.com/office/powerpoint/2010/main" val="332331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dissolve">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 extended FSM</a:t>
            </a:r>
            <a:endParaRPr lang="en-US" sz="440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4" name="Oval 4">
            <a:extLst>
              <a:ext uri="{FF2B5EF4-FFF2-40B4-BE49-F238E27FC236}">
                <a16:creationId xmlns:a16="http://schemas.microsoft.com/office/drawing/2014/main" id="{0C78546A-7459-5347-80F4-125D010F8E84}"/>
              </a:ext>
            </a:extLst>
          </p:cNvPr>
          <p:cNvSpPr>
            <a:spLocks noChangeArrowheads="1"/>
          </p:cNvSpPr>
          <p:nvPr/>
        </p:nvSpPr>
        <p:spPr bwMode="auto">
          <a:xfrm>
            <a:off x="4922611" y="2155825"/>
            <a:ext cx="666750" cy="6572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79" name="Text Box 5">
            <a:extLst>
              <a:ext uri="{FF2B5EF4-FFF2-40B4-BE49-F238E27FC236}">
                <a16:creationId xmlns:a16="http://schemas.microsoft.com/office/drawing/2014/main" id="{D7B9D2FB-B481-7E4A-A0F6-5F57E413C0AE}"/>
              </a:ext>
            </a:extLst>
          </p:cNvPr>
          <p:cNvSpPr txBox="1">
            <a:spLocks noChangeArrowheads="1"/>
          </p:cNvSpPr>
          <p:nvPr/>
        </p:nvSpPr>
        <p:spPr bwMode="auto">
          <a:xfrm>
            <a:off x="4881111" y="2307771"/>
            <a:ext cx="800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6">
            <a:extLst>
              <a:ext uri="{FF2B5EF4-FFF2-40B4-BE49-F238E27FC236}">
                <a16:creationId xmlns:a16="http://schemas.microsoft.com/office/drawing/2014/main" id="{96D79319-AAC7-2846-924D-45104B1A129F}"/>
              </a:ext>
            </a:extLst>
          </p:cNvPr>
          <p:cNvSpPr>
            <a:spLocks noChangeShapeType="1"/>
          </p:cNvSpPr>
          <p:nvPr/>
        </p:nvSpPr>
        <p:spPr bwMode="auto">
          <a:xfrm>
            <a:off x="2608036" y="1995488"/>
            <a:ext cx="2298700" cy="4746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10">
            <a:extLst>
              <a:ext uri="{FF2B5EF4-FFF2-40B4-BE49-F238E27FC236}">
                <a16:creationId xmlns:a16="http://schemas.microsoft.com/office/drawing/2014/main" id="{5510D433-027A-A141-B3D0-3E03E8DAE8A8}"/>
              </a:ext>
            </a:extLst>
          </p:cNvPr>
          <p:cNvSpPr>
            <a:spLocks/>
          </p:cNvSpPr>
          <p:nvPr/>
        </p:nvSpPr>
        <p:spPr bwMode="auto">
          <a:xfrm>
            <a:off x="5595711" y="1898650"/>
            <a:ext cx="828675"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Text Box 11">
            <a:extLst>
              <a:ext uri="{FF2B5EF4-FFF2-40B4-BE49-F238E27FC236}">
                <a16:creationId xmlns:a16="http://schemas.microsoft.com/office/drawing/2014/main" id="{FCA8632E-A5B0-664A-9196-8A8B55D0CC4A}"/>
              </a:ext>
            </a:extLst>
          </p:cNvPr>
          <p:cNvSpPr txBox="1">
            <a:spLocks noChangeArrowheads="1"/>
          </p:cNvSpPr>
          <p:nvPr/>
        </p:nvSpPr>
        <p:spPr bwMode="auto">
          <a:xfrm>
            <a:off x="6089424" y="1668463"/>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notcorrupt(rcvpkt)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hasseqnum(rcvpkt,expectedseqnum) </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12">
            <a:extLst>
              <a:ext uri="{FF2B5EF4-FFF2-40B4-BE49-F238E27FC236}">
                <a16:creationId xmlns:a16="http://schemas.microsoft.com/office/drawing/2014/main" id="{C6CE9EFA-3CCD-C14E-A5CF-3105777426B6}"/>
              </a:ext>
            </a:extLst>
          </p:cNvPr>
          <p:cNvSpPr>
            <a:spLocks noChangeShapeType="1"/>
          </p:cNvSpPr>
          <p:nvPr/>
        </p:nvSpPr>
        <p:spPr bwMode="auto">
          <a:xfrm>
            <a:off x="6159274" y="2360613"/>
            <a:ext cx="31750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Text Box 13">
            <a:extLst>
              <a:ext uri="{FF2B5EF4-FFF2-40B4-BE49-F238E27FC236}">
                <a16:creationId xmlns:a16="http://schemas.microsoft.com/office/drawing/2014/main" id="{69836D4C-507C-6B47-A6BF-2C0D582C5DE9}"/>
              </a:ext>
            </a:extLst>
          </p:cNvPr>
          <p:cNvSpPr txBox="1">
            <a:spLocks noChangeArrowheads="1"/>
          </p:cNvSpPr>
          <p:nvPr/>
        </p:nvSpPr>
        <p:spPr bwMode="auto">
          <a:xfrm>
            <a:off x="6094186" y="2403475"/>
            <a:ext cx="43148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sndpkt = make_pkt(expectedseqnum,ACK,chksum)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5021266A-A4B2-8A46-9C1D-2E9C56A7B822}"/>
              </a:ext>
            </a:extLst>
          </p:cNvPr>
          <p:cNvGrpSpPr/>
          <p:nvPr/>
        </p:nvGrpSpPr>
        <p:grpSpPr>
          <a:xfrm>
            <a:off x="4320949" y="1306513"/>
            <a:ext cx="1701605" cy="841375"/>
            <a:chOff x="4320949" y="1306513"/>
            <a:chExt cx="1701605" cy="841375"/>
          </a:xfrm>
        </p:grpSpPr>
        <p:sp>
          <p:nvSpPr>
            <p:cNvPr id="81" name="Text Box 7">
              <a:extLst>
                <a:ext uri="{FF2B5EF4-FFF2-40B4-BE49-F238E27FC236}">
                  <a16:creationId xmlns:a16="http://schemas.microsoft.com/office/drawing/2014/main" id="{C9553829-3975-2E49-9803-6EFDAFB5EBC4}"/>
                </a:ext>
              </a:extLst>
            </p:cNvPr>
            <p:cNvSpPr txBox="1">
              <a:spLocks noChangeArrowheads="1"/>
            </p:cNvSpPr>
            <p:nvPr/>
          </p:nvSpPr>
          <p:spPr bwMode="auto">
            <a:xfrm>
              <a:off x="4320949" y="1582738"/>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2" name="Text Box 8">
              <a:extLst>
                <a:ext uri="{FF2B5EF4-FFF2-40B4-BE49-F238E27FC236}">
                  <a16:creationId xmlns:a16="http://schemas.microsoft.com/office/drawing/2014/main" id="{2E7739F4-D1B2-A747-870F-EBBF181526F6}"/>
                </a:ext>
              </a:extLst>
            </p:cNvPr>
            <p:cNvSpPr txBox="1">
              <a:spLocks noChangeArrowheads="1"/>
            </p:cNvSpPr>
            <p:nvPr/>
          </p:nvSpPr>
          <p:spPr bwMode="auto">
            <a:xfrm>
              <a:off x="4360636" y="1306513"/>
              <a:ext cx="166191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any other event </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3" name="Line 9">
              <a:extLst>
                <a:ext uri="{FF2B5EF4-FFF2-40B4-BE49-F238E27FC236}">
                  <a16:creationId xmlns:a16="http://schemas.microsoft.com/office/drawing/2014/main" id="{325C94EB-6A64-BC4A-A405-47C0EBE38857}"/>
                </a:ext>
              </a:extLst>
            </p:cNvPr>
            <p:cNvSpPr>
              <a:spLocks noChangeShapeType="1"/>
            </p:cNvSpPr>
            <p:nvPr/>
          </p:nvSpPr>
          <p:spPr bwMode="auto">
            <a:xfrm>
              <a:off x="4441599" y="1603375"/>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4">
              <a:extLst>
                <a:ext uri="{FF2B5EF4-FFF2-40B4-BE49-F238E27FC236}">
                  <a16:creationId xmlns:a16="http://schemas.microsoft.com/office/drawing/2014/main" id="{B309A64A-7394-0245-8A9F-73E7049FB6F0}"/>
                </a:ext>
              </a:extLst>
            </p:cNvPr>
            <p:cNvSpPr>
              <a:spLocks/>
            </p:cNvSpPr>
            <p:nvPr/>
          </p:nvSpPr>
          <p:spPr bwMode="auto">
            <a:xfrm rot="5142103" flipH="1">
              <a:off x="5068662" y="1374775"/>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9" name="Line 15">
            <a:extLst>
              <a:ext uri="{FF2B5EF4-FFF2-40B4-BE49-F238E27FC236}">
                <a16:creationId xmlns:a16="http://schemas.microsoft.com/office/drawing/2014/main" id="{DFB05333-8F2D-AD4D-AF5B-F08A11737E43}"/>
              </a:ext>
            </a:extLst>
          </p:cNvPr>
          <p:cNvSpPr>
            <a:spLocks noChangeShapeType="1"/>
          </p:cNvSpPr>
          <p:nvPr/>
        </p:nvSpPr>
        <p:spPr bwMode="auto">
          <a:xfrm>
            <a:off x="2547711" y="2408238"/>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Text Box 16">
            <a:extLst>
              <a:ext uri="{FF2B5EF4-FFF2-40B4-BE49-F238E27FC236}">
                <a16:creationId xmlns:a16="http://schemas.microsoft.com/office/drawing/2014/main" id="{72BCB5B4-7731-AE47-AA11-27C7F6305633}"/>
              </a:ext>
            </a:extLst>
          </p:cNvPr>
          <p:cNvSpPr txBox="1">
            <a:spLocks noChangeArrowheads="1"/>
          </p:cNvSpPr>
          <p:nvPr/>
        </p:nvSpPr>
        <p:spPr bwMode="auto">
          <a:xfrm>
            <a:off x="2457224" y="2428875"/>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expectedseqnum=1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sndpkt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make_pkt(expectedseqnum,ACK,chksum)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17">
            <a:extLst>
              <a:ext uri="{FF2B5EF4-FFF2-40B4-BE49-F238E27FC236}">
                <a16:creationId xmlns:a16="http://schemas.microsoft.com/office/drawing/2014/main" id="{F76BD3C3-1C69-4441-A736-BFED27A3CAB3}"/>
              </a:ext>
            </a:extLst>
          </p:cNvPr>
          <p:cNvSpPr txBox="1">
            <a:spLocks noChangeArrowheads="1"/>
          </p:cNvSpPr>
          <p:nvPr/>
        </p:nvSpPr>
        <p:spPr bwMode="auto">
          <a:xfrm>
            <a:off x="2493736" y="2105025"/>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sp>
        <p:nvSpPr>
          <p:cNvPr id="92" name="Rectangle 3">
            <a:extLst>
              <a:ext uri="{FF2B5EF4-FFF2-40B4-BE49-F238E27FC236}">
                <a16:creationId xmlns:a16="http://schemas.microsoft.com/office/drawing/2014/main" id="{C3CB9118-6DFF-F343-94F3-68C1B0042C12}"/>
              </a:ext>
            </a:extLst>
          </p:cNvPr>
          <p:cNvSpPr txBox="1">
            <a:spLocks noChangeArrowheads="1"/>
          </p:cNvSpPr>
          <p:nvPr/>
        </p:nvSpPr>
        <p:spPr>
          <a:xfrm>
            <a:off x="930389" y="3827462"/>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expectedseqnum</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a:t>
            </a:r>
            <a:r>
              <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no receiver buffering!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spTree>
    <p:extLst>
      <p:ext uri="{BB962C8B-B14F-4D97-AF65-F5344CB8AC3E}">
        <p14:creationId xmlns:p14="http://schemas.microsoft.com/office/powerpoint/2010/main" val="31982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dissolv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ssolve">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sender </a:t>
            </a:r>
            <a:r>
              <a:rPr lang="en-US" dirty="0"/>
              <a:t>(simplified)</a:t>
            </a:r>
            <a:endParaRPr lang="en-US" sz="4400" b="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3" name="Oval 7">
            <a:extLst>
              <a:ext uri="{FF2B5EF4-FFF2-40B4-BE49-F238E27FC236}">
                <a16:creationId xmlns:a16="http://schemas.microsoft.com/office/drawing/2014/main" id="{AEE49C95-3701-8840-977E-61D904B2CC83}"/>
              </a:ext>
            </a:extLst>
          </p:cNvPr>
          <p:cNvSpPr>
            <a:spLocks noChangeArrowheads="1"/>
          </p:cNvSpPr>
          <p:nvPr/>
        </p:nvSpPr>
        <p:spPr bwMode="auto">
          <a:xfrm>
            <a:off x="5099050" y="2604687"/>
            <a:ext cx="1071562" cy="971550"/>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4" name="Oval 6">
            <a:extLst>
              <a:ext uri="{FF2B5EF4-FFF2-40B4-BE49-F238E27FC236}">
                <a16:creationId xmlns:a16="http://schemas.microsoft.com/office/drawing/2014/main" id="{4382DF8F-AB7B-5D44-AF4D-18DC3B9D59EA}"/>
              </a:ext>
            </a:extLst>
          </p:cNvPr>
          <p:cNvSpPr>
            <a:spLocks noChangeArrowheads="1"/>
          </p:cNvSpPr>
          <p:nvPr/>
        </p:nvSpPr>
        <p:spPr bwMode="auto">
          <a:xfrm>
            <a:off x="5024437" y="2652312"/>
            <a:ext cx="1071563" cy="971550"/>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 name="Text Box 5">
            <a:extLst>
              <a:ext uri="{FF2B5EF4-FFF2-40B4-BE49-F238E27FC236}">
                <a16:creationId xmlns:a16="http://schemas.microsoft.com/office/drawing/2014/main" id="{9107608A-E6DF-3F4B-BF4B-FFB43090816D}"/>
              </a:ext>
            </a:extLst>
          </p:cNvPr>
          <p:cNvSpPr txBox="1">
            <a:spLocks noChangeArrowheads="1"/>
          </p:cNvSpPr>
          <p:nvPr/>
        </p:nvSpPr>
        <p:spPr bwMode="auto">
          <a:xfrm>
            <a:off x="5108563" y="2655487"/>
            <a:ext cx="889025" cy="986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wait</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for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event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6" name="Line 8">
            <a:extLst>
              <a:ext uri="{FF2B5EF4-FFF2-40B4-BE49-F238E27FC236}">
                <a16:creationId xmlns:a16="http://schemas.microsoft.com/office/drawing/2014/main" id="{8F3151C2-1919-C44F-BBE7-B56B7FFA5203}"/>
              </a:ext>
            </a:extLst>
          </p:cNvPr>
          <p:cNvSpPr>
            <a:spLocks noChangeShapeType="1"/>
          </p:cNvSpPr>
          <p:nvPr/>
        </p:nvSpPr>
        <p:spPr bwMode="auto">
          <a:xfrm>
            <a:off x="4057650" y="2122087"/>
            <a:ext cx="1071562" cy="688975"/>
          </a:xfrm>
          <a:prstGeom prst="line">
            <a:avLst/>
          </a:prstGeom>
          <a:noFill/>
          <a:ln w="9525">
            <a:solidFill>
              <a:srgbClr val="00000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Text Box 9">
            <a:extLst>
              <a:ext uri="{FF2B5EF4-FFF2-40B4-BE49-F238E27FC236}">
                <a16:creationId xmlns:a16="http://schemas.microsoft.com/office/drawing/2014/main" id="{FA7373C1-8C55-7C43-912E-59BC5D56C62B}"/>
              </a:ext>
            </a:extLst>
          </p:cNvPr>
          <p:cNvSpPr txBox="1">
            <a:spLocks noChangeArrowheads="1"/>
          </p:cNvSpPr>
          <p:nvPr/>
        </p:nvSpPr>
        <p:spPr bwMode="auto">
          <a:xfrm>
            <a:off x="2516187" y="2749150"/>
            <a:ext cx="254635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NextSeqNum = InitialSeqNum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SendBase = InitialSeqNum</a:t>
            </a:r>
          </a:p>
        </p:txBody>
      </p:sp>
      <p:sp>
        <p:nvSpPr>
          <p:cNvPr id="38" name="Line 10">
            <a:extLst>
              <a:ext uri="{FF2B5EF4-FFF2-40B4-BE49-F238E27FC236}">
                <a16:creationId xmlns:a16="http://schemas.microsoft.com/office/drawing/2014/main" id="{9EE0499A-1821-9E42-88DA-1FF2FAACADFD}"/>
              </a:ext>
            </a:extLst>
          </p:cNvPr>
          <p:cNvSpPr>
            <a:spLocks noChangeShapeType="1"/>
          </p:cNvSpPr>
          <p:nvPr/>
        </p:nvSpPr>
        <p:spPr bwMode="auto">
          <a:xfrm>
            <a:off x="2619375" y="2763437"/>
            <a:ext cx="217963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 name="Text Box 11">
            <a:extLst>
              <a:ext uri="{FF2B5EF4-FFF2-40B4-BE49-F238E27FC236}">
                <a16:creationId xmlns:a16="http://schemas.microsoft.com/office/drawing/2014/main" id="{24B96F0E-7496-184A-B796-2170A0DFDFDD}"/>
              </a:ext>
            </a:extLst>
          </p:cNvPr>
          <p:cNvSpPr txBox="1">
            <a:spLocks noChangeArrowheads="1"/>
          </p:cNvSpPr>
          <p:nvPr/>
        </p:nvSpPr>
        <p:spPr bwMode="auto">
          <a:xfrm>
            <a:off x="3489325" y="2445937"/>
            <a:ext cx="341312"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nvGrpSpPr>
          <p:cNvPr id="44" name="Group 20">
            <a:extLst>
              <a:ext uri="{FF2B5EF4-FFF2-40B4-BE49-F238E27FC236}">
                <a16:creationId xmlns:a16="http://schemas.microsoft.com/office/drawing/2014/main" id="{5DAC0271-9C2B-BF4E-A7E8-B4AF357CB628}"/>
              </a:ext>
            </a:extLst>
          </p:cNvPr>
          <p:cNvGrpSpPr>
            <a:grpSpLocks/>
          </p:cNvGrpSpPr>
          <p:nvPr/>
        </p:nvGrpSpPr>
        <p:grpSpPr bwMode="auto">
          <a:xfrm>
            <a:off x="7007225" y="3280962"/>
            <a:ext cx="3298825" cy="1147763"/>
            <a:chOff x="1270" y="3518"/>
            <a:chExt cx="2078" cy="723"/>
          </a:xfrm>
        </p:grpSpPr>
        <p:sp>
          <p:nvSpPr>
            <p:cNvPr id="45" name="Text Box 16">
              <a:extLst>
                <a:ext uri="{FF2B5EF4-FFF2-40B4-BE49-F238E27FC236}">
                  <a16:creationId xmlns:a16="http://schemas.microsoft.com/office/drawing/2014/main" id="{6AFBB2D7-1C52-B648-9CD4-E49942333FFC}"/>
                </a:ext>
              </a:extLst>
            </p:cNvPr>
            <p:cNvSpPr txBox="1">
              <a:spLocks noChangeArrowheads="1"/>
            </p:cNvSpPr>
            <p:nvPr/>
          </p:nvSpPr>
          <p:spPr bwMode="auto">
            <a:xfrm>
              <a:off x="1275" y="3721"/>
              <a:ext cx="2073" cy="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retransmit not-yet-acked segment         	with smallest seq.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start timer</a:t>
              </a:r>
            </a:p>
          </p:txBody>
        </p:sp>
        <p:sp>
          <p:nvSpPr>
            <p:cNvPr id="46" name="Text Box 17">
              <a:extLst>
                <a:ext uri="{FF2B5EF4-FFF2-40B4-BE49-F238E27FC236}">
                  <a16:creationId xmlns:a16="http://schemas.microsoft.com/office/drawing/2014/main" id="{5970790B-FC19-414F-9997-B611A9542BD5}"/>
                </a:ext>
              </a:extLst>
            </p:cNvPr>
            <p:cNvSpPr txBox="1">
              <a:spLocks noChangeArrowheads="1"/>
            </p:cNvSpPr>
            <p:nvPr/>
          </p:nvSpPr>
          <p:spPr bwMode="auto">
            <a:xfrm>
              <a:off x="1270" y="3518"/>
              <a:ext cx="54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sp>
          <p:nvSpPr>
            <p:cNvPr id="47" name="Line 18">
              <a:extLst>
                <a:ext uri="{FF2B5EF4-FFF2-40B4-BE49-F238E27FC236}">
                  <a16:creationId xmlns:a16="http://schemas.microsoft.com/office/drawing/2014/main" id="{87A9E4B3-EADE-8342-A00F-5E875E6FCDD7}"/>
                </a:ext>
              </a:extLst>
            </p:cNvPr>
            <p:cNvSpPr>
              <a:spLocks noChangeShapeType="1"/>
            </p:cNvSpPr>
            <p:nvPr/>
          </p:nvSpPr>
          <p:spPr bwMode="auto">
            <a:xfrm>
              <a:off x="1342" y="3741"/>
              <a:ext cx="1881"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48" name="Group 24">
            <a:extLst>
              <a:ext uri="{FF2B5EF4-FFF2-40B4-BE49-F238E27FC236}">
                <a16:creationId xmlns:a16="http://schemas.microsoft.com/office/drawing/2014/main" id="{EE8A5244-EE4F-6A4E-A86A-5AA61738784D}"/>
              </a:ext>
            </a:extLst>
          </p:cNvPr>
          <p:cNvGrpSpPr>
            <a:grpSpLocks/>
          </p:cNvGrpSpPr>
          <p:nvPr/>
        </p:nvGrpSpPr>
        <p:grpSpPr bwMode="auto">
          <a:xfrm>
            <a:off x="3154362" y="4387450"/>
            <a:ext cx="4703763" cy="2181225"/>
            <a:chOff x="678" y="2592"/>
            <a:chExt cx="2963" cy="1374"/>
          </a:xfrm>
        </p:grpSpPr>
        <p:sp>
          <p:nvSpPr>
            <p:cNvPr id="49" name="Text Box 3">
              <a:extLst>
                <a:ext uri="{FF2B5EF4-FFF2-40B4-BE49-F238E27FC236}">
                  <a16:creationId xmlns:a16="http://schemas.microsoft.com/office/drawing/2014/main" id="{860513BA-6810-4647-A5EF-3117915844BA}"/>
                </a:ext>
              </a:extLst>
            </p:cNvPr>
            <p:cNvSpPr txBox="1">
              <a:spLocks noChangeArrowheads="1"/>
            </p:cNvSpPr>
            <p:nvPr/>
          </p:nvSpPr>
          <p:spPr bwMode="auto">
            <a:xfrm>
              <a:off x="678" y="2830"/>
              <a:ext cx="2963" cy="11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if (y &gt; SendBase)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SendBase = 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SendBase–1: last cumulatively ACKed byte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if (there are currently not-yet-acked segments)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start timer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else stop timer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p>
          </p:txBody>
        </p:sp>
        <p:sp>
          <p:nvSpPr>
            <p:cNvPr id="50" name="Text Box 21">
              <a:extLst>
                <a:ext uri="{FF2B5EF4-FFF2-40B4-BE49-F238E27FC236}">
                  <a16:creationId xmlns:a16="http://schemas.microsoft.com/office/drawing/2014/main" id="{F08FB636-850A-A340-AD2D-3080625A0719}"/>
                </a:ext>
              </a:extLst>
            </p:cNvPr>
            <p:cNvSpPr txBox="1">
              <a:spLocks noChangeArrowheads="1"/>
            </p:cNvSpPr>
            <p:nvPr/>
          </p:nvSpPr>
          <p:spPr bwMode="auto">
            <a:xfrm>
              <a:off x="705" y="2592"/>
              <a:ext cx="22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 received, with ACK field value y </a:t>
              </a:r>
            </a:p>
          </p:txBody>
        </p:sp>
        <p:sp>
          <p:nvSpPr>
            <p:cNvPr id="51" name="Line 22">
              <a:extLst>
                <a:ext uri="{FF2B5EF4-FFF2-40B4-BE49-F238E27FC236}">
                  <a16:creationId xmlns:a16="http://schemas.microsoft.com/office/drawing/2014/main" id="{6721EFEB-A8ED-EF45-8839-FF1DAFD19162}"/>
                </a:ext>
              </a:extLst>
            </p:cNvPr>
            <p:cNvSpPr>
              <a:spLocks noChangeShapeType="1"/>
            </p:cNvSpPr>
            <p:nvPr/>
          </p:nvSpPr>
          <p:spPr bwMode="auto">
            <a:xfrm>
              <a:off x="748" y="2815"/>
              <a:ext cx="207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4" name="Group 3">
            <a:extLst>
              <a:ext uri="{FF2B5EF4-FFF2-40B4-BE49-F238E27FC236}">
                <a16:creationId xmlns:a16="http://schemas.microsoft.com/office/drawing/2014/main" id="{79B1A741-486C-BF44-8B85-42BB7118DCB9}"/>
              </a:ext>
            </a:extLst>
          </p:cNvPr>
          <p:cNvGrpSpPr/>
          <p:nvPr/>
        </p:nvGrpSpPr>
        <p:grpSpPr>
          <a:xfrm>
            <a:off x="5851525" y="1207687"/>
            <a:ext cx="5207000" cy="1928813"/>
            <a:chOff x="5851525" y="1207687"/>
            <a:chExt cx="5207000" cy="1928813"/>
          </a:xfrm>
        </p:grpSpPr>
        <p:grpSp>
          <p:nvGrpSpPr>
            <p:cNvPr id="40" name="Group 23">
              <a:extLst>
                <a:ext uri="{FF2B5EF4-FFF2-40B4-BE49-F238E27FC236}">
                  <a16:creationId xmlns:a16="http://schemas.microsoft.com/office/drawing/2014/main" id="{B6E6CEF6-4DBB-3B4F-AE17-B6B34791A38D}"/>
                </a:ext>
              </a:extLst>
            </p:cNvPr>
            <p:cNvGrpSpPr>
              <a:grpSpLocks/>
            </p:cNvGrpSpPr>
            <p:nvPr/>
          </p:nvGrpSpPr>
          <p:grpSpPr bwMode="auto">
            <a:xfrm>
              <a:off x="6807200" y="1207687"/>
              <a:ext cx="4251325" cy="1928813"/>
              <a:chOff x="3003" y="1263"/>
              <a:chExt cx="2678" cy="1215"/>
            </a:xfrm>
          </p:grpSpPr>
          <p:sp>
            <p:nvSpPr>
              <p:cNvPr id="41" name="Text Box 12">
                <a:extLst>
                  <a:ext uri="{FF2B5EF4-FFF2-40B4-BE49-F238E27FC236}">
                    <a16:creationId xmlns:a16="http://schemas.microsoft.com/office/drawing/2014/main" id="{7A88DE26-A510-0A4A-B4CC-440285C50910}"/>
                  </a:ext>
                </a:extLst>
              </p:cNvPr>
              <p:cNvSpPr txBox="1">
                <a:spLocks noChangeArrowheads="1"/>
              </p:cNvSpPr>
              <p:nvPr/>
            </p:nvSpPr>
            <p:spPr bwMode="auto">
              <a:xfrm>
                <a:off x="3019" y="1456"/>
                <a:ext cx="2662" cy="10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create segment, seq. #: NextSeqNum</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pass segment to IP (i.e., </a:t>
                </a:r>
                <a:r>
                  <a:rPr kumimoji="0" lang="ja-JP"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send</a:t>
                </a:r>
                <a:r>
                  <a:rPr kumimoji="0" lang="ja-JP"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NextSeqNum = NextSeqNum + length(data) </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if (timer currently not running)</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    start timer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                 </a:t>
                </a:r>
              </a:p>
            </p:txBody>
          </p:sp>
          <p:sp>
            <p:nvSpPr>
              <p:cNvPr id="42" name="Text Box 13">
                <a:extLst>
                  <a:ext uri="{FF2B5EF4-FFF2-40B4-BE49-F238E27FC236}">
                    <a16:creationId xmlns:a16="http://schemas.microsoft.com/office/drawing/2014/main" id="{CEB8FD90-4E39-F042-9DE2-7DF5161F8082}"/>
                  </a:ext>
                </a:extLst>
              </p:cNvPr>
              <p:cNvSpPr txBox="1">
                <a:spLocks noChangeArrowheads="1"/>
              </p:cNvSpPr>
              <p:nvPr/>
            </p:nvSpPr>
            <p:spPr bwMode="auto">
              <a:xfrm>
                <a:off x="3003" y="1263"/>
                <a:ext cx="220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data received from application above</a:t>
                </a:r>
              </a:p>
            </p:txBody>
          </p:sp>
          <p:sp>
            <p:nvSpPr>
              <p:cNvPr id="43" name="Line 15">
                <a:extLst>
                  <a:ext uri="{FF2B5EF4-FFF2-40B4-BE49-F238E27FC236}">
                    <a16:creationId xmlns:a16="http://schemas.microsoft.com/office/drawing/2014/main" id="{56FB6C1C-68FD-F84A-9A69-D2A395C7F8CD}"/>
                  </a:ext>
                </a:extLst>
              </p:cNvPr>
              <p:cNvSpPr>
                <a:spLocks noChangeShapeType="1"/>
              </p:cNvSpPr>
              <p:nvPr/>
            </p:nvSpPr>
            <p:spPr bwMode="auto">
              <a:xfrm>
                <a:off x="3081" y="1490"/>
                <a:ext cx="1743"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2" name="Freeform 26">
              <a:extLst>
                <a:ext uri="{FF2B5EF4-FFF2-40B4-BE49-F238E27FC236}">
                  <a16:creationId xmlns:a16="http://schemas.microsoft.com/office/drawing/2014/main" id="{AA519815-C838-5845-89FD-C86F92C307DE}"/>
                </a:ext>
              </a:extLst>
            </p:cNvPr>
            <p:cNvSpPr>
              <a:spLocks/>
            </p:cNvSpPr>
            <p:nvPr/>
          </p:nvSpPr>
          <p:spPr bwMode="auto">
            <a:xfrm>
              <a:off x="5851525" y="1518837"/>
              <a:ext cx="1254125" cy="1258888"/>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3" name="Freeform 27">
            <a:extLst>
              <a:ext uri="{FF2B5EF4-FFF2-40B4-BE49-F238E27FC236}">
                <a16:creationId xmlns:a16="http://schemas.microsoft.com/office/drawing/2014/main" id="{EB1F0479-6BD0-D543-90D5-7AFE90D621A1}"/>
              </a:ext>
            </a:extLst>
          </p:cNvPr>
          <p:cNvSpPr>
            <a:spLocks/>
          </p:cNvSpPr>
          <p:nvPr/>
        </p:nvSpPr>
        <p:spPr bwMode="auto">
          <a:xfrm rot="4468137">
            <a:off x="6174581" y="2991244"/>
            <a:ext cx="1254125" cy="1258887"/>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Freeform 28">
            <a:extLst>
              <a:ext uri="{FF2B5EF4-FFF2-40B4-BE49-F238E27FC236}">
                <a16:creationId xmlns:a16="http://schemas.microsoft.com/office/drawing/2014/main" id="{2E63ACF7-EE89-E746-B66A-29ADCFBB70D8}"/>
              </a:ext>
            </a:extLst>
          </p:cNvPr>
          <p:cNvSpPr>
            <a:spLocks/>
          </p:cNvSpPr>
          <p:nvPr/>
        </p:nvSpPr>
        <p:spPr bwMode="auto">
          <a:xfrm rot="10674503">
            <a:off x="4116387" y="3490512"/>
            <a:ext cx="1254125" cy="1258888"/>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9399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dissolve">
                                      <p:cBhvr>
                                        <p:cTn id="12" dur="500"/>
                                        <p:tgtEl>
                                          <p:spTgt spid="4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dissolve">
                                      <p:cBhvr>
                                        <p:cTn id="20" dur="500"/>
                                        <p:tgtEl>
                                          <p:spTgt spid="54"/>
                                        </p:tgtEl>
                                      </p:cBhvr>
                                    </p:animEffect>
                                  </p:childTnLst>
                                </p:cTn>
                              </p:par>
                              <p:par>
                                <p:cTn id="21" presetID="9"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3-way handshake FSM</a:t>
            </a:r>
            <a:endParaRPr lang="en-US" sz="4400" b="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4" name="Group 47">
            <a:extLst>
              <a:ext uri="{FF2B5EF4-FFF2-40B4-BE49-F238E27FC236}">
                <a16:creationId xmlns:a16="http://schemas.microsoft.com/office/drawing/2014/main" id="{D32D3A7A-DE7E-7946-95CC-B1FBA3F3EDA8}"/>
              </a:ext>
            </a:extLst>
          </p:cNvPr>
          <p:cNvGrpSpPr>
            <a:grpSpLocks/>
          </p:cNvGrpSpPr>
          <p:nvPr/>
        </p:nvGrpSpPr>
        <p:grpSpPr bwMode="auto">
          <a:xfrm>
            <a:off x="4909203" y="1183947"/>
            <a:ext cx="876300" cy="827087"/>
            <a:chOff x="1778" y="1720"/>
            <a:chExt cx="722" cy="642"/>
          </a:xfrm>
        </p:grpSpPr>
        <p:sp>
          <p:nvSpPr>
            <p:cNvPr id="115" name="Oval 41">
              <a:extLst>
                <a:ext uri="{FF2B5EF4-FFF2-40B4-BE49-F238E27FC236}">
                  <a16:creationId xmlns:a16="http://schemas.microsoft.com/office/drawing/2014/main" id="{5748C2EC-7FEC-AF47-A3BE-7EE9BBE75650}"/>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6" name="Oval 42">
              <a:extLst>
                <a:ext uri="{FF2B5EF4-FFF2-40B4-BE49-F238E27FC236}">
                  <a16:creationId xmlns:a16="http://schemas.microsoft.com/office/drawing/2014/main" id="{AD2EDB37-6C4A-ED4D-AC5C-E68CCE508B7D}"/>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17" name="Text Box 43">
            <a:extLst>
              <a:ext uri="{FF2B5EF4-FFF2-40B4-BE49-F238E27FC236}">
                <a16:creationId xmlns:a16="http://schemas.microsoft.com/office/drawing/2014/main" id="{DC80B258-8B6C-724F-A263-EC13CE8069CA}"/>
              </a:ext>
            </a:extLst>
          </p:cNvPr>
          <p:cNvSpPr txBox="1">
            <a:spLocks noChangeArrowheads="1"/>
          </p:cNvSpPr>
          <p:nvPr/>
        </p:nvSpPr>
        <p:spPr bwMode="auto">
          <a:xfrm>
            <a:off x="4904440" y="1404609"/>
            <a:ext cx="8445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closed</a:t>
            </a:r>
          </a:p>
        </p:txBody>
      </p:sp>
      <p:sp>
        <p:nvSpPr>
          <p:cNvPr id="118" name="Text Box 46">
            <a:extLst>
              <a:ext uri="{FF2B5EF4-FFF2-40B4-BE49-F238E27FC236}">
                <a16:creationId xmlns:a16="http://schemas.microsoft.com/office/drawing/2014/main" id="{59F95A1A-E024-5B48-87C9-32EC6493D125}"/>
              </a:ext>
            </a:extLst>
          </p:cNvPr>
          <p:cNvSpPr txBox="1">
            <a:spLocks noChangeArrowheads="1"/>
          </p:cNvSpPr>
          <p:nvPr/>
        </p:nvSpPr>
        <p:spPr bwMode="auto">
          <a:xfrm>
            <a:off x="4326580" y="2451035"/>
            <a:ext cx="341313"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nvGrpSpPr>
          <p:cNvPr id="119" name="Group 48">
            <a:extLst>
              <a:ext uri="{FF2B5EF4-FFF2-40B4-BE49-F238E27FC236}">
                <a16:creationId xmlns:a16="http://schemas.microsoft.com/office/drawing/2014/main" id="{6B805300-F5BE-0B46-B02D-B273205BCD9B}"/>
              </a:ext>
            </a:extLst>
          </p:cNvPr>
          <p:cNvGrpSpPr>
            <a:grpSpLocks/>
          </p:cNvGrpSpPr>
          <p:nvPr/>
        </p:nvGrpSpPr>
        <p:grpSpPr bwMode="auto">
          <a:xfrm>
            <a:off x="4876204" y="3541092"/>
            <a:ext cx="876300" cy="827088"/>
            <a:chOff x="1778" y="1720"/>
            <a:chExt cx="722" cy="642"/>
          </a:xfrm>
        </p:grpSpPr>
        <p:sp>
          <p:nvSpPr>
            <p:cNvPr id="120" name="Oval 49">
              <a:extLst>
                <a:ext uri="{FF2B5EF4-FFF2-40B4-BE49-F238E27FC236}">
                  <a16:creationId xmlns:a16="http://schemas.microsoft.com/office/drawing/2014/main" id="{CB61B549-FBF2-5340-A179-21012EFDFDBC}"/>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Oval 50">
              <a:extLst>
                <a:ext uri="{FF2B5EF4-FFF2-40B4-BE49-F238E27FC236}">
                  <a16:creationId xmlns:a16="http://schemas.microsoft.com/office/drawing/2014/main" id="{0314F13B-55F9-2D4D-A0FB-1DDCD492CB6C}"/>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2" name="Text Box 51">
            <a:extLst>
              <a:ext uri="{FF2B5EF4-FFF2-40B4-BE49-F238E27FC236}">
                <a16:creationId xmlns:a16="http://schemas.microsoft.com/office/drawing/2014/main" id="{6C2EAFF7-F4D3-D944-B647-05ABA67BBECF}"/>
              </a:ext>
            </a:extLst>
          </p:cNvPr>
          <p:cNvSpPr txBox="1">
            <a:spLocks noChangeArrowheads="1"/>
          </p:cNvSpPr>
          <p:nvPr/>
        </p:nvSpPr>
        <p:spPr bwMode="auto">
          <a:xfrm>
            <a:off x="4934941" y="3761755"/>
            <a:ext cx="7175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listen</a:t>
            </a:r>
          </a:p>
        </p:txBody>
      </p:sp>
      <p:grpSp>
        <p:nvGrpSpPr>
          <p:cNvPr id="123" name="Group 52">
            <a:extLst>
              <a:ext uri="{FF2B5EF4-FFF2-40B4-BE49-F238E27FC236}">
                <a16:creationId xmlns:a16="http://schemas.microsoft.com/office/drawing/2014/main" id="{86C03AF1-494B-4C49-99EF-6D5544194676}"/>
              </a:ext>
            </a:extLst>
          </p:cNvPr>
          <p:cNvGrpSpPr>
            <a:grpSpLocks/>
          </p:cNvGrpSpPr>
          <p:nvPr/>
        </p:nvGrpSpPr>
        <p:grpSpPr bwMode="auto">
          <a:xfrm>
            <a:off x="2780646" y="4286295"/>
            <a:ext cx="876300" cy="827087"/>
            <a:chOff x="1778" y="1720"/>
            <a:chExt cx="722" cy="642"/>
          </a:xfrm>
        </p:grpSpPr>
        <p:sp>
          <p:nvSpPr>
            <p:cNvPr id="124" name="Oval 53">
              <a:extLst>
                <a:ext uri="{FF2B5EF4-FFF2-40B4-BE49-F238E27FC236}">
                  <a16:creationId xmlns:a16="http://schemas.microsoft.com/office/drawing/2014/main" id="{3585FD29-C41D-DF4E-9358-888387FA2CCA}"/>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Oval 54">
              <a:extLst>
                <a:ext uri="{FF2B5EF4-FFF2-40B4-BE49-F238E27FC236}">
                  <a16:creationId xmlns:a16="http://schemas.microsoft.com/office/drawing/2014/main" id="{8C6EA2B0-8871-7B4E-973E-378036262FBF}"/>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6" name="Text Box 55">
            <a:extLst>
              <a:ext uri="{FF2B5EF4-FFF2-40B4-BE49-F238E27FC236}">
                <a16:creationId xmlns:a16="http://schemas.microsoft.com/office/drawing/2014/main" id="{00E5D84C-357F-4649-A7ED-D53BBF9A5823}"/>
              </a:ext>
            </a:extLst>
          </p:cNvPr>
          <p:cNvSpPr txBox="1">
            <a:spLocks noChangeArrowheads="1"/>
          </p:cNvSpPr>
          <p:nvPr/>
        </p:nvSpPr>
        <p:spPr bwMode="auto">
          <a:xfrm>
            <a:off x="2871133" y="4484732"/>
            <a:ext cx="654050"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SYN</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rcvd</a:t>
            </a:r>
          </a:p>
        </p:txBody>
      </p:sp>
      <p:grpSp>
        <p:nvGrpSpPr>
          <p:cNvPr id="127" name="Group 56">
            <a:extLst>
              <a:ext uri="{FF2B5EF4-FFF2-40B4-BE49-F238E27FC236}">
                <a16:creationId xmlns:a16="http://schemas.microsoft.com/office/drawing/2014/main" id="{FB88499E-7AA7-B845-9485-5596F7C6E586}"/>
              </a:ext>
            </a:extLst>
          </p:cNvPr>
          <p:cNvGrpSpPr>
            <a:grpSpLocks/>
          </p:cNvGrpSpPr>
          <p:nvPr/>
        </p:nvGrpSpPr>
        <p:grpSpPr bwMode="auto">
          <a:xfrm>
            <a:off x="6337953" y="4127172"/>
            <a:ext cx="876300" cy="827087"/>
            <a:chOff x="1778" y="1720"/>
            <a:chExt cx="722" cy="642"/>
          </a:xfrm>
        </p:grpSpPr>
        <p:sp>
          <p:nvSpPr>
            <p:cNvPr id="128" name="Oval 57">
              <a:extLst>
                <a:ext uri="{FF2B5EF4-FFF2-40B4-BE49-F238E27FC236}">
                  <a16:creationId xmlns:a16="http://schemas.microsoft.com/office/drawing/2014/main" id="{65C5240C-BEA1-E047-A276-08C8AD208664}"/>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9" name="Oval 58">
              <a:extLst>
                <a:ext uri="{FF2B5EF4-FFF2-40B4-BE49-F238E27FC236}">
                  <a16:creationId xmlns:a16="http://schemas.microsoft.com/office/drawing/2014/main" id="{4942FFF6-5901-DC45-BE2D-6821DAED3707}"/>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Text Box 59">
            <a:extLst>
              <a:ext uri="{FF2B5EF4-FFF2-40B4-BE49-F238E27FC236}">
                <a16:creationId xmlns:a16="http://schemas.microsoft.com/office/drawing/2014/main" id="{A8FC58C2-2277-364B-9BA0-DB9864FEAEA6}"/>
              </a:ext>
            </a:extLst>
          </p:cNvPr>
          <p:cNvSpPr txBox="1">
            <a:spLocks noChangeArrowheads="1"/>
          </p:cNvSpPr>
          <p:nvPr/>
        </p:nvSpPr>
        <p:spPr bwMode="auto">
          <a:xfrm>
            <a:off x="6428440" y="4325609"/>
            <a:ext cx="654050"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SYN</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sent</a:t>
            </a:r>
          </a:p>
        </p:txBody>
      </p:sp>
      <p:grpSp>
        <p:nvGrpSpPr>
          <p:cNvPr id="131" name="Group 60">
            <a:extLst>
              <a:ext uri="{FF2B5EF4-FFF2-40B4-BE49-F238E27FC236}">
                <a16:creationId xmlns:a16="http://schemas.microsoft.com/office/drawing/2014/main" id="{04CD4EEA-F731-974D-8D21-074CFF1FA3BB}"/>
              </a:ext>
            </a:extLst>
          </p:cNvPr>
          <p:cNvGrpSpPr>
            <a:grpSpLocks/>
          </p:cNvGrpSpPr>
          <p:nvPr/>
        </p:nvGrpSpPr>
        <p:grpSpPr bwMode="auto">
          <a:xfrm>
            <a:off x="4904440" y="4998709"/>
            <a:ext cx="876300" cy="827088"/>
            <a:chOff x="1778" y="1720"/>
            <a:chExt cx="722" cy="642"/>
          </a:xfrm>
        </p:grpSpPr>
        <p:sp>
          <p:nvSpPr>
            <p:cNvPr id="132" name="Oval 61">
              <a:extLst>
                <a:ext uri="{FF2B5EF4-FFF2-40B4-BE49-F238E27FC236}">
                  <a16:creationId xmlns:a16="http://schemas.microsoft.com/office/drawing/2014/main" id="{6CC78D2C-734E-B349-9B0C-BF852E5B478D}"/>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3" name="Oval 62">
              <a:extLst>
                <a:ext uri="{FF2B5EF4-FFF2-40B4-BE49-F238E27FC236}">
                  <a16:creationId xmlns:a16="http://schemas.microsoft.com/office/drawing/2014/main" id="{9F55D39F-EF68-C54A-8ED1-3B063B0183A9}"/>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4" name="Text Box 63">
            <a:extLst>
              <a:ext uri="{FF2B5EF4-FFF2-40B4-BE49-F238E27FC236}">
                <a16:creationId xmlns:a16="http://schemas.microsoft.com/office/drawing/2014/main" id="{D8DA0075-4FB6-604B-8EE5-928070CFB870}"/>
              </a:ext>
            </a:extLst>
          </p:cNvPr>
          <p:cNvSpPr txBox="1">
            <a:spLocks noChangeArrowheads="1"/>
          </p:cNvSpPr>
          <p:nvPr/>
        </p:nvSpPr>
        <p:spPr bwMode="auto">
          <a:xfrm>
            <a:off x="4866340" y="5286047"/>
            <a:ext cx="933450" cy="31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ESTAB</a:t>
            </a:r>
          </a:p>
        </p:txBody>
      </p:sp>
      <p:sp>
        <p:nvSpPr>
          <p:cNvPr id="135" name="Text Box 66">
            <a:extLst>
              <a:ext uri="{FF2B5EF4-FFF2-40B4-BE49-F238E27FC236}">
                <a16:creationId xmlns:a16="http://schemas.microsoft.com/office/drawing/2014/main" id="{8094123F-EAAB-BD40-AE92-A31E1CBC4CE9}"/>
              </a:ext>
            </a:extLst>
          </p:cNvPr>
          <p:cNvSpPr txBox="1">
            <a:spLocks noChangeArrowheads="1"/>
          </p:cNvSpPr>
          <p:nvPr/>
        </p:nvSpPr>
        <p:spPr bwMode="auto">
          <a:xfrm>
            <a:off x="6715778" y="2476652"/>
            <a:ext cx="553402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clientSocket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newSocket("hostname","port number");</a:t>
            </a:r>
          </a:p>
        </p:txBody>
      </p:sp>
      <p:sp>
        <p:nvSpPr>
          <p:cNvPr id="136" name="Line 67">
            <a:extLst>
              <a:ext uri="{FF2B5EF4-FFF2-40B4-BE49-F238E27FC236}">
                <a16:creationId xmlns:a16="http://schemas.microsoft.com/office/drawing/2014/main" id="{5F6120DE-1D54-8349-98D1-475C16424507}"/>
              </a:ext>
            </a:extLst>
          </p:cNvPr>
          <p:cNvSpPr>
            <a:spLocks noChangeShapeType="1"/>
          </p:cNvSpPr>
          <p:nvPr/>
        </p:nvSpPr>
        <p:spPr bwMode="auto">
          <a:xfrm>
            <a:off x="6953903" y="3152854"/>
            <a:ext cx="393821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Text Box 68">
            <a:extLst>
              <a:ext uri="{FF2B5EF4-FFF2-40B4-BE49-F238E27FC236}">
                <a16:creationId xmlns:a16="http://schemas.microsoft.com/office/drawing/2014/main" id="{4DDD1946-5DBE-DD4F-B9A2-10EA77285E4C}"/>
              </a:ext>
            </a:extLst>
          </p:cNvPr>
          <p:cNvSpPr txBox="1">
            <a:spLocks noChangeArrowheads="1"/>
          </p:cNvSpPr>
          <p:nvPr/>
        </p:nvSpPr>
        <p:spPr bwMode="auto">
          <a:xfrm>
            <a:off x="8067650" y="3204367"/>
            <a:ext cx="14109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SYN(seq=x)</a:t>
            </a:r>
          </a:p>
        </p:txBody>
      </p:sp>
      <p:sp>
        <p:nvSpPr>
          <p:cNvPr id="138" name="Freeform 69">
            <a:extLst>
              <a:ext uri="{FF2B5EF4-FFF2-40B4-BE49-F238E27FC236}">
                <a16:creationId xmlns:a16="http://schemas.microsoft.com/office/drawing/2014/main" id="{3225F036-B87C-9E44-9BA0-81F4CD6463ED}"/>
              </a:ext>
            </a:extLst>
          </p:cNvPr>
          <p:cNvSpPr>
            <a:spLocks/>
          </p:cNvSpPr>
          <p:nvPr/>
        </p:nvSpPr>
        <p:spPr bwMode="auto">
          <a:xfrm>
            <a:off x="5801378" y="1664959"/>
            <a:ext cx="914400" cy="2384425"/>
          </a:xfrm>
          <a:custGeom>
            <a:avLst/>
            <a:gdLst>
              <a:gd name="T0" fmla="*/ 0 w 576"/>
              <a:gd name="T1" fmla="*/ 0 h 1138"/>
              <a:gd name="T2" fmla="*/ 2147483647 w 576"/>
              <a:gd name="T3" fmla="*/ 0 h 1138"/>
              <a:gd name="T4" fmla="*/ 2147483647 w 576"/>
              <a:gd name="T5" fmla="*/ 2147483647 h 1138"/>
              <a:gd name="T6" fmla="*/ 0 60000 65536"/>
              <a:gd name="T7" fmla="*/ 0 60000 65536"/>
              <a:gd name="T8" fmla="*/ 0 60000 65536"/>
            </a:gdLst>
            <a:ahLst/>
            <a:cxnLst>
              <a:cxn ang="T6">
                <a:pos x="T0" y="T1"/>
              </a:cxn>
              <a:cxn ang="T7">
                <a:pos x="T2" y="T3"/>
              </a:cxn>
              <a:cxn ang="T8">
                <a:pos x="T4" y="T5"/>
              </a:cxn>
            </a:cxnLst>
            <a:rect l="0" t="0" r="r" b="b"/>
            <a:pathLst>
              <a:path w="576" h="1138">
                <a:moveTo>
                  <a:pt x="0" y="0"/>
                </a:moveTo>
                <a:lnTo>
                  <a:pt x="576" y="0"/>
                </a:lnTo>
                <a:lnTo>
                  <a:pt x="576" y="1138"/>
                </a:lnTo>
              </a:path>
            </a:pathLst>
          </a:custGeom>
          <a:noFill/>
          <a:ln w="952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Line 70">
            <a:extLst>
              <a:ext uri="{FF2B5EF4-FFF2-40B4-BE49-F238E27FC236}">
                <a16:creationId xmlns:a16="http://schemas.microsoft.com/office/drawing/2014/main" id="{FB2DED8F-FC9D-0548-A789-B4D9859663C0}"/>
              </a:ext>
            </a:extLst>
          </p:cNvPr>
          <p:cNvSpPr>
            <a:spLocks noChangeShapeType="1"/>
          </p:cNvSpPr>
          <p:nvPr/>
        </p:nvSpPr>
        <p:spPr bwMode="auto">
          <a:xfrm>
            <a:off x="5293378" y="2071358"/>
            <a:ext cx="0" cy="146973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Text Box 71">
            <a:extLst>
              <a:ext uri="{FF2B5EF4-FFF2-40B4-BE49-F238E27FC236}">
                <a16:creationId xmlns:a16="http://schemas.microsoft.com/office/drawing/2014/main" id="{AC3B6192-8FE1-6842-B032-95A6C8CA7DE3}"/>
              </a:ext>
            </a:extLst>
          </p:cNvPr>
          <p:cNvSpPr txBox="1">
            <a:spLocks noChangeArrowheads="1"/>
          </p:cNvSpPr>
          <p:nvPr/>
        </p:nvSpPr>
        <p:spPr bwMode="auto">
          <a:xfrm>
            <a:off x="1312394" y="1852065"/>
            <a:ext cx="4192353"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connectionSocket = welcomeSocket.accept();</a:t>
            </a:r>
          </a:p>
        </p:txBody>
      </p:sp>
      <p:sp>
        <p:nvSpPr>
          <p:cNvPr id="141" name="Line 72">
            <a:extLst>
              <a:ext uri="{FF2B5EF4-FFF2-40B4-BE49-F238E27FC236}">
                <a16:creationId xmlns:a16="http://schemas.microsoft.com/office/drawing/2014/main" id="{0141FAE2-B820-734C-A148-BAB67BF9C7AC}"/>
              </a:ext>
            </a:extLst>
          </p:cNvPr>
          <p:cNvSpPr>
            <a:spLocks noChangeShapeType="1"/>
          </p:cNvSpPr>
          <p:nvPr/>
        </p:nvSpPr>
        <p:spPr bwMode="auto">
          <a:xfrm>
            <a:off x="1574741" y="2476652"/>
            <a:ext cx="315445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Freeform 73">
            <a:extLst>
              <a:ext uri="{FF2B5EF4-FFF2-40B4-BE49-F238E27FC236}">
                <a16:creationId xmlns:a16="http://schemas.microsoft.com/office/drawing/2014/main" id="{10489FEC-0A29-EF40-8F9E-A623E6CC5E7F}"/>
              </a:ext>
            </a:extLst>
          </p:cNvPr>
          <p:cNvSpPr>
            <a:spLocks/>
          </p:cNvSpPr>
          <p:nvPr/>
        </p:nvSpPr>
        <p:spPr bwMode="auto">
          <a:xfrm>
            <a:off x="3187433" y="3972565"/>
            <a:ext cx="1579563" cy="283385"/>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3" name="Text Box 74">
            <a:extLst>
              <a:ext uri="{FF2B5EF4-FFF2-40B4-BE49-F238E27FC236}">
                <a16:creationId xmlns:a16="http://schemas.microsoft.com/office/drawing/2014/main" id="{13B5B3BA-5D9C-1441-872F-9C0A9CC44E71}"/>
              </a:ext>
            </a:extLst>
          </p:cNvPr>
          <p:cNvSpPr txBox="1">
            <a:spLocks noChangeArrowheads="1"/>
          </p:cNvSpPr>
          <p:nvPr/>
        </p:nvSpPr>
        <p:spPr bwMode="auto">
          <a:xfrm>
            <a:off x="2635196" y="2905517"/>
            <a:ext cx="8899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SYN(x)</a:t>
            </a:r>
          </a:p>
        </p:txBody>
      </p:sp>
      <p:sp>
        <p:nvSpPr>
          <p:cNvPr id="144" name="Line 75">
            <a:extLst>
              <a:ext uri="{FF2B5EF4-FFF2-40B4-BE49-F238E27FC236}">
                <a16:creationId xmlns:a16="http://schemas.microsoft.com/office/drawing/2014/main" id="{094959C2-07B8-5E48-B332-E495535C378D}"/>
              </a:ext>
            </a:extLst>
          </p:cNvPr>
          <p:cNvSpPr>
            <a:spLocks noChangeShapeType="1"/>
          </p:cNvSpPr>
          <p:nvPr/>
        </p:nvSpPr>
        <p:spPr bwMode="auto">
          <a:xfrm>
            <a:off x="2138008" y="3267740"/>
            <a:ext cx="19653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5" name="Text Box 76">
            <a:extLst>
              <a:ext uri="{FF2B5EF4-FFF2-40B4-BE49-F238E27FC236}">
                <a16:creationId xmlns:a16="http://schemas.microsoft.com/office/drawing/2014/main" id="{180303F6-C422-7741-9E0C-1BD5BC561624}"/>
              </a:ext>
            </a:extLst>
          </p:cNvPr>
          <p:cNvSpPr txBox="1">
            <a:spLocks noChangeArrowheads="1"/>
          </p:cNvSpPr>
          <p:nvPr/>
        </p:nvSpPr>
        <p:spPr bwMode="auto">
          <a:xfrm>
            <a:off x="1312394" y="3064442"/>
            <a:ext cx="3442821" cy="9402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endParaRPr>
          </a:p>
          <a:p>
            <a:pPr marL="0" marR="0" lvl="0" indent="0" algn="ctr" defTabSz="914400" rtl="0" eaLnBrk="0" fontAlgn="base" latinLnBrk="0" hangingPunct="0">
              <a:lnSpc>
                <a:spcPct val="90000"/>
              </a:lnSpc>
              <a:spcBef>
                <a:spcPts val="30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SYNACK(seq=y,ACKnum=x+1)</a:t>
            </a:r>
          </a:p>
          <a:p>
            <a:pPr marL="0" marR="0" lvl="0" indent="0" algn="ctr" defTabSz="914400" rtl="0" eaLnBrk="0" fontAlgn="base" latinLnBrk="0" hangingPunct="0">
              <a:lnSpc>
                <a:spcPct val="9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create new socket for communication back to client</a:t>
            </a:r>
          </a:p>
        </p:txBody>
      </p:sp>
      <p:sp>
        <p:nvSpPr>
          <p:cNvPr id="146" name="Freeform 77">
            <a:extLst>
              <a:ext uri="{FF2B5EF4-FFF2-40B4-BE49-F238E27FC236}">
                <a16:creationId xmlns:a16="http://schemas.microsoft.com/office/drawing/2014/main" id="{4B99D110-9770-ED45-9518-558D2EB47C3E}"/>
              </a:ext>
            </a:extLst>
          </p:cNvPr>
          <p:cNvSpPr>
            <a:spLocks/>
          </p:cNvSpPr>
          <p:nvPr/>
        </p:nvSpPr>
        <p:spPr bwMode="auto">
          <a:xfrm flipV="1">
            <a:off x="3187433" y="5174744"/>
            <a:ext cx="1656682" cy="212901"/>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rgbClr val="00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Freeform 78">
            <a:extLst>
              <a:ext uri="{FF2B5EF4-FFF2-40B4-BE49-F238E27FC236}">
                <a16:creationId xmlns:a16="http://schemas.microsoft.com/office/drawing/2014/main" id="{DB5EA16C-A12D-C044-A72D-B0210756DC58}"/>
              </a:ext>
            </a:extLst>
          </p:cNvPr>
          <p:cNvSpPr>
            <a:spLocks/>
          </p:cNvSpPr>
          <p:nvPr/>
        </p:nvSpPr>
        <p:spPr bwMode="auto">
          <a:xfrm flipH="1" flipV="1">
            <a:off x="5831540" y="5032047"/>
            <a:ext cx="947738" cy="373062"/>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rgbClr val="00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B57B1028-921D-4746-B3B2-6DDD7CA83040}"/>
              </a:ext>
            </a:extLst>
          </p:cNvPr>
          <p:cNvGrpSpPr/>
          <p:nvPr/>
        </p:nvGrpSpPr>
        <p:grpSpPr>
          <a:xfrm>
            <a:off x="6804625" y="4883585"/>
            <a:ext cx="3334567" cy="1077738"/>
            <a:chOff x="7127280" y="4908222"/>
            <a:chExt cx="3334567" cy="1077738"/>
          </a:xfrm>
        </p:grpSpPr>
        <p:sp>
          <p:nvSpPr>
            <p:cNvPr id="148" name="Text Box 79">
              <a:extLst>
                <a:ext uri="{FF2B5EF4-FFF2-40B4-BE49-F238E27FC236}">
                  <a16:creationId xmlns:a16="http://schemas.microsoft.com/office/drawing/2014/main" id="{C3EE0DDD-B70D-5E4A-8927-9657C73467C5}"/>
                </a:ext>
              </a:extLst>
            </p:cNvPr>
            <p:cNvSpPr txBox="1">
              <a:spLocks noChangeArrowheads="1"/>
            </p:cNvSpPr>
            <p:nvPr/>
          </p:nvSpPr>
          <p:spPr bwMode="auto">
            <a:xfrm>
              <a:off x="7127280" y="4908222"/>
              <a:ext cx="3334567" cy="760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SYNACK(seq=y,ACKnum=x+1)</a:t>
              </a:r>
            </a:p>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9" name="Line 80">
              <a:extLst>
                <a:ext uri="{FF2B5EF4-FFF2-40B4-BE49-F238E27FC236}">
                  <a16:creationId xmlns:a16="http://schemas.microsoft.com/office/drawing/2014/main" id="{257BF084-311A-1543-BE3E-DCB26E6C80E6}"/>
                </a:ext>
              </a:extLst>
            </p:cNvPr>
            <p:cNvSpPr>
              <a:spLocks noChangeShapeType="1"/>
            </p:cNvSpPr>
            <p:nvPr/>
          </p:nvSpPr>
          <p:spPr bwMode="auto">
            <a:xfrm>
              <a:off x="7272381" y="5430091"/>
              <a:ext cx="252888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Text Box 81">
              <a:extLst>
                <a:ext uri="{FF2B5EF4-FFF2-40B4-BE49-F238E27FC236}">
                  <a16:creationId xmlns:a16="http://schemas.microsoft.com/office/drawing/2014/main" id="{BD67B0E7-150E-F54B-9546-874563D011CB}"/>
                </a:ext>
              </a:extLst>
            </p:cNvPr>
            <p:cNvSpPr txBox="1">
              <a:spLocks noChangeArrowheads="1"/>
            </p:cNvSpPr>
            <p:nvPr/>
          </p:nvSpPr>
          <p:spPr bwMode="auto">
            <a:xfrm>
              <a:off x="7144177" y="5225752"/>
              <a:ext cx="2214068" cy="760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ACK(ACKnum=y+1)</a:t>
              </a:r>
            </a:p>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4" name="Group 3">
            <a:extLst>
              <a:ext uri="{FF2B5EF4-FFF2-40B4-BE49-F238E27FC236}">
                <a16:creationId xmlns:a16="http://schemas.microsoft.com/office/drawing/2014/main" id="{A0A27D72-6843-7F44-83D3-693897AF0C2B}"/>
              </a:ext>
            </a:extLst>
          </p:cNvPr>
          <p:cNvGrpSpPr/>
          <p:nvPr/>
        </p:nvGrpSpPr>
        <p:grpSpPr>
          <a:xfrm>
            <a:off x="2515129" y="5328824"/>
            <a:ext cx="2214068" cy="798513"/>
            <a:chOff x="1893200" y="5293984"/>
            <a:chExt cx="2214068" cy="798513"/>
          </a:xfrm>
        </p:grpSpPr>
        <p:sp>
          <p:nvSpPr>
            <p:cNvPr id="151" name="Line 82">
              <a:extLst>
                <a:ext uri="{FF2B5EF4-FFF2-40B4-BE49-F238E27FC236}">
                  <a16:creationId xmlns:a16="http://schemas.microsoft.com/office/drawing/2014/main" id="{08C24CBB-D78B-2D4E-9B44-BE4E1CB0E677}"/>
                </a:ext>
              </a:extLst>
            </p:cNvPr>
            <p:cNvSpPr>
              <a:spLocks noChangeShapeType="1"/>
            </p:cNvSpPr>
            <p:nvPr/>
          </p:nvSpPr>
          <p:spPr bwMode="auto">
            <a:xfrm>
              <a:off x="2067578" y="5760709"/>
              <a:ext cx="19653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Text Box 83">
              <a:extLst>
                <a:ext uri="{FF2B5EF4-FFF2-40B4-BE49-F238E27FC236}">
                  <a16:creationId xmlns:a16="http://schemas.microsoft.com/office/drawing/2014/main" id="{E2FCB0E5-7633-2449-BCDB-555323A3B804}"/>
                </a:ext>
              </a:extLst>
            </p:cNvPr>
            <p:cNvSpPr txBox="1">
              <a:spLocks noChangeArrowheads="1"/>
            </p:cNvSpPr>
            <p:nvPr/>
          </p:nvSpPr>
          <p:spPr bwMode="auto">
            <a:xfrm>
              <a:off x="1893200" y="5293984"/>
              <a:ext cx="2214068"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endParaRP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ACK(ACKnum=y+1)</a:t>
              </a:r>
            </a:p>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Text Box 84">
              <a:extLst>
                <a:ext uri="{FF2B5EF4-FFF2-40B4-BE49-F238E27FC236}">
                  <a16:creationId xmlns:a16="http://schemas.microsoft.com/office/drawing/2014/main" id="{D889C564-1E93-3C48-97E5-D7F1314E3F08}"/>
                </a:ext>
              </a:extLst>
            </p:cNvPr>
            <p:cNvSpPr txBox="1">
              <a:spLocks noChangeArrowheads="1"/>
            </p:cNvSpPr>
            <p:nvPr/>
          </p:nvSpPr>
          <p:spPr bwMode="auto">
            <a:xfrm>
              <a:off x="2778778" y="5725784"/>
              <a:ext cx="341312"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spTree>
    <p:extLst>
      <p:ext uri="{BB962C8B-B14F-4D97-AF65-F5344CB8AC3E}">
        <p14:creationId xmlns:p14="http://schemas.microsoft.com/office/powerpoint/2010/main" val="3799852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499F6A-4C1F-1146-A51E-D80D1CD65245}"/>
              </a:ext>
            </a:extLst>
          </p:cNvPr>
          <p:cNvSpPr>
            <a:spLocks noGrp="1"/>
          </p:cNvSpPr>
          <p:nvPr>
            <p:ph type="sldNum" sz="quarter" idx="4"/>
          </p:nvPr>
        </p:nvSpPr>
        <p:spPr/>
        <p:txBody>
          <a:bodyPr/>
          <a:lstStyle/>
          <a:p>
            <a:r>
              <a:rPr lang="en-US" dirty="0"/>
              <a:t>Transport Layer: 3-</a:t>
            </a:r>
            <a:fld id="{C4204591-24BD-A542-B9D5-F8D8A88D2FEE}" type="slidenum">
              <a:rPr lang="en-US" smtClean="0"/>
              <a:pPr/>
              <a:t>136</a:t>
            </a:fld>
            <a:endParaRPr lang="en-US" dirty="0"/>
          </a:p>
        </p:txBody>
      </p:sp>
      <p:sp>
        <p:nvSpPr>
          <p:cNvPr id="5" name="Title 4">
            <a:extLst>
              <a:ext uri="{FF2B5EF4-FFF2-40B4-BE49-F238E27FC236}">
                <a16:creationId xmlns:a16="http://schemas.microsoft.com/office/drawing/2014/main" id="{404E6585-2A18-1F4F-9394-FF8BABB0B265}"/>
              </a:ext>
            </a:extLst>
          </p:cNvPr>
          <p:cNvSpPr>
            <a:spLocks noGrp="1"/>
          </p:cNvSpPr>
          <p:nvPr>
            <p:ph type="title"/>
          </p:nvPr>
        </p:nvSpPr>
        <p:spPr/>
        <p:txBody>
          <a:bodyPr/>
          <a:lstStyle/>
          <a:p>
            <a:r>
              <a:rPr lang="en-US" dirty="0"/>
              <a:t>Closing a TCP connection</a:t>
            </a:r>
          </a:p>
        </p:txBody>
      </p:sp>
      <p:sp>
        <p:nvSpPr>
          <p:cNvPr id="95" name="Line 4">
            <a:extLst>
              <a:ext uri="{FF2B5EF4-FFF2-40B4-BE49-F238E27FC236}">
                <a16:creationId xmlns:a16="http://schemas.microsoft.com/office/drawing/2014/main" id="{ED3C9E53-E917-264F-9AE5-C80DF14340C5}"/>
              </a:ext>
            </a:extLst>
          </p:cNvPr>
          <p:cNvSpPr>
            <a:spLocks noChangeShapeType="1"/>
          </p:cNvSpPr>
          <p:nvPr/>
        </p:nvSpPr>
        <p:spPr bwMode="auto">
          <a:xfrm flipH="1">
            <a:off x="5341004" y="2059231"/>
            <a:ext cx="1587" cy="394811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dirty="0">
              <a:solidFill>
                <a:srgbClr val="000000"/>
              </a:solidFill>
              <a:latin typeface="Tahoma" charset="0"/>
              <a:ea typeface="ＭＳ Ｐゴシック" charset="0"/>
            </a:endParaRPr>
          </a:p>
        </p:txBody>
      </p:sp>
      <p:sp>
        <p:nvSpPr>
          <p:cNvPr id="96" name="Line 10">
            <a:extLst>
              <a:ext uri="{FF2B5EF4-FFF2-40B4-BE49-F238E27FC236}">
                <a16:creationId xmlns:a16="http://schemas.microsoft.com/office/drawing/2014/main" id="{B19F0AE6-F0E1-CF46-BE1E-BC4A7C0DE8E2}"/>
              </a:ext>
            </a:extLst>
          </p:cNvPr>
          <p:cNvSpPr>
            <a:spLocks noChangeShapeType="1"/>
          </p:cNvSpPr>
          <p:nvPr/>
        </p:nvSpPr>
        <p:spPr bwMode="auto">
          <a:xfrm flipH="1">
            <a:off x="7930216" y="2129081"/>
            <a:ext cx="1588" cy="341788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dirty="0">
              <a:solidFill>
                <a:srgbClr val="000000"/>
              </a:solidFill>
              <a:latin typeface="Tahoma" charset="0"/>
              <a:ea typeface="ＭＳ Ｐゴシック" charset="0"/>
            </a:endParaRPr>
          </a:p>
        </p:txBody>
      </p:sp>
      <p:grpSp>
        <p:nvGrpSpPr>
          <p:cNvPr id="97" name="Group 74">
            <a:extLst>
              <a:ext uri="{FF2B5EF4-FFF2-40B4-BE49-F238E27FC236}">
                <a16:creationId xmlns:a16="http://schemas.microsoft.com/office/drawing/2014/main" id="{18F6BCAD-8E7F-C444-9307-8440033F1A57}"/>
              </a:ext>
            </a:extLst>
          </p:cNvPr>
          <p:cNvGrpSpPr>
            <a:grpSpLocks/>
          </p:cNvGrpSpPr>
          <p:nvPr/>
        </p:nvGrpSpPr>
        <p:grpSpPr bwMode="auto">
          <a:xfrm>
            <a:off x="2413654" y="2740268"/>
            <a:ext cx="1335087" cy="854075"/>
            <a:chOff x="343" y="1740"/>
            <a:chExt cx="841" cy="538"/>
          </a:xfrm>
        </p:grpSpPr>
        <p:sp>
          <p:nvSpPr>
            <p:cNvPr id="98" name="Text Box 34">
              <a:extLst>
                <a:ext uri="{FF2B5EF4-FFF2-40B4-BE49-F238E27FC236}">
                  <a16:creationId xmlns:a16="http://schemas.microsoft.com/office/drawing/2014/main" id="{63E607F0-3252-5F49-BC54-E2F33A2A93F7}"/>
                </a:ext>
              </a:extLst>
            </p:cNvPr>
            <p:cNvSpPr txBox="1">
              <a:spLocks noChangeArrowheads="1"/>
            </p:cNvSpPr>
            <p:nvPr/>
          </p:nvSpPr>
          <p:spPr bwMode="auto">
            <a:xfrm>
              <a:off x="343" y="2066"/>
              <a:ext cx="8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FIN_WAIT_2</a:t>
              </a:r>
            </a:p>
          </p:txBody>
        </p:sp>
        <p:sp>
          <p:nvSpPr>
            <p:cNvPr id="99" name="Line 35">
              <a:extLst>
                <a:ext uri="{FF2B5EF4-FFF2-40B4-BE49-F238E27FC236}">
                  <a16:creationId xmlns:a16="http://schemas.microsoft.com/office/drawing/2014/main" id="{856CD725-F171-5441-A0D7-4C298AFE6D62}"/>
                </a:ext>
              </a:extLst>
            </p:cNvPr>
            <p:cNvSpPr>
              <a:spLocks noChangeShapeType="1"/>
            </p:cNvSpPr>
            <p:nvPr/>
          </p:nvSpPr>
          <p:spPr bwMode="auto">
            <a:xfrm>
              <a:off x="634" y="1740"/>
              <a:ext cx="0" cy="35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grpSp>
        <p:nvGrpSpPr>
          <p:cNvPr id="100" name="Group 73">
            <a:extLst>
              <a:ext uri="{FF2B5EF4-FFF2-40B4-BE49-F238E27FC236}">
                <a16:creationId xmlns:a16="http://schemas.microsoft.com/office/drawing/2014/main" id="{CA9AB373-D7FB-104F-823D-FB453AEBA6E0}"/>
              </a:ext>
            </a:extLst>
          </p:cNvPr>
          <p:cNvGrpSpPr>
            <a:grpSpLocks/>
          </p:cNvGrpSpPr>
          <p:nvPr/>
        </p:nvGrpSpPr>
        <p:grpSpPr bwMode="auto">
          <a:xfrm>
            <a:off x="9044641" y="2079868"/>
            <a:ext cx="1390650" cy="960438"/>
            <a:chOff x="4520" y="1324"/>
            <a:chExt cx="876" cy="605"/>
          </a:xfrm>
        </p:grpSpPr>
        <p:sp>
          <p:nvSpPr>
            <p:cNvPr id="101" name="Text Box 37">
              <a:extLst>
                <a:ext uri="{FF2B5EF4-FFF2-40B4-BE49-F238E27FC236}">
                  <a16:creationId xmlns:a16="http://schemas.microsoft.com/office/drawing/2014/main" id="{AFAA3F88-36B1-1C46-9B7D-4BDF57171354}"/>
                </a:ext>
              </a:extLst>
            </p:cNvPr>
            <p:cNvSpPr txBox="1">
              <a:spLocks noChangeArrowheads="1"/>
            </p:cNvSpPr>
            <p:nvPr/>
          </p:nvSpPr>
          <p:spPr bwMode="auto">
            <a:xfrm>
              <a:off x="4520" y="1717"/>
              <a:ext cx="87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CLOSE_WAIT</a:t>
              </a:r>
            </a:p>
          </p:txBody>
        </p:sp>
        <p:sp>
          <p:nvSpPr>
            <p:cNvPr id="102" name="Line 38">
              <a:extLst>
                <a:ext uri="{FF2B5EF4-FFF2-40B4-BE49-F238E27FC236}">
                  <a16:creationId xmlns:a16="http://schemas.microsoft.com/office/drawing/2014/main" id="{CC0AE442-13D5-954F-9CCE-3D44EBC5B971}"/>
                </a:ext>
              </a:extLst>
            </p:cNvPr>
            <p:cNvSpPr>
              <a:spLocks noChangeShapeType="1"/>
            </p:cNvSpPr>
            <p:nvPr/>
          </p:nvSpPr>
          <p:spPr bwMode="auto">
            <a:xfrm>
              <a:off x="5171" y="1324"/>
              <a:ext cx="0" cy="41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grpSp>
        <p:nvGrpSpPr>
          <p:cNvPr id="103" name="Group 75">
            <a:extLst>
              <a:ext uri="{FF2B5EF4-FFF2-40B4-BE49-F238E27FC236}">
                <a16:creationId xmlns:a16="http://schemas.microsoft.com/office/drawing/2014/main" id="{76946121-D548-F74C-A1D3-59BD06B7A682}"/>
              </a:ext>
            </a:extLst>
          </p:cNvPr>
          <p:cNvGrpSpPr>
            <a:grpSpLocks/>
          </p:cNvGrpSpPr>
          <p:nvPr/>
        </p:nvGrpSpPr>
        <p:grpSpPr bwMode="auto">
          <a:xfrm>
            <a:off x="5382279" y="3848343"/>
            <a:ext cx="2495550" cy="579438"/>
            <a:chOff x="2213" y="2438"/>
            <a:chExt cx="1572" cy="365"/>
          </a:xfrm>
        </p:grpSpPr>
        <p:sp>
          <p:nvSpPr>
            <p:cNvPr id="104" name="Line 41">
              <a:extLst>
                <a:ext uri="{FF2B5EF4-FFF2-40B4-BE49-F238E27FC236}">
                  <a16:creationId xmlns:a16="http://schemas.microsoft.com/office/drawing/2014/main" id="{98F4F276-7614-C14A-9C9D-EC8645AE6E58}"/>
                </a:ext>
              </a:extLst>
            </p:cNvPr>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05" name="Rectangle 42">
              <a:extLst>
                <a:ext uri="{FF2B5EF4-FFF2-40B4-BE49-F238E27FC236}">
                  <a16:creationId xmlns:a16="http://schemas.microsoft.com/office/drawing/2014/main" id="{2C2B84BB-C6E7-E945-988B-EF1EC7990CC5}"/>
                </a:ext>
              </a:extLst>
            </p:cNvPr>
            <p:cNvSpPr>
              <a:spLocks noChangeArrowheads="1"/>
            </p:cNvSpPr>
            <p:nvPr/>
          </p:nvSpPr>
          <p:spPr bwMode="auto">
            <a:xfrm>
              <a:off x="2669" y="2438"/>
              <a:ext cx="590" cy="3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06" name="Text Box 43">
              <a:extLst>
                <a:ext uri="{FF2B5EF4-FFF2-40B4-BE49-F238E27FC236}">
                  <a16:creationId xmlns:a16="http://schemas.microsoft.com/office/drawing/2014/main" id="{7660FDEF-659D-A144-BC1C-74CB0FE43F51}"/>
                </a:ext>
              </a:extLst>
            </p:cNvPr>
            <p:cNvSpPr txBox="1">
              <a:spLocks noChangeArrowheads="1"/>
            </p:cNvSpPr>
            <p:nvPr/>
          </p:nvSpPr>
          <p:spPr bwMode="auto">
            <a:xfrm>
              <a:off x="2455" y="2562"/>
              <a:ext cx="105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FINbit=1, seq=y</a:t>
              </a:r>
            </a:p>
          </p:txBody>
        </p:sp>
      </p:grpSp>
      <p:grpSp>
        <p:nvGrpSpPr>
          <p:cNvPr id="107" name="Group 80">
            <a:extLst>
              <a:ext uri="{FF2B5EF4-FFF2-40B4-BE49-F238E27FC236}">
                <a16:creationId xmlns:a16="http://schemas.microsoft.com/office/drawing/2014/main" id="{3C6E9517-228F-F646-BE97-B0F42F01CF2F}"/>
              </a:ext>
            </a:extLst>
          </p:cNvPr>
          <p:cNvGrpSpPr>
            <a:grpSpLocks/>
          </p:cNvGrpSpPr>
          <p:nvPr/>
        </p:nvGrpSpPr>
        <p:grpSpPr bwMode="auto">
          <a:xfrm>
            <a:off x="5412441" y="4556368"/>
            <a:ext cx="2508250" cy="582613"/>
            <a:chOff x="2232" y="2884"/>
            <a:chExt cx="1580" cy="367"/>
          </a:xfrm>
        </p:grpSpPr>
        <p:sp>
          <p:nvSpPr>
            <p:cNvPr id="108" name="Line 44">
              <a:extLst>
                <a:ext uri="{FF2B5EF4-FFF2-40B4-BE49-F238E27FC236}">
                  <a16:creationId xmlns:a16="http://schemas.microsoft.com/office/drawing/2014/main" id="{B2E325DC-266A-E04B-99CF-3336AA0B28DF}"/>
                </a:ext>
              </a:extLst>
            </p:cNvPr>
            <p:cNvSpPr>
              <a:spLocks noChangeShapeType="1"/>
            </p:cNvSpPr>
            <p:nvPr/>
          </p:nvSpPr>
          <p:spPr bwMode="auto">
            <a:xfrm>
              <a:off x="2232" y="2884"/>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09" name="Rectangle 46">
              <a:extLst>
                <a:ext uri="{FF2B5EF4-FFF2-40B4-BE49-F238E27FC236}">
                  <a16:creationId xmlns:a16="http://schemas.microsoft.com/office/drawing/2014/main" id="{675FC7AA-5181-014C-8F25-2AA59FE9187C}"/>
                </a:ext>
              </a:extLst>
            </p:cNvPr>
            <p:cNvSpPr>
              <a:spLocks noChangeArrowheads="1"/>
            </p:cNvSpPr>
            <p:nvPr/>
          </p:nvSpPr>
          <p:spPr bwMode="auto">
            <a:xfrm>
              <a:off x="2553" y="2995"/>
              <a:ext cx="896"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10" name="Text Box 47">
              <a:extLst>
                <a:ext uri="{FF2B5EF4-FFF2-40B4-BE49-F238E27FC236}">
                  <a16:creationId xmlns:a16="http://schemas.microsoft.com/office/drawing/2014/main" id="{AF123A9D-4677-1E46-9BD3-FF95D1D7A9E2}"/>
                </a:ext>
              </a:extLst>
            </p:cNvPr>
            <p:cNvSpPr txBox="1">
              <a:spLocks noChangeArrowheads="1"/>
            </p:cNvSpPr>
            <p:nvPr/>
          </p:nvSpPr>
          <p:spPr bwMode="auto">
            <a:xfrm>
              <a:off x="2246" y="2958"/>
              <a:ext cx="1534"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ACKbit=1; ACKnum=y+1</a:t>
              </a:r>
            </a:p>
          </p:txBody>
        </p:sp>
      </p:grpSp>
      <p:grpSp>
        <p:nvGrpSpPr>
          <p:cNvPr id="111" name="Group 72">
            <a:extLst>
              <a:ext uri="{FF2B5EF4-FFF2-40B4-BE49-F238E27FC236}">
                <a16:creationId xmlns:a16="http://schemas.microsoft.com/office/drawing/2014/main" id="{F8C975AA-022F-9047-AE41-32435BEC092D}"/>
              </a:ext>
            </a:extLst>
          </p:cNvPr>
          <p:cNvGrpSpPr>
            <a:grpSpLocks/>
          </p:cNvGrpSpPr>
          <p:nvPr/>
        </p:nvGrpSpPr>
        <p:grpSpPr bwMode="auto">
          <a:xfrm>
            <a:off x="3959879" y="2879968"/>
            <a:ext cx="4930775" cy="854075"/>
            <a:chOff x="1317" y="1828"/>
            <a:chExt cx="3106" cy="538"/>
          </a:xfrm>
        </p:grpSpPr>
        <p:sp>
          <p:nvSpPr>
            <p:cNvPr id="112" name="Line 13">
              <a:extLst>
                <a:ext uri="{FF2B5EF4-FFF2-40B4-BE49-F238E27FC236}">
                  <a16:creationId xmlns:a16="http://schemas.microsoft.com/office/drawing/2014/main" id="{1134B78B-9B76-184C-B906-5A54448AE2F6}"/>
                </a:ext>
              </a:extLst>
            </p:cNvPr>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13" name="Rectangle 14">
              <a:extLst>
                <a:ext uri="{FF2B5EF4-FFF2-40B4-BE49-F238E27FC236}">
                  <a16:creationId xmlns:a16="http://schemas.microsoft.com/office/drawing/2014/main" id="{18D2E5DB-705F-434F-8D6A-A975176465BB}"/>
                </a:ext>
              </a:extLst>
            </p:cNvPr>
            <p:cNvSpPr>
              <a:spLocks noChangeArrowheads="1"/>
            </p:cNvSpPr>
            <p:nvPr/>
          </p:nvSpPr>
          <p:spPr bwMode="auto">
            <a:xfrm>
              <a:off x="2507" y="1912"/>
              <a:ext cx="896"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14" name="Text Box 15">
              <a:extLst>
                <a:ext uri="{FF2B5EF4-FFF2-40B4-BE49-F238E27FC236}">
                  <a16:creationId xmlns:a16="http://schemas.microsoft.com/office/drawing/2014/main" id="{C5FC1E37-42AF-CC47-A252-1B970EBE90B6}"/>
                </a:ext>
              </a:extLst>
            </p:cNvPr>
            <p:cNvSpPr txBox="1">
              <a:spLocks noChangeArrowheads="1"/>
            </p:cNvSpPr>
            <p:nvPr/>
          </p:nvSpPr>
          <p:spPr bwMode="auto">
            <a:xfrm>
              <a:off x="2200" y="1875"/>
              <a:ext cx="1534"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ACKbit=1; ACKnum=x+1</a:t>
              </a:r>
            </a:p>
          </p:txBody>
        </p:sp>
        <p:sp>
          <p:nvSpPr>
            <p:cNvPr id="115" name="Text Box 21">
              <a:extLst>
                <a:ext uri="{FF2B5EF4-FFF2-40B4-BE49-F238E27FC236}">
                  <a16:creationId xmlns:a16="http://schemas.microsoft.com/office/drawing/2014/main" id="{4E1E3839-0226-DB4F-BA6B-2B28CD0433CC}"/>
                </a:ext>
              </a:extLst>
            </p:cNvPr>
            <p:cNvSpPr txBox="1">
              <a:spLocks noChangeArrowheads="1"/>
            </p:cNvSpPr>
            <p:nvPr/>
          </p:nvSpPr>
          <p:spPr bwMode="auto">
            <a:xfrm>
              <a:off x="1317" y="2066"/>
              <a:ext cx="867"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wait for server</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close</a:t>
              </a:r>
            </a:p>
          </p:txBody>
        </p:sp>
        <p:sp>
          <p:nvSpPr>
            <p:cNvPr id="116" name="Text Box 49">
              <a:extLst>
                <a:ext uri="{FF2B5EF4-FFF2-40B4-BE49-F238E27FC236}">
                  <a16:creationId xmlns:a16="http://schemas.microsoft.com/office/drawing/2014/main" id="{2C38B3FD-F2AD-DA41-8270-C22350C73FFB}"/>
                </a:ext>
              </a:extLst>
            </p:cNvPr>
            <p:cNvSpPr txBox="1">
              <a:spLocks noChangeArrowheads="1"/>
            </p:cNvSpPr>
            <p:nvPr/>
          </p:nvSpPr>
          <p:spPr bwMode="auto">
            <a:xfrm>
              <a:off x="3822" y="1979"/>
              <a:ext cx="601"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can still</a:t>
              </a:r>
            </a:p>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send data</a:t>
              </a:r>
            </a:p>
          </p:txBody>
        </p:sp>
      </p:grpSp>
      <p:grpSp>
        <p:nvGrpSpPr>
          <p:cNvPr id="117" name="Group 78">
            <a:extLst>
              <a:ext uri="{FF2B5EF4-FFF2-40B4-BE49-F238E27FC236}">
                <a16:creationId xmlns:a16="http://schemas.microsoft.com/office/drawing/2014/main" id="{C429420B-FA26-2A45-A360-CF2204C79D45}"/>
              </a:ext>
            </a:extLst>
          </p:cNvPr>
          <p:cNvGrpSpPr>
            <a:grpSpLocks/>
          </p:cNvGrpSpPr>
          <p:nvPr/>
        </p:nvGrpSpPr>
        <p:grpSpPr bwMode="auto">
          <a:xfrm>
            <a:off x="7928629" y="3010143"/>
            <a:ext cx="2501900" cy="1735138"/>
            <a:chOff x="3817" y="1910"/>
            <a:chExt cx="1576" cy="1093"/>
          </a:xfrm>
        </p:grpSpPr>
        <p:sp>
          <p:nvSpPr>
            <p:cNvPr id="118" name="Text Box 50">
              <a:extLst>
                <a:ext uri="{FF2B5EF4-FFF2-40B4-BE49-F238E27FC236}">
                  <a16:creationId xmlns:a16="http://schemas.microsoft.com/office/drawing/2014/main" id="{33070F1D-9B90-A144-ADA9-C922455212BE}"/>
                </a:ext>
              </a:extLst>
            </p:cNvPr>
            <p:cNvSpPr txBox="1">
              <a:spLocks noChangeArrowheads="1"/>
            </p:cNvSpPr>
            <p:nvPr/>
          </p:nvSpPr>
          <p:spPr bwMode="auto">
            <a:xfrm>
              <a:off x="3817" y="2703"/>
              <a:ext cx="792"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can no longer</a:t>
              </a:r>
            </a:p>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send data</a:t>
              </a:r>
            </a:p>
          </p:txBody>
        </p:sp>
        <p:grpSp>
          <p:nvGrpSpPr>
            <p:cNvPr id="119" name="Group 76">
              <a:extLst>
                <a:ext uri="{FF2B5EF4-FFF2-40B4-BE49-F238E27FC236}">
                  <a16:creationId xmlns:a16="http://schemas.microsoft.com/office/drawing/2014/main" id="{7CD8625C-1E94-DA47-B16D-490417EA4806}"/>
                </a:ext>
              </a:extLst>
            </p:cNvPr>
            <p:cNvGrpSpPr>
              <a:grpSpLocks/>
            </p:cNvGrpSpPr>
            <p:nvPr/>
          </p:nvGrpSpPr>
          <p:grpSpPr bwMode="auto">
            <a:xfrm>
              <a:off x="4691" y="1910"/>
              <a:ext cx="702" cy="723"/>
              <a:chOff x="4691" y="1910"/>
              <a:chExt cx="702" cy="723"/>
            </a:xfrm>
          </p:grpSpPr>
          <p:sp>
            <p:nvSpPr>
              <p:cNvPr id="120" name="Line 39">
                <a:extLst>
                  <a:ext uri="{FF2B5EF4-FFF2-40B4-BE49-F238E27FC236}">
                    <a16:creationId xmlns:a16="http://schemas.microsoft.com/office/drawing/2014/main" id="{3B72D76C-ECA7-8046-8DFA-EBE982AEBB76}"/>
                  </a:ext>
                </a:extLst>
              </p:cNvPr>
              <p:cNvSpPr>
                <a:spLocks noChangeShapeType="1"/>
              </p:cNvSpPr>
              <p:nvPr/>
            </p:nvSpPr>
            <p:spPr bwMode="auto">
              <a:xfrm>
                <a:off x="5167" y="1910"/>
                <a:ext cx="0" cy="562"/>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21" name="Text Box 55">
                <a:extLst>
                  <a:ext uri="{FF2B5EF4-FFF2-40B4-BE49-F238E27FC236}">
                    <a16:creationId xmlns:a16="http://schemas.microsoft.com/office/drawing/2014/main" id="{39D84C53-723C-A14C-A0EA-D38B2DEE863B}"/>
                  </a:ext>
                </a:extLst>
              </p:cNvPr>
              <p:cNvSpPr txBox="1">
                <a:spLocks noChangeArrowheads="1"/>
              </p:cNvSpPr>
              <p:nvPr/>
            </p:nvSpPr>
            <p:spPr bwMode="auto">
              <a:xfrm>
                <a:off x="4691" y="2421"/>
                <a:ext cx="70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LAST_ACK</a:t>
                </a:r>
              </a:p>
            </p:txBody>
          </p:sp>
        </p:grpSp>
      </p:grpSp>
      <p:grpSp>
        <p:nvGrpSpPr>
          <p:cNvPr id="122" name="Group 82">
            <a:extLst>
              <a:ext uri="{FF2B5EF4-FFF2-40B4-BE49-F238E27FC236}">
                <a16:creationId xmlns:a16="http://schemas.microsoft.com/office/drawing/2014/main" id="{98672237-A933-5840-AAEB-35E99A43D4FC}"/>
              </a:ext>
            </a:extLst>
          </p:cNvPr>
          <p:cNvGrpSpPr>
            <a:grpSpLocks/>
          </p:cNvGrpSpPr>
          <p:nvPr/>
        </p:nvGrpSpPr>
        <p:grpSpPr bwMode="auto">
          <a:xfrm>
            <a:off x="9511366" y="4191243"/>
            <a:ext cx="917575" cy="1223963"/>
            <a:chOff x="4814" y="2654"/>
            <a:chExt cx="578" cy="771"/>
          </a:xfrm>
        </p:grpSpPr>
        <p:sp>
          <p:nvSpPr>
            <p:cNvPr id="123" name="Text Box 11">
              <a:extLst>
                <a:ext uri="{FF2B5EF4-FFF2-40B4-BE49-F238E27FC236}">
                  <a16:creationId xmlns:a16="http://schemas.microsoft.com/office/drawing/2014/main" id="{CC03DA72-98EF-4C40-AAF9-6404AAB41401}"/>
                </a:ext>
              </a:extLst>
            </p:cNvPr>
            <p:cNvSpPr txBox="1">
              <a:spLocks noChangeArrowheads="1"/>
            </p:cNvSpPr>
            <p:nvPr/>
          </p:nvSpPr>
          <p:spPr bwMode="auto">
            <a:xfrm>
              <a:off x="4814" y="3213"/>
              <a:ext cx="57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CLOSED</a:t>
              </a:r>
            </a:p>
          </p:txBody>
        </p:sp>
        <p:sp>
          <p:nvSpPr>
            <p:cNvPr id="124" name="Line 57">
              <a:extLst>
                <a:ext uri="{FF2B5EF4-FFF2-40B4-BE49-F238E27FC236}">
                  <a16:creationId xmlns:a16="http://schemas.microsoft.com/office/drawing/2014/main" id="{2DAF6242-FCE3-CA4F-8E94-5C600901D79C}"/>
                </a:ext>
              </a:extLst>
            </p:cNvPr>
            <p:cNvSpPr>
              <a:spLocks noChangeShapeType="1"/>
            </p:cNvSpPr>
            <p:nvPr/>
          </p:nvSpPr>
          <p:spPr bwMode="auto">
            <a:xfrm>
              <a:off x="5173" y="2654"/>
              <a:ext cx="0" cy="57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grpSp>
        <p:nvGrpSpPr>
          <p:cNvPr id="125" name="Group 77">
            <a:extLst>
              <a:ext uri="{FF2B5EF4-FFF2-40B4-BE49-F238E27FC236}">
                <a16:creationId xmlns:a16="http://schemas.microsoft.com/office/drawing/2014/main" id="{8716FBC7-F7B2-3E4B-A8DC-911681C33879}"/>
              </a:ext>
            </a:extLst>
          </p:cNvPr>
          <p:cNvGrpSpPr>
            <a:grpSpLocks/>
          </p:cNvGrpSpPr>
          <p:nvPr/>
        </p:nvGrpSpPr>
        <p:grpSpPr bwMode="auto">
          <a:xfrm>
            <a:off x="2454929" y="3583231"/>
            <a:ext cx="1400175" cy="1044575"/>
            <a:chOff x="369" y="2271"/>
            <a:chExt cx="882" cy="658"/>
          </a:xfrm>
        </p:grpSpPr>
        <p:sp>
          <p:nvSpPr>
            <p:cNvPr id="126" name="Text Box 58">
              <a:extLst>
                <a:ext uri="{FF2B5EF4-FFF2-40B4-BE49-F238E27FC236}">
                  <a16:creationId xmlns:a16="http://schemas.microsoft.com/office/drawing/2014/main" id="{0370EE93-EE28-CB41-9A79-44CD5FCB09C6}"/>
                </a:ext>
              </a:extLst>
            </p:cNvPr>
            <p:cNvSpPr txBox="1">
              <a:spLocks noChangeArrowheads="1"/>
            </p:cNvSpPr>
            <p:nvPr/>
          </p:nvSpPr>
          <p:spPr bwMode="auto">
            <a:xfrm>
              <a:off x="369" y="2717"/>
              <a:ext cx="88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TIMED_WAIT</a:t>
              </a:r>
            </a:p>
          </p:txBody>
        </p:sp>
        <p:sp>
          <p:nvSpPr>
            <p:cNvPr id="127" name="Line 60">
              <a:extLst>
                <a:ext uri="{FF2B5EF4-FFF2-40B4-BE49-F238E27FC236}">
                  <a16:creationId xmlns:a16="http://schemas.microsoft.com/office/drawing/2014/main" id="{3B48B9FB-9708-0540-92A3-506581BA5410}"/>
                </a:ext>
              </a:extLst>
            </p:cNvPr>
            <p:cNvSpPr>
              <a:spLocks noChangeShapeType="1"/>
            </p:cNvSpPr>
            <p:nvPr/>
          </p:nvSpPr>
          <p:spPr bwMode="auto">
            <a:xfrm>
              <a:off x="638" y="2271"/>
              <a:ext cx="0" cy="48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grpSp>
        <p:nvGrpSpPr>
          <p:cNvPr id="128" name="Group 81">
            <a:extLst>
              <a:ext uri="{FF2B5EF4-FFF2-40B4-BE49-F238E27FC236}">
                <a16:creationId xmlns:a16="http://schemas.microsoft.com/office/drawing/2014/main" id="{297F5A45-3767-914B-A848-9F3DBE9E8973}"/>
              </a:ext>
            </a:extLst>
          </p:cNvPr>
          <p:cNvGrpSpPr>
            <a:grpSpLocks/>
          </p:cNvGrpSpPr>
          <p:nvPr/>
        </p:nvGrpSpPr>
        <p:grpSpPr bwMode="auto">
          <a:xfrm>
            <a:off x="2543829" y="4464293"/>
            <a:ext cx="2743200" cy="1768475"/>
            <a:chOff x="425" y="2826"/>
            <a:chExt cx="1728" cy="1114"/>
          </a:xfrm>
        </p:grpSpPr>
        <p:sp>
          <p:nvSpPr>
            <p:cNvPr id="129" name="Line 52">
              <a:extLst>
                <a:ext uri="{FF2B5EF4-FFF2-40B4-BE49-F238E27FC236}">
                  <a16:creationId xmlns:a16="http://schemas.microsoft.com/office/drawing/2014/main" id="{1A425BE1-7027-F44C-9194-05C89CAF482F}"/>
                </a:ext>
              </a:extLst>
            </p:cNvPr>
            <p:cNvSpPr>
              <a:spLocks noChangeShapeType="1"/>
            </p:cNvSpPr>
            <p:nvPr/>
          </p:nvSpPr>
          <p:spPr bwMode="auto">
            <a:xfrm>
              <a:off x="1820" y="2833"/>
              <a:ext cx="7" cy="105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30" name="Text Box 51">
              <a:extLst>
                <a:ext uri="{FF2B5EF4-FFF2-40B4-BE49-F238E27FC236}">
                  <a16:creationId xmlns:a16="http://schemas.microsoft.com/office/drawing/2014/main" id="{B9DE3C9B-20ED-E544-82B3-6C57D83B7145}"/>
                </a:ext>
              </a:extLst>
            </p:cNvPr>
            <p:cNvSpPr txBox="1">
              <a:spLocks noChangeArrowheads="1"/>
            </p:cNvSpPr>
            <p:nvPr/>
          </p:nvSpPr>
          <p:spPr bwMode="auto">
            <a:xfrm>
              <a:off x="1216" y="3093"/>
              <a:ext cx="937" cy="42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timed wait </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for 2*max </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segment lifetime</a:t>
              </a:r>
            </a:p>
          </p:txBody>
        </p:sp>
        <p:sp>
          <p:nvSpPr>
            <p:cNvPr id="131" name="Line 53">
              <a:extLst>
                <a:ext uri="{FF2B5EF4-FFF2-40B4-BE49-F238E27FC236}">
                  <a16:creationId xmlns:a16="http://schemas.microsoft.com/office/drawing/2014/main" id="{58D5E89D-DF4E-4A46-B48C-C5652B9EF31E}"/>
                </a:ext>
              </a:extLst>
            </p:cNvPr>
            <p:cNvSpPr>
              <a:spLocks noChangeShapeType="1"/>
            </p:cNvSpPr>
            <p:nvPr/>
          </p:nvSpPr>
          <p:spPr bwMode="auto">
            <a:xfrm>
              <a:off x="1742" y="2826"/>
              <a:ext cx="14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32" name="Line 54">
              <a:extLst>
                <a:ext uri="{FF2B5EF4-FFF2-40B4-BE49-F238E27FC236}">
                  <a16:creationId xmlns:a16="http://schemas.microsoft.com/office/drawing/2014/main" id="{686D6997-8DDA-0743-A8AD-E9968F7CA516}"/>
                </a:ext>
              </a:extLst>
            </p:cNvPr>
            <p:cNvSpPr>
              <a:spLocks noChangeShapeType="1"/>
            </p:cNvSpPr>
            <p:nvPr/>
          </p:nvSpPr>
          <p:spPr bwMode="auto">
            <a:xfrm>
              <a:off x="1759" y="3889"/>
              <a:ext cx="14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33" name="Text Box 59">
              <a:extLst>
                <a:ext uri="{FF2B5EF4-FFF2-40B4-BE49-F238E27FC236}">
                  <a16:creationId xmlns:a16="http://schemas.microsoft.com/office/drawing/2014/main" id="{7CE5D92F-DD8C-9F4B-8EAB-8C454B58999E}"/>
                </a:ext>
              </a:extLst>
            </p:cNvPr>
            <p:cNvSpPr txBox="1">
              <a:spLocks noChangeArrowheads="1"/>
            </p:cNvSpPr>
            <p:nvPr/>
          </p:nvSpPr>
          <p:spPr bwMode="auto">
            <a:xfrm>
              <a:off x="425" y="3728"/>
              <a:ext cx="57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CLOSED</a:t>
              </a:r>
            </a:p>
          </p:txBody>
        </p:sp>
        <p:sp>
          <p:nvSpPr>
            <p:cNvPr id="134" name="Line 61">
              <a:extLst>
                <a:ext uri="{FF2B5EF4-FFF2-40B4-BE49-F238E27FC236}">
                  <a16:creationId xmlns:a16="http://schemas.microsoft.com/office/drawing/2014/main" id="{A6E76601-86C1-6B4E-986E-53F4D8B2F328}"/>
                </a:ext>
              </a:extLst>
            </p:cNvPr>
            <p:cNvSpPr>
              <a:spLocks noChangeShapeType="1"/>
            </p:cNvSpPr>
            <p:nvPr/>
          </p:nvSpPr>
          <p:spPr bwMode="auto">
            <a:xfrm>
              <a:off x="631" y="2918"/>
              <a:ext cx="0" cy="83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grpSp>
        <p:nvGrpSpPr>
          <p:cNvPr id="135" name="Group 71">
            <a:extLst>
              <a:ext uri="{FF2B5EF4-FFF2-40B4-BE49-F238E27FC236}">
                <a16:creationId xmlns:a16="http://schemas.microsoft.com/office/drawing/2014/main" id="{856F911C-0662-FC4D-8D88-E4796EB8EB50}"/>
              </a:ext>
            </a:extLst>
          </p:cNvPr>
          <p:cNvGrpSpPr>
            <a:grpSpLocks/>
          </p:cNvGrpSpPr>
          <p:nvPr/>
        </p:nvGrpSpPr>
        <p:grpSpPr bwMode="auto">
          <a:xfrm>
            <a:off x="2420004" y="2024306"/>
            <a:ext cx="1335087" cy="700087"/>
            <a:chOff x="347" y="1289"/>
            <a:chExt cx="841" cy="441"/>
          </a:xfrm>
        </p:grpSpPr>
        <p:sp>
          <p:nvSpPr>
            <p:cNvPr id="136" name="Text Box 31">
              <a:extLst>
                <a:ext uri="{FF2B5EF4-FFF2-40B4-BE49-F238E27FC236}">
                  <a16:creationId xmlns:a16="http://schemas.microsoft.com/office/drawing/2014/main" id="{7C6B5CE0-27BC-EA41-AE44-47F87323EAB1}"/>
                </a:ext>
              </a:extLst>
            </p:cNvPr>
            <p:cNvSpPr txBox="1">
              <a:spLocks noChangeArrowheads="1"/>
            </p:cNvSpPr>
            <p:nvPr/>
          </p:nvSpPr>
          <p:spPr bwMode="auto">
            <a:xfrm>
              <a:off x="347" y="1518"/>
              <a:ext cx="8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FIN_WAIT_1</a:t>
              </a:r>
            </a:p>
          </p:txBody>
        </p:sp>
        <p:sp>
          <p:nvSpPr>
            <p:cNvPr id="137" name="Line 32">
              <a:extLst>
                <a:ext uri="{FF2B5EF4-FFF2-40B4-BE49-F238E27FC236}">
                  <a16:creationId xmlns:a16="http://schemas.microsoft.com/office/drawing/2014/main" id="{68F9AC03-ACD1-8148-B2AA-D99567B02208}"/>
                </a:ext>
              </a:extLst>
            </p:cNvPr>
            <p:cNvSpPr>
              <a:spLocks noChangeShapeType="1"/>
            </p:cNvSpPr>
            <p:nvPr/>
          </p:nvSpPr>
          <p:spPr bwMode="auto">
            <a:xfrm>
              <a:off x="630" y="1289"/>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grpSp>
        <p:nvGrpSpPr>
          <p:cNvPr id="138" name="Group 70">
            <a:extLst>
              <a:ext uri="{FF2B5EF4-FFF2-40B4-BE49-F238E27FC236}">
                <a16:creationId xmlns:a16="http://schemas.microsoft.com/office/drawing/2014/main" id="{2AC3B819-5CDB-E34D-A991-B4A5AEE2742D}"/>
              </a:ext>
            </a:extLst>
          </p:cNvPr>
          <p:cNvGrpSpPr>
            <a:grpSpLocks/>
          </p:cNvGrpSpPr>
          <p:nvPr/>
        </p:nvGrpSpPr>
        <p:grpSpPr bwMode="auto">
          <a:xfrm>
            <a:off x="3074054" y="2078281"/>
            <a:ext cx="4775200" cy="1014412"/>
            <a:chOff x="759" y="1323"/>
            <a:chExt cx="3008" cy="639"/>
          </a:xfrm>
        </p:grpSpPr>
        <p:sp>
          <p:nvSpPr>
            <p:cNvPr id="139" name="Line 6">
              <a:extLst>
                <a:ext uri="{FF2B5EF4-FFF2-40B4-BE49-F238E27FC236}">
                  <a16:creationId xmlns:a16="http://schemas.microsoft.com/office/drawing/2014/main" id="{8563C9BC-E8BF-4B4B-B9E5-BA16D70411A4}"/>
                </a:ext>
              </a:extLst>
            </p:cNvPr>
            <p:cNvSpPr>
              <a:spLocks noChangeShapeType="1"/>
            </p:cNvSpPr>
            <p:nvPr/>
          </p:nvSpPr>
          <p:spPr bwMode="auto">
            <a:xfrm>
              <a:off x="2195" y="1442"/>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40" name="Rectangle 7">
              <a:extLst>
                <a:ext uri="{FF2B5EF4-FFF2-40B4-BE49-F238E27FC236}">
                  <a16:creationId xmlns:a16="http://schemas.microsoft.com/office/drawing/2014/main" id="{93164DA6-D19F-EC4A-8FED-DFEAF03BFCA4}"/>
                </a:ext>
              </a:extLst>
            </p:cNvPr>
            <p:cNvSpPr>
              <a:spLocks noChangeArrowheads="1"/>
            </p:cNvSpPr>
            <p:nvPr/>
          </p:nvSpPr>
          <p:spPr bwMode="auto">
            <a:xfrm>
              <a:off x="2644" y="1369"/>
              <a:ext cx="590" cy="3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41" name="Text Box 8">
              <a:extLst>
                <a:ext uri="{FF2B5EF4-FFF2-40B4-BE49-F238E27FC236}">
                  <a16:creationId xmlns:a16="http://schemas.microsoft.com/office/drawing/2014/main" id="{9FBC4446-D43E-8446-97FA-47F23591FA0D}"/>
                </a:ext>
              </a:extLst>
            </p:cNvPr>
            <p:cNvSpPr txBox="1">
              <a:spLocks noChangeArrowheads="1"/>
            </p:cNvSpPr>
            <p:nvPr/>
          </p:nvSpPr>
          <p:spPr bwMode="auto">
            <a:xfrm>
              <a:off x="2430" y="1493"/>
              <a:ext cx="105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FINbit=1, seq=x</a:t>
              </a:r>
            </a:p>
          </p:txBody>
        </p:sp>
        <p:sp>
          <p:nvSpPr>
            <p:cNvPr id="142" name="Text Box 9">
              <a:extLst>
                <a:ext uri="{FF2B5EF4-FFF2-40B4-BE49-F238E27FC236}">
                  <a16:creationId xmlns:a16="http://schemas.microsoft.com/office/drawing/2014/main" id="{2A7A1B57-CBE3-0F48-81AB-C0824B5F9ED6}"/>
                </a:ext>
              </a:extLst>
            </p:cNvPr>
            <p:cNvSpPr txBox="1">
              <a:spLocks noChangeArrowheads="1"/>
            </p:cNvSpPr>
            <p:nvPr/>
          </p:nvSpPr>
          <p:spPr bwMode="auto">
            <a:xfrm>
              <a:off x="1209" y="1541"/>
              <a:ext cx="913"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can no longer</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send but can</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receive data</a:t>
              </a:r>
            </a:p>
          </p:txBody>
        </p:sp>
        <p:sp>
          <p:nvSpPr>
            <p:cNvPr id="143" name="Text Box 67">
              <a:extLst>
                <a:ext uri="{FF2B5EF4-FFF2-40B4-BE49-F238E27FC236}">
                  <a16:creationId xmlns:a16="http://schemas.microsoft.com/office/drawing/2014/main" id="{D4F5F93C-0287-514F-885A-7080F2E25FBE}"/>
                </a:ext>
              </a:extLst>
            </p:cNvPr>
            <p:cNvSpPr txBox="1">
              <a:spLocks noChangeArrowheads="1"/>
            </p:cNvSpPr>
            <p:nvPr/>
          </p:nvSpPr>
          <p:spPr bwMode="auto">
            <a:xfrm>
              <a:off x="759" y="1323"/>
              <a:ext cx="145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New" charset="0"/>
                  <a:ea typeface="ＭＳ Ｐゴシック" charset="0"/>
                </a:rPr>
                <a:t>clientSocket.close()</a:t>
              </a:r>
            </a:p>
          </p:txBody>
        </p:sp>
      </p:grpSp>
      <p:sp>
        <p:nvSpPr>
          <p:cNvPr id="144" name="Text Box 84">
            <a:extLst>
              <a:ext uri="{FF2B5EF4-FFF2-40B4-BE49-F238E27FC236}">
                <a16:creationId xmlns:a16="http://schemas.microsoft.com/office/drawing/2014/main" id="{B621F2BC-8FED-FF42-89D9-83E23CEFDC40}"/>
              </a:ext>
            </a:extLst>
          </p:cNvPr>
          <p:cNvSpPr txBox="1">
            <a:spLocks noChangeArrowheads="1"/>
          </p:cNvSpPr>
          <p:nvPr/>
        </p:nvSpPr>
        <p:spPr bwMode="auto">
          <a:xfrm>
            <a:off x="2105830" y="1346443"/>
            <a:ext cx="142224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u="none" strike="noStrike" kern="0" cap="none" spc="0" normalizeH="0" baseline="0" noProof="0" dirty="0">
                <a:ln>
                  <a:noFill/>
                </a:ln>
                <a:solidFill>
                  <a:srgbClr val="000099"/>
                </a:solidFill>
                <a:effectLst/>
                <a:uLnTx/>
                <a:uFillTx/>
                <a:latin typeface="Tahoma" charset="0"/>
                <a:ea typeface="ＭＳ Ｐゴシック" charset="0"/>
              </a:rPr>
              <a:t>client state</a:t>
            </a:r>
          </a:p>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endParaRPr>
          </a:p>
        </p:txBody>
      </p:sp>
      <p:sp>
        <p:nvSpPr>
          <p:cNvPr id="145" name="Text Box 85">
            <a:extLst>
              <a:ext uri="{FF2B5EF4-FFF2-40B4-BE49-F238E27FC236}">
                <a16:creationId xmlns:a16="http://schemas.microsoft.com/office/drawing/2014/main" id="{0843F073-CC98-6143-B1B4-660BDAFE9238}"/>
              </a:ext>
            </a:extLst>
          </p:cNvPr>
          <p:cNvSpPr txBox="1">
            <a:spLocks noChangeArrowheads="1"/>
          </p:cNvSpPr>
          <p:nvPr/>
        </p:nvSpPr>
        <p:spPr bwMode="auto">
          <a:xfrm>
            <a:off x="8942262" y="1363906"/>
            <a:ext cx="151842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u="none" strike="noStrike" kern="0" cap="none" spc="0" normalizeH="0" baseline="0" noProof="0" dirty="0">
                <a:ln>
                  <a:noFill/>
                </a:ln>
                <a:solidFill>
                  <a:srgbClr val="000099"/>
                </a:solidFill>
                <a:effectLst/>
                <a:uLnTx/>
                <a:uFillTx/>
                <a:latin typeface="Tahoma" charset="0"/>
                <a:ea typeface="ＭＳ Ｐゴシック" charset="0"/>
              </a:rPr>
              <a:t>server state</a:t>
            </a:r>
          </a:p>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endParaRPr>
          </a:p>
        </p:txBody>
      </p:sp>
      <p:sp>
        <p:nvSpPr>
          <p:cNvPr id="146" name="Text Box 86">
            <a:extLst>
              <a:ext uri="{FF2B5EF4-FFF2-40B4-BE49-F238E27FC236}">
                <a16:creationId xmlns:a16="http://schemas.microsoft.com/office/drawing/2014/main" id="{91EC5BFE-B9C5-4940-AAAB-3E540DBF7AB8}"/>
              </a:ext>
            </a:extLst>
          </p:cNvPr>
          <p:cNvSpPr txBox="1">
            <a:spLocks noChangeArrowheads="1"/>
          </p:cNvSpPr>
          <p:nvPr/>
        </p:nvSpPr>
        <p:spPr bwMode="auto">
          <a:xfrm>
            <a:off x="9638366" y="1746493"/>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ESTAB</a:t>
            </a:r>
          </a:p>
        </p:txBody>
      </p:sp>
      <p:sp>
        <p:nvSpPr>
          <p:cNvPr id="147" name="Text Box 87">
            <a:extLst>
              <a:ext uri="{FF2B5EF4-FFF2-40B4-BE49-F238E27FC236}">
                <a16:creationId xmlns:a16="http://schemas.microsoft.com/office/drawing/2014/main" id="{6F88DE4C-F26E-1E42-AEF7-44D88A3978D1}"/>
              </a:ext>
            </a:extLst>
          </p:cNvPr>
          <p:cNvSpPr txBox="1">
            <a:spLocks noChangeArrowheads="1"/>
          </p:cNvSpPr>
          <p:nvPr/>
        </p:nvSpPr>
        <p:spPr bwMode="auto">
          <a:xfrm>
            <a:off x="2402541" y="172903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rPr>
              <a:t>ESTAB</a:t>
            </a:r>
          </a:p>
        </p:txBody>
      </p:sp>
      <p:grpSp>
        <p:nvGrpSpPr>
          <p:cNvPr id="148" name="Group 88">
            <a:extLst>
              <a:ext uri="{FF2B5EF4-FFF2-40B4-BE49-F238E27FC236}">
                <a16:creationId xmlns:a16="http://schemas.microsoft.com/office/drawing/2014/main" id="{9F01B6CB-2602-AB4B-8407-E1DECA6D341A}"/>
              </a:ext>
            </a:extLst>
          </p:cNvPr>
          <p:cNvGrpSpPr>
            <a:grpSpLocks/>
          </p:cNvGrpSpPr>
          <p:nvPr/>
        </p:nvGrpSpPr>
        <p:grpSpPr bwMode="auto">
          <a:xfrm>
            <a:off x="5009216" y="1421056"/>
            <a:ext cx="642938" cy="600075"/>
            <a:chOff x="-44" y="1473"/>
            <a:chExt cx="981" cy="1105"/>
          </a:xfrm>
        </p:grpSpPr>
        <p:pic>
          <p:nvPicPr>
            <p:cNvPr id="149" name="Picture 89" descr="desktop_computer_stylized_medium">
              <a:extLst>
                <a:ext uri="{FF2B5EF4-FFF2-40B4-BE49-F238E27FC236}">
                  <a16:creationId xmlns:a16="http://schemas.microsoft.com/office/drawing/2014/main" id="{CB87D519-6188-8E48-BD3A-21D1B3CD1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90">
              <a:extLst>
                <a:ext uri="{FF2B5EF4-FFF2-40B4-BE49-F238E27FC236}">
                  <a16:creationId xmlns:a16="http://schemas.microsoft.com/office/drawing/2014/main" id="{03222848-711E-FA45-B8D9-62F3C310430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endParaRPr>
            </a:p>
          </p:txBody>
        </p:sp>
      </p:grpSp>
      <p:grpSp>
        <p:nvGrpSpPr>
          <p:cNvPr id="151" name="Group 91">
            <a:extLst>
              <a:ext uri="{FF2B5EF4-FFF2-40B4-BE49-F238E27FC236}">
                <a16:creationId xmlns:a16="http://schemas.microsoft.com/office/drawing/2014/main" id="{BF9B722E-CD29-D14E-A50A-6EFE18D73FAA}"/>
              </a:ext>
            </a:extLst>
          </p:cNvPr>
          <p:cNvGrpSpPr>
            <a:grpSpLocks/>
          </p:cNvGrpSpPr>
          <p:nvPr/>
        </p:nvGrpSpPr>
        <p:grpSpPr bwMode="auto">
          <a:xfrm>
            <a:off x="7641291" y="1424231"/>
            <a:ext cx="336550" cy="512762"/>
            <a:chOff x="4140" y="429"/>
            <a:chExt cx="1425" cy="2396"/>
          </a:xfrm>
        </p:grpSpPr>
        <p:sp>
          <p:nvSpPr>
            <p:cNvPr id="152" name="Freeform 92">
              <a:extLst>
                <a:ext uri="{FF2B5EF4-FFF2-40B4-BE49-F238E27FC236}">
                  <a16:creationId xmlns:a16="http://schemas.microsoft.com/office/drawing/2014/main" id="{04FC7BF7-A2B2-C94B-9A70-9E4F05E4B203}"/>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3" name="Rectangle 93">
              <a:extLst>
                <a:ext uri="{FF2B5EF4-FFF2-40B4-BE49-F238E27FC236}">
                  <a16:creationId xmlns:a16="http://schemas.microsoft.com/office/drawing/2014/main" id="{BBF24070-7587-6240-82D0-9DA6BE7BB182}"/>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54" name="Freeform 94">
              <a:extLst>
                <a:ext uri="{FF2B5EF4-FFF2-40B4-BE49-F238E27FC236}">
                  <a16:creationId xmlns:a16="http://schemas.microsoft.com/office/drawing/2014/main" id="{C913A1C5-5EFA-DA46-95BE-855E56697F8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5" name="Freeform 95">
              <a:extLst>
                <a:ext uri="{FF2B5EF4-FFF2-40B4-BE49-F238E27FC236}">
                  <a16:creationId xmlns:a16="http://schemas.microsoft.com/office/drawing/2014/main" id="{30F7DF2C-5849-1D4B-8FD7-8CEB19A50FC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6" name="Rectangle 96">
              <a:extLst>
                <a:ext uri="{FF2B5EF4-FFF2-40B4-BE49-F238E27FC236}">
                  <a16:creationId xmlns:a16="http://schemas.microsoft.com/office/drawing/2014/main" id="{928B54EE-1D33-184C-8985-247C7BD59B8D}"/>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nvGrpSpPr>
            <p:cNvPr id="157" name="Group 97">
              <a:extLst>
                <a:ext uri="{FF2B5EF4-FFF2-40B4-BE49-F238E27FC236}">
                  <a16:creationId xmlns:a16="http://schemas.microsoft.com/office/drawing/2014/main" id="{F6DD7133-721F-BD41-8783-A9EAB109850D}"/>
                </a:ext>
              </a:extLst>
            </p:cNvPr>
            <p:cNvGrpSpPr>
              <a:grpSpLocks/>
            </p:cNvGrpSpPr>
            <p:nvPr/>
          </p:nvGrpSpPr>
          <p:grpSpPr bwMode="auto">
            <a:xfrm>
              <a:off x="4749" y="668"/>
              <a:ext cx="581" cy="145"/>
              <a:chOff x="614" y="2568"/>
              <a:chExt cx="725" cy="139"/>
            </a:xfrm>
          </p:grpSpPr>
          <p:sp>
            <p:nvSpPr>
              <p:cNvPr id="182" name="AutoShape 98">
                <a:extLst>
                  <a:ext uri="{FF2B5EF4-FFF2-40B4-BE49-F238E27FC236}">
                    <a16:creationId xmlns:a16="http://schemas.microsoft.com/office/drawing/2014/main" id="{46425D84-36DE-2C4E-AE70-5E0DC3CDD676}"/>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83" name="AutoShape 99">
                <a:extLst>
                  <a:ext uri="{FF2B5EF4-FFF2-40B4-BE49-F238E27FC236}">
                    <a16:creationId xmlns:a16="http://schemas.microsoft.com/office/drawing/2014/main" id="{CFFAEB71-14B6-FE46-9C1C-0896E120008D}"/>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sp>
          <p:nvSpPr>
            <p:cNvPr id="158" name="Rectangle 100">
              <a:extLst>
                <a:ext uri="{FF2B5EF4-FFF2-40B4-BE49-F238E27FC236}">
                  <a16:creationId xmlns:a16="http://schemas.microsoft.com/office/drawing/2014/main" id="{85BA9E49-BCCD-AD46-90D6-0B2B10EE9CC5}"/>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nvGrpSpPr>
            <p:cNvPr id="159" name="Group 101">
              <a:extLst>
                <a:ext uri="{FF2B5EF4-FFF2-40B4-BE49-F238E27FC236}">
                  <a16:creationId xmlns:a16="http://schemas.microsoft.com/office/drawing/2014/main" id="{9EE85CC6-1160-464D-B373-66F588DA89DD}"/>
                </a:ext>
              </a:extLst>
            </p:cNvPr>
            <p:cNvGrpSpPr>
              <a:grpSpLocks/>
            </p:cNvGrpSpPr>
            <p:nvPr/>
          </p:nvGrpSpPr>
          <p:grpSpPr bwMode="auto">
            <a:xfrm>
              <a:off x="4747" y="994"/>
              <a:ext cx="581" cy="134"/>
              <a:chOff x="614" y="2568"/>
              <a:chExt cx="725" cy="139"/>
            </a:xfrm>
          </p:grpSpPr>
          <p:sp>
            <p:nvSpPr>
              <p:cNvPr id="180" name="AutoShape 102">
                <a:extLst>
                  <a:ext uri="{FF2B5EF4-FFF2-40B4-BE49-F238E27FC236}">
                    <a16:creationId xmlns:a16="http://schemas.microsoft.com/office/drawing/2014/main" id="{8A13BF1A-B268-2443-B220-C847E9ABB30F}"/>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81" name="AutoShape 103">
                <a:extLst>
                  <a:ext uri="{FF2B5EF4-FFF2-40B4-BE49-F238E27FC236}">
                    <a16:creationId xmlns:a16="http://schemas.microsoft.com/office/drawing/2014/main" id="{37F11CFE-1C0C-0E44-BDE7-87E93FDD4C4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sp>
          <p:nvSpPr>
            <p:cNvPr id="160" name="Rectangle 104">
              <a:extLst>
                <a:ext uri="{FF2B5EF4-FFF2-40B4-BE49-F238E27FC236}">
                  <a16:creationId xmlns:a16="http://schemas.microsoft.com/office/drawing/2014/main" id="{2E0AE940-5E21-AB42-A881-5E0E7C86B44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61" name="Rectangle 105">
              <a:extLst>
                <a:ext uri="{FF2B5EF4-FFF2-40B4-BE49-F238E27FC236}">
                  <a16:creationId xmlns:a16="http://schemas.microsoft.com/office/drawing/2014/main" id="{3B10FEB7-24A1-E940-B454-FEA4D9D81981}"/>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nvGrpSpPr>
            <p:cNvPr id="162" name="Group 106">
              <a:extLst>
                <a:ext uri="{FF2B5EF4-FFF2-40B4-BE49-F238E27FC236}">
                  <a16:creationId xmlns:a16="http://schemas.microsoft.com/office/drawing/2014/main" id="{E763CBF1-E022-4B43-827D-B2C0C13CF95C}"/>
                </a:ext>
              </a:extLst>
            </p:cNvPr>
            <p:cNvGrpSpPr>
              <a:grpSpLocks/>
            </p:cNvGrpSpPr>
            <p:nvPr/>
          </p:nvGrpSpPr>
          <p:grpSpPr bwMode="auto">
            <a:xfrm>
              <a:off x="4735" y="1627"/>
              <a:ext cx="582" cy="151"/>
              <a:chOff x="614" y="2568"/>
              <a:chExt cx="725" cy="139"/>
            </a:xfrm>
          </p:grpSpPr>
          <p:sp>
            <p:nvSpPr>
              <p:cNvPr id="178" name="AutoShape 107">
                <a:extLst>
                  <a:ext uri="{FF2B5EF4-FFF2-40B4-BE49-F238E27FC236}">
                    <a16:creationId xmlns:a16="http://schemas.microsoft.com/office/drawing/2014/main" id="{6A86ADF6-C912-6A4B-9D15-97DBB6D53B1B}"/>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79" name="AutoShape 108">
                <a:extLst>
                  <a:ext uri="{FF2B5EF4-FFF2-40B4-BE49-F238E27FC236}">
                    <a16:creationId xmlns:a16="http://schemas.microsoft.com/office/drawing/2014/main" id="{9F558EE2-1D9D-5644-8991-61EC538A21AC}"/>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sp>
          <p:nvSpPr>
            <p:cNvPr id="163" name="Freeform 109">
              <a:extLst>
                <a:ext uri="{FF2B5EF4-FFF2-40B4-BE49-F238E27FC236}">
                  <a16:creationId xmlns:a16="http://schemas.microsoft.com/office/drawing/2014/main" id="{7EB03A64-481D-DE4A-A95E-29908EF86F6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endParaRPr>
            </a:p>
          </p:txBody>
        </p:sp>
        <p:grpSp>
          <p:nvGrpSpPr>
            <p:cNvPr id="164" name="Group 110">
              <a:extLst>
                <a:ext uri="{FF2B5EF4-FFF2-40B4-BE49-F238E27FC236}">
                  <a16:creationId xmlns:a16="http://schemas.microsoft.com/office/drawing/2014/main" id="{30F9ABF4-0850-ED4F-BB3C-A8016A36A617}"/>
                </a:ext>
              </a:extLst>
            </p:cNvPr>
            <p:cNvGrpSpPr>
              <a:grpSpLocks/>
            </p:cNvGrpSpPr>
            <p:nvPr/>
          </p:nvGrpSpPr>
          <p:grpSpPr bwMode="auto">
            <a:xfrm>
              <a:off x="4739" y="1327"/>
              <a:ext cx="582" cy="139"/>
              <a:chOff x="614" y="2568"/>
              <a:chExt cx="725" cy="139"/>
            </a:xfrm>
          </p:grpSpPr>
          <p:sp>
            <p:nvSpPr>
              <p:cNvPr id="176" name="AutoShape 111">
                <a:extLst>
                  <a:ext uri="{FF2B5EF4-FFF2-40B4-BE49-F238E27FC236}">
                    <a16:creationId xmlns:a16="http://schemas.microsoft.com/office/drawing/2014/main" id="{543C3183-8EC0-C848-8570-3BACB56BCF0F}"/>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77" name="AutoShape 112">
                <a:extLst>
                  <a:ext uri="{FF2B5EF4-FFF2-40B4-BE49-F238E27FC236}">
                    <a16:creationId xmlns:a16="http://schemas.microsoft.com/office/drawing/2014/main" id="{767EDCBA-5B46-F144-AB01-761AF5608809}"/>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sp>
          <p:nvSpPr>
            <p:cNvPr id="165" name="Rectangle 113">
              <a:extLst>
                <a:ext uri="{FF2B5EF4-FFF2-40B4-BE49-F238E27FC236}">
                  <a16:creationId xmlns:a16="http://schemas.microsoft.com/office/drawing/2014/main" id="{130A4B81-B52B-E54C-8326-57BD5D6A4088}"/>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66" name="Freeform 114">
              <a:extLst>
                <a:ext uri="{FF2B5EF4-FFF2-40B4-BE49-F238E27FC236}">
                  <a16:creationId xmlns:a16="http://schemas.microsoft.com/office/drawing/2014/main" id="{68AA2015-E01C-BF4F-9978-89DD65919BB6}"/>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67" name="Freeform 115">
              <a:extLst>
                <a:ext uri="{FF2B5EF4-FFF2-40B4-BE49-F238E27FC236}">
                  <a16:creationId xmlns:a16="http://schemas.microsoft.com/office/drawing/2014/main" id="{3A8A7E70-AC93-6749-976E-82AF7C43984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68" name="Oval 116">
              <a:extLst>
                <a:ext uri="{FF2B5EF4-FFF2-40B4-BE49-F238E27FC236}">
                  <a16:creationId xmlns:a16="http://schemas.microsoft.com/office/drawing/2014/main" id="{76160967-D20F-2A4D-BA52-84E62E548A18}"/>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69" name="Freeform 117">
              <a:extLst>
                <a:ext uri="{FF2B5EF4-FFF2-40B4-BE49-F238E27FC236}">
                  <a16:creationId xmlns:a16="http://schemas.microsoft.com/office/drawing/2014/main" id="{3682C100-D7BB-DA44-8E1B-43E3CBCBDBF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70" name="AutoShape 118">
              <a:extLst>
                <a:ext uri="{FF2B5EF4-FFF2-40B4-BE49-F238E27FC236}">
                  <a16:creationId xmlns:a16="http://schemas.microsoft.com/office/drawing/2014/main" id="{F44F726E-6022-9A48-B676-C96461093E7D}"/>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71" name="AutoShape 119">
              <a:extLst>
                <a:ext uri="{FF2B5EF4-FFF2-40B4-BE49-F238E27FC236}">
                  <a16:creationId xmlns:a16="http://schemas.microsoft.com/office/drawing/2014/main" id="{F08529B7-AF84-334A-922B-D600D4D2650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72" name="Oval 120">
              <a:extLst>
                <a:ext uri="{FF2B5EF4-FFF2-40B4-BE49-F238E27FC236}">
                  <a16:creationId xmlns:a16="http://schemas.microsoft.com/office/drawing/2014/main" id="{13555F12-BA78-474F-BFFC-2AF0C141024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73" name="Oval 121">
              <a:extLst>
                <a:ext uri="{FF2B5EF4-FFF2-40B4-BE49-F238E27FC236}">
                  <a16:creationId xmlns:a16="http://schemas.microsoft.com/office/drawing/2014/main" id="{36F2967C-35DE-D340-AE31-7DAEDAFA023F}"/>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74" name="Oval 122">
              <a:extLst>
                <a:ext uri="{FF2B5EF4-FFF2-40B4-BE49-F238E27FC236}">
                  <a16:creationId xmlns:a16="http://schemas.microsoft.com/office/drawing/2014/main" id="{2A0ABCA8-E99B-D14D-80A1-B0810D7BF65B}"/>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175" name="Rectangle 123">
              <a:extLst>
                <a:ext uri="{FF2B5EF4-FFF2-40B4-BE49-F238E27FC236}">
                  <a16:creationId xmlns:a16="http://schemas.microsoft.com/office/drawing/2014/main" id="{AAA7624E-6F49-1844-930E-036F04A62483}"/>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endParaRPr>
            </a:p>
          </p:txBody>
        </p:sp>
      </p:grpSp>
    </p:spTree>
    <p:extLst>
      <p:ext uri="{BB962C8B-B14F-4D97-AF65-F5344CB8AC3E}">
        <p14:creationId xmlns:p14="http://schemas.microsoft.com/office/powerpoint/2010/main" val="141607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par>
                                <p:cTn id="8" presetID="22" presetClass="entr" presetSubtype="1"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wipe(up)">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up)">
                                      <p:cBhvr>
                                        <p:cTn id="15" dur="500"/>
                                        <p:tgtEl>
                                          <p:spTgt spid="111"/>
                                        </p:tgtEl>
                                      </p:cBhvr>
                                    </p:animEffect>
                                  </p:childTnLst>
                                </p:cTn>
                              </p:par>
                              <p:par>
                                <p:cTn id="16" presetID="22" presetClass="entr" presetSubtype="1"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wipe(up)">
                                      <p:cBhvr>
                                        <p:cTn id="18" dur="500"/>
                                        <p:tgtEl>
                                          <p:spTgt spid="100"/>
                                        </p:tgtEl>
                                      </p:cBhvr>
                                    </p:animEffect>
                                  </p:childTnLst>
                                </p:cTn>
                              </p:par>
                              <p:par>
                                <p:cTn id="19" presetID="22" presetClass="entr" presetSubtype="1"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wipe(up)">
                                      <p:cBhvr>
                                        <p:cTn id="21" dur="500"/>
                                        <p:tgtEl>
                                          <p:spTgt spid="9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wipe(right)">
                                      <p:cBhvr>
                                        <p:cTn id="26" dur="500"/>
                                        <p:tgtEl>
                                          <p:spTgt spid="103"/>
                                        </p:tgtEl>
                                      </p:cBhvr>
                                    </p:animEffect>
                                  </p:childTnLst>
                                </p:cTn>
                              </p:par>
                              <p:par>
                                <p:cTn id="27" presetID="22" presetClass="entr" presetSubtype="1"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wipe(up)">
                                      <p:cBhvr>
                                        <p:cTn id="29" dur="500"/>
                                        <p:tgtEl>
                                          <p:spTgt spid="125"/>
                                        </p:tgtEl>
                                      </p:cBhvr>
                                    </p:animEffect>
                                  </p:childTnLst>
                                </p:cTn>
                              </p:par>
                              <p:par>
                                <p:cTn id="30" presetID="22" presetClass="entr" presetSubtype="1" fill="hold"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up)">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wipe(left)">
                                      <p:cBhvr>
                                        <p:cTn id="37" dur="500"/>
                                        <p:tgtEl>
                                          <p:spTgt spid="107"/>
                                        </p:tgtEl>
                                      </p:cBhvr>
                                    </p:animEffect>
                                  </p:childTnLst>
                                </p:cTn>
                              </p:par>
                              <p:par>
                                <p:cTn id="38" presetID="22" presetClass="entr" presetSubtype="1" fill="hold" nodeType="with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up)">
                                      <p:cBhvr>
                                        <p:cTn id="40" dur="500"/>
                                        <p:tgtEl>
                                          <p:spTgt spid="128"/>
                                        </p:tgtEl>
                                      </p:cBhvr>
                                    </p:animEffect>
                                  </p:childTnLst>
                                </p:cTn>
                              </p:par>
                              <p:par>
                                <p:cTn id="41" presetID="22" presetClass="entr" presetSubtype="1" fill="hold" nodeType="with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up)">
                                      <p:cBhvr>
                                        <p:cTn id="4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76953"/>
            <a:ext cx="11393310" cy="894622"/>
          </a:xfrm>
        </p:spPr>
        <p:txBody>
          <a:bodyPr>
            <a:normAutofit/>
          </a:bodyPr>
          <a:lstStyle/>
          <a:p>
            <a:r>
              <a:rPr lang="en-US" sz="4800" dirty="0"/>
              <a:t>TCP throughput</a:t>
            </a:r>
            <a:endParaRPr lang="en-US" sz="4400" b="0" dirty="0"/>
          </a:p>
        </p:txBody>
      </p:sp>
      <p:sp>
        <p:nvSpPr>
          <p:cNvPr id="110" name="Rectangle 3">
            <a:extLst>
              <a:ext uri="{FF2B5EF4-FFF2-40B4-BE49-F238E27FC236}">
                <a16:creationId xmlns:a16="http://schemas.microsoft.com/office/drawing/2014/main" id="{2AE4693F-64D3-B14E-9E64-AAA80AA8953E}"/>
              </a:ext>
            </a:extLst>
          </p:cNvPr>
          <p:cNvSpPr txBox="1">
            <a:spLocks noChangeArrowheads="1"/>
          </p:cNvSpPr>
          <p:nvPr/>
        </p:nvSpPr>
        <p:spPr>
          <a:xfrm>
            <a:off x="1143000" y="1235075"/>
            <a:ext cx="106807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avg. TCP thruput as function of window size,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slow start, assume there is always data to send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 window size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(measured in bytes)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where loss occurs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avg. window size (# in-flight bytes) is ¾ 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avg. thruput is 3/4W per RTT</a:t>
            </a:r>
          </a:p>
        </p:txBody>
      </p:sp>
      <p:grpSp>
        <p:nvGrpSpPr>
          <p:cNvPr id="111" name="Group 35">
            <a:extLst>
              <a:ext uri="{FF2B5EF4-FFF2-40B4-BE49-F238E27FC236}">
                <a16:creationId xmlns:a16="http://schemas.microsoft.com/office/drawing/2014/main" id="{2479703A-FA6A-E84F-A637-14C1FE031DFD}"/>
              </a:ext>
            </a:extLst>
          </p:cNvPr>
          <p:cNvGrpSpPr>
            <a:grpSpLocks/>
          </p:cNvGrpSpPr>
          <p:nvPr/>
        </p:nvGrpSpPr>
        <p:grpSpPr bwMode="auto">
          <a:xfrm>
            <a:off x="2360613" y="4173538"/>
            <a:ext cx="4873625" cy="1998662"/>
            <a:chOff x="279" y="2432"/>
            <a:chExt cx="3070" cy="1259"/>
          </a:xfrm>
        </p:grpSpPr>
        <p:sp>
          <p:nvSpPr>
            <p:cNvPr id="112" name="Freeform 26">
              <a:extLst>
                <a:ext uri="{FF2B5EF4-FFF2-40B4-BE49-F238E27FC236}">
                  <a16:creationId xmlns:a16="http://schemas.microsoft.com/office/drawing/2014/main" id="{87BE4853-1141-6346-AB76-7F109427DE7E}"/>
                </a:ext>
              </a:extLst>
            </p:cNvPr>
            <p:cNvSpPr>
              <a:spLocks/>
            </p:cNvSpPr>
            <p:nvPr/>
          </p:nvSpPr>
          <p:spPr bwMode="auto">
            <a:xfrm>
              <a:off x="678" y="2556"/>
              <a:ext cx="2481"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Line 28">
              <a:extLst>
                <a:ext uri="{FF2B5EF4-FFF2-40B4-BE49-F238E27FC236}">
                  <a16:creationId xmlns:a16="http://schemas.microsoft.com/office/drawing/2014/main" id="{EC26311E-99BB-1542-99FB-E558D040D98E}"/>
                </a:ext>
              </a:extLst>
            </p:cNvPr>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4" name="Line 29">
              <a:extLst>
                <a:ext uri="{FF2B5EF4-FFF2-40B4-BE49-F238E27FC236}">
                  <a16:creationId xmlns:a16="http://schemas.microsoft.com/office/drawing/2014/main" id="{FE2B50C7-7D72-3942-9A3E-8BA7DFA0DA2B}"/>
                </a:ext>
              </a:extLst>
            </p:cNvPr>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5" name="Line 31">
              <a:extLst>
                <a:ext uri="{FF2B5EF4-FFF2-40B4-BE49-F238E27FC236}">
                  <a16:creationId xmlns:a16="http://schemas.microsoft.com/office/drawing/2014/main" id="{D7188C24-3E4F-7041-920C-19DDFB19B36C}"/>
                </a:ext>
              </a:extLst>
            </p:cNvPr>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6" name="Line 32">
              <a:extLst>
                <a:ext uri="{FF2B5EF4-FFF2-40B4-BE49-F238E27FC236}">
                  <a16:creationId xmlns:a16="http://schemas.microsoft.com/office/drawing/2014/main" id="{DAE1910D-F0E1-B146-A3C4-50DBFA7AD125}"/>
                </a:ext>
              </a:extLst>
            </p:cNvPr>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7" name="Text Box 33">
              <a:extLst>
                <a:ext uri="{FF2B5EF4-FFF2-40B4-BE49-F238E27FC236}">
                  <a16:creationId xmlns:a16="http://schemas.microsoft.com/office/drawing/2014/main" id="{DF448B5C-FD99-294E-BBAD-2F62F67BC92D}"/>
                </a:ext>
              </a:extLst>
            </p:cNvPr>
            <p:cNvSpPr txBox="1">
              <a:spLocks noChangeArrowheads="1"/>
            </p:cNvSpPr>
            <p:nvPr/>
          </p:nvSpPr>
          <p:spPr bwMode="auto">
            <a:xfrm>
              <a:off x="380" y="2453"/>
              <a:ext cx="23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W</a:t>
              </a:r>
            </a:p>
          </p:txBody>
        </p:sp>
        <p:sp>
          <p:nvSpPr>
            <p:cNvPr id="118" name="Text Box 34">
              <a:extLst>
                <a:ext uri="{FF2B5EF4-FFF2-40B4-BE49-F238E27FC236}">
                  <a16:creationId xmlns:a16="http://schemas.microsoft.com/office/drawing/2014/main" id="{534147C9-A806-C44A-BFF0-BF16B2C1BCC3}"/>
                </a:ext>
              </a:extLst>
            </p:cNvPr>
            <p:cNvSpPr txBox="1">
              <a:spLocks noChangeArrowheads="1"/>
            </p:cNvSpPr>
            <p:nvPr/>
          </p:nvSpPr>
          <p:spPr bwMode="auto">
            <a:xfrm>
              <a:off x="279" y="3008"/>
              <a:ext cx="35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W/2</a:t>
              </a:r>
            </a:p>
          </p:txBody>
        </p:sp>
      </p:grpSp>
      <p:grpSp>
        <p:nvGrpSpPr>
          <p:cNvPr id="119" name="Group 45">
            <a:extLst>
              <a:ext uri="{FF2B5EF4-FFF2-40B4-BE49-F238E27FC236}">
                <a16:creationId xmlns:a16="http://schemas.microsoft.com/office/drawing/2014/main" id="{5ABBAFA2-06B8-9741-9298-800D1B732926}"/>
              </a:ext>
            </a:extLst>
          </p:cNvPr>
          <p:cNvGrpSpPr>
            <a:grpSpLocks/>
          </p:cNvGrpSpPr>
          <p:nvPr/>
        </p:nvGrpSpPr>
        <p:grpSpPr bwMode="auto">
          <a:xfrm>
            <a:off x="3136901" y="3552826"/>
            <a:ext cx="3795713" cy="620712"/>
            <a:chOff x="1722" y="2139"/>
            <a:chExt cx="2391" cy="391"/>
          </a:xfrm>
        </p:grpSpPr>
        <p:sp>
          <p:nvSpPr>
            <p:cNvPr id="226" name="Text Box 36">
              <a:extLst>
                <a:ext uri="{FF2B5EF4-FFF2-40B4-BE49-F238E27FC236}">
                  <a16:creationId xmlns:a16="http://schemas.microsoft.com/office/drawing/2014/main" id="{DDD56DFE-EB09-104F-A413-BED7F3530A48}"/>
                </a:ext>
              </a:extLst>
            </p:cNvPr>
            <p:cNvSpPr txBox="1">
              <a:spLocks noChangeArrowheads="1"/>
            </p:cNvSpPr>
            <p:nvPr/>
          </p:nvSpPr>
          <p:spPr bwMode="auto">
            <a:xfrm>
              <a:off x="1722" y="2219"/>
              <a:ext cx="134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rPr>
                <a:t>avg TCP thruput = </a:t>
              </a:r>
            </a:p>
          </p:txBody>
        </p:sp>
        <p:grpSp>
          <p:nvGrpSpPr>
            <p:cNvPr id="227" name="Group 44">
              <a:extLst>
                <a:ext uri="{FF2B5EF4-FFF2-40B4-BE49-F238E27FC236}">
                  <a16:creationId xmlns:a16="http://schemas.microsoft.com/office/drawing/2014/main" id="{7F3C094F-37E8-BF4F-A2D1-A321E6F77E52}"/>
                </a:ext>
              </a:extLst>
            </p:cNvPr>
            <p:cNvGrpSpPr>
              <a:grpSpLocks/>
            </p:cNvGrpSpPr>
            <p:nvPr/>
          </p:nvGrpSpPr>
          <p:grpSpPr bwMode="auto">
            <a:xfrm>
              <a:off x="2986" y="2139"/>
              <a:ext cx="1127" cy="391"/>
              <a:chOff x="3498" y="2153"/>
              <a:chExt cx="1127" cy="391"/>
            </a:xfrm>
          </p:grpSpPr>
          <p:sp>
            <p:nvSpPr>
              <p:cNvPr id="228" name="Text Box 37">
                <a:extLst>
                  <a:ext uri="{FF2B5EF4-FFF2-40B4-BE49-F238E27FC236}">
                    <a16:creationId xmlns:a16="http://schemas.microsoft.com/office/drawing/2014/main" id="{2E24271A-6DDD-1648-B2F8-10D2A963FF50}"/>
                  </a:ext>
                </a:extLst>
              </p:cNvPr>
              <p:cNvSpPr txBox="1">
                <a:spLocks noChangeArrowheads="1"/>
              </p:cNvSpPr>
              <p:nvPr/>
            </p:nvSpPr>
            <p:spPr bwMode="auto">
              <a:xfrm>
                <a:off x="3501" y="2153"/>
                <a:ext cx="19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rPr>
                  <a:t>3</a:t>
                </a:r>
              </a:p>
            </p:txBody>
          </p:sp>
          <p:sp>
            <p:nvSpPr>
              <p:cNvPr id="229" name="Text Box 38">
                <a:extLst>
                  <a:ext uri="{FF2B5EF4-FFF2-40B4-BE49-F238E27FC236}">
                    <a16:creationId xmlns:a16="http://schemas.microsoft.com/office/drawing/2014/main" id="{FB2746A8-19CD-4E42-BB7E-2744F8CAFB22}"/>
                  </a:ext>
                </a:extLst>
              </p:cNvPr>
              <p:cNvSpPr txBox="1">
                <a:spLocks noChangeArrowheads="1"/>
              </p:cNvSpPr>
              <p:nvPr/>
            </p:nvSpPr>
            <p:spPr bwMode="auto">
              <a:xfrm>
                <a:off x="3498" y="2313"/>
                <a:ext cx="19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rPr>
                  <a:t>4</a:t>
                </a:r>
              </a:p>
            </p:txBody>
          </p:sp>
          <p:sp>
            <p:nvSpPr>
              <p:cNvPr id="230" name="Line 39">
                <a:extLst>
                  <a:ext uri="{FF2B5EF4-FFF2-40B4-BE49-F238E27FC236}">
                    <a16:creationId xmlns:a16="http://schemas.microsoft.com/office/drawing/2014/main" id="{8AD172DC-C99E-2844-BA6A-609B98EAD2EC}"/>
                  </a:ext>
                </a:extLst>
              </p:cNvPr>
              <p:cNvSpPr>
                <a:spLocks noChangeShapeType="1"/>
              </p:cNvSpPr>
              <p:nvPr/>
            </p:nvSpPr>
            <p:spPr bwMode="auto">
              <a:xfrm>
                <a:off x="3550" y="2352"/>
                <a:ext cx="8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31" name="Text Box 40">
                <a:extLst>
                  <a:ext uri="{FF2B5EF4-FFF2-40B4-BE49-F238E27FC236}">
                    <a16:creationId xmlns:a16="http://schemas.microsoft.com/office/drawing/2014/main" id="{DD4B149A-D947-844C-BA9A-30A9A4EC2FC5}"/>
                  </a:ext>
                </a:extLst>
              </p:cNvPr>
              <p:cNvSpPr txBox="1">
                <a:spLocks noChangeArrowheads="1"/>
              </p:cNvSpPr>
              <p:nvPr/>
            </p:nvSpPr>
            <p:spPr bwMode="auto">
              <a:xfrm>
                <a:off x="3702" y="2157"/>
                <a:ext cx="24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rPr>
                  <a:t>W</a:t>
                </a:r>
              </a:p>
            </p:txBody>
          </p:sp>
          <p:sp>
            <p:nvSpPr>
              <p:cNvPr id="232" name="Text Box 41">
                <a:extLst>
                  <a:ext uri="{FF2B5EF4-FFF2-40B4-BE49-F238E27FC236}">
                    <a16:creationId xmlns:a16="http://schemas.microsoft.com/office/drawing/2014/main" id="{949B8463-ABEF-E142-BF66-78767BC6FD23}"/>
                  </a:ext>
                </a:extLst>
              </p:cNvPr>
              <p:cNvSpPr txBox="1">
                <a:spLocks noChangeArrowheads="1"/>
              </p:cNvSpPr>
              <p:nvPr/>
            </p:nvSpPr>
            <p:spPr bwMode="auto">
              <a:xfrm>
                <a:off x="3658" y="2309"/>
                <a:ext cx="373"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rPr>
                  <a:t>RTT</a:t>
                </a:r>
              </a:p>
            </p:txBody>
          </p:sp>
          <p:sp>
            <p:nvSpPr>
              <p:cNvPr id="233" name="Line 42">
                <a:extLst>
                  <a:ext uri="{FF2B5EF4-FFF2-40B4-BE49-F238E27FC236}">
                    <a16:creationId xmlns:a16="http://schemas.microsoft.com/office/drawing/2014/main" id="{107225BD-E940-704B-9784-A6356D11EE9A}"/>
                  </a:ext>
                </a:extLst>
              </p:cNvPr>
              <p:cNvSpPr>
                <a:spLocks noChangeShapeType="1"/>
              </p:cNvSpPr>
              <p:nvPr/>
            </p:nvSpPr>
            <p:spPr bwMode="auto">
              <a:xfrm>
                <a:off x="3726" y="2352"/>
                <a:ext cx="21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34" name="Text Box 43">
                <a:extLst>
                  <a:ext uri="{FF2B5EF4-FFF2-40B4-BE49-F238E27FC236}">
                    <a16:creationId xmlns:a16="http://schemas.microsoft.com/office/drawing/2014/main" id="{C0D4944B-72B7-EC40-8E2B-25FE3FCEDF1C}"/>
                  </a:ext>
                </a:extLst>
              </p:cNvPr>
              <p:cNvSpPr txBox="1">
                <a:spLocks noChangeArrowheads="1"/>
              </p:cNvSpPr>
              <p:nvPr/>
            </p:nvSpPr>
            <p:spPr bwMode="auto">
              <a:xfrm>
                <a:off x="3975" y="2243"/>
                <a:ext cx="65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bytes/sec</a:t>
                </a:r>
              </a:p>
            </p:txBody>
          </p:sp>
        </p:grpSp>
      </p:grpSp>
    </p:spTree>
    <p:extLst>
      <p:ext uri="{BB962C8B-B14F-4D97-AF65-F5344CB8AC3E}">
        <p14:creationId xmlns:p14="http://schemas.microsoft.com/office/powerpoint/2010/main" val="4736395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78541"/>
            <a:ext cx="11393310" cy="894622"/>
          </a:xfrm>
        </p:spPr>
        <p:txBody>
          <a:bodyPr>
            <a:normAutofit/>
          </a:bodyPr>
          <a:lstStyle/>
          <a:p>
            <a:r>
              <a:rPr lang="en-US" altLang="en-US" sz="4800" dirty="0">
                <a:ea typeface="ＭＳ Ｐゴシック" panose="020B0600070205080204" pitchFamily="34" charset="-128"/>
              </a:rPr>
              <a:t>TCP over “</a:t>
            </a:r>
            <a:r>
              <a:rPr lang="en-US" altLang="ja-JP" sz="4800" dirty="0">
                <a:ea typeface="ＭＳ Ｐゴシック" panose="020B0600070205080204" pitchFamily="34" charset="-128"/>
              </a:rPr>
              <a:t>long, fat pipes”</a:t>
            </a:r>
            <a:endParaRPr lang="en-US" sz="4400" b="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138</a:t>
            </a:fld>
            <a:endParaRPr lang="en-US" dirty="0"/>
          </a:p>
        </p:txBody>
      </p:sp>
      <p:sp>
        <p:nvSpPr>
          <p:cNvPr id="23" name="Rectangle 3">
            <a:extLst>
              <a:ext uri="{FF2B5EF4-FFF2-40B4-BE49-F238E27FC236}">
                <a16:creationId xmlns:a16="http://schemas.microsoft.com/office/drawing/2014/main" id="{696F0B06-BB54-2C48-A80B-900AA14FDD2F}"/>
              </a:ext>
            </a:extLst>
          </p:cNvPr>
          <p:cNvSpPr txBox="1">
            <a:spLocks noChangeArrowheads="1"/>
          </p:cNvSpPr>
          <p:nvPr/>
        </p:nvSpPr>
        <p:spPr>
          <a:xfrm>
            <a:off x="798690" y="1322387"/>
            <a:ext cx="110490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example: 1500 byte segments, 100ms RTT, want 10 Gbps throughput</a:t>
            </a:r>
          </a:p>
          <a:p>
            <a:r>
              <a:rPr lang="en-US" altLang="en-US" dirty="0">
                <a:ea typeface="ＭＳ Ｐゴシック" panose="020B0600070205080204" pitchFamily="34" charset="-128"/>
              </a:rPr>
              <a:t>requires W = 83,333 in-flight segments</a:t>
            </a:r>
          </a:p>
          <a:p>
            <a:r>
              <a:rPr lang="en-US" altLang="en-US" dirty="0">
                <a:ea typeface="ＭＳ Ｐゴシック" panose="020B0600070205080204" pitchFamily="34" charset="-128"/>
              </a:rPr>
              <a:t>throughput in terms of segment loss probability, L </a:t>
            </a:r>
            <a:r>
              <a:rPr lang="en-US" altLang="en-US" sz="2000" dirty="0">
                <a:ea typeface="ＭＳ Ｐゴシック" panose="020B0600070205080204" pitchFamily="34" charset="-128"/>
              </a:rPr>
              <a:t>[Mathis 1997]:</a:t>
            </a:r>
            <a:br>
              <a:rPr lang="en-US" altLang="en-US" dirty="0">
                <a:ea typeface="ＭＳ Ｐゴシック" panose="020B0600070205080204" pitchFamily="34" charset="-128"/>
              </a:rPr>
            </a:br>
            <a:br>
              <a:rPr lang="en-US" altLang="en-US" dirty="0">
                <a:ea typeface="ＭＳ Ｐゴシック" panose="020B0600070205080204" pitchFamily="34" charset="-128"/>
              </a:rPr>
            </a:b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lvl="1">
              <a:buFont typeface="Wingdings" pitchFamily="2" charset="2"/>
              <a:buNone/>
            </a:pPr>
            <a:r>
              <a:rPr lang="en-US" altLang="en-US" dirty="0">
                <a:latin typeface="MS Mincho" panose="02020609040205080304" pitchFamily="49" charset="-128"/>
                <a:ea typeface="MS Mincho" panose="02020609040205080304" pitchFamily="49" charset="-128"/>
              </a:rPr>
              <a:t>➜ </a:t>
            </a:r>
            <a:r>
              <a:rPr lang="en-US" altLang="en-US" sz="2800" dirty="0">
                <a:ea typeface="MS Mincho" panose="02020609040205080304" pitchFamily="49" charset="-128"/>
              </a:rPr>
              <a:t>to achieve 10 Gbps throughput, need a loss rate of </a:t>
            </a:r>
            <a:r>
              <a:rPr lang="en-US" altLang="en-US" sz="2800" dirty="0">
                <a:ea typeface="ＭＳ Ｐゴシック" panose="020B0600070205080204" pitchFamily="34" charset="-128"/>
              </a:rPr>
              <a:t>L = 2</a:t>
            </a:r>
            <a:r>
              <a:rPr lang="el-GR" altLang="en-US" sz="2800" dirty="0">
                <a:ea typeface="ＭＳ Ｐゴシック" panose="020B0600070205080204" pitchFamily="34" charset="-128"/>
              </a:rPr>
              <a:t>·</a:t>
            </a:r>
            <a:r>
              <a:rPr lang="en-US" altLang="en-US" sz="2800" dirty="0">
                <a:ea typeface="ＭＳ Ｐゴシック" panose="020B0600070205080204" pitchFamily="34" charset="-128"/>
              </a:rPr>
              <a:t>10</a:t>
            </a:r>
            <a:r>
              <a:rPr lang="en-US" altLang="en-US" sz="2800" baseline="30000" dirty="0">
                <a:ea typeface="ＭＳ Ｐゴシック" panose="020B0600070205080204" pitchFamily="34" charset="-128"/>
              </a:rPr>
              <a:t>-10  </a:t>
            </a:r>
            <a:r>
              <a:rPr lang="en-US" altLang="en-US" sz="2800" i="1" dirty="0">
                <a:solidFill>
                  <a:srgbClr val="FF0000"/>
                </a:solidFill>
                <a:ea typeface="ＭＳ Ｐゴシック" panose="020B0600070205080204" pitchFamily="34" charset="-128"/>
              </a:rPr>
              <a:t> </a:t>
            </a:r>
            <a:r>
              <a:rPr lang="en-US" altLang="en-US" sz="2800" i="1" dirty="0">
                <a:solidFill>
                  <a:srgbClr val="C00000"/>
                </a:solidFill>
                <a:ea typeface="ＭＳ Ｐゴシック" panose="020B0600070205080204" pitchFamily="34" charset="-128"/>
              </a:rPr>
              <a:t>– a very small loss rate!</a:t>
            </a:r>
            <a:endParaRPr lang="en-US" altLang="en-US" i="1" dirty="0">
              <a:solidFill>
                <a:srgbClr val="C00000"/>
              </a:solidFill>
              <a:ea typeface="ＭＳ Ｐゴシック" panose="020B0600070205080204" pitchFamily="34" charset="-128"/>
            </a:endParaRPr>
          </a:p>
          <a:p>
            <a:r>
              <a:rPr lang="en-US" altLang="en-US" dirty="0">
                <a:ea typeface="ＭＳ Ｐゴシック" panose="020B0600070205080204" pitchFamily="34" charset="-128"/>
              </a:rPr>
              <a:t>versions of TCP for long, high-speed scenarios</a:t>
            </a:r>
            <a:endParaRPr lang="en-US" altLang="en-US" baseline="30000" dirty="0">
              <a:ea typeface="ＭＳ Ｐゴシック" panose="020B0600070205080204" pitchFamily="34" charset="-128"/>
            </a:endParaRPr>
          </a:p>
          <a:p>
            <a:endParaRPr lang="en-US" altLang="en-US" dirty="0">
              <a:ea typeface="ＭＳ Ｐゴシック" panose="020B0600070205080204" pitchFamily="34" charset="-128"/>
            </a:endParaRPr>
          </a:p>
        </p:txBody>
      </p:sp>
      <p:grpSp>
        <p:nvGrpSpPr>
          <p:cNvPr id="24" name="Group 16">
            <a:extLst>
              <a:ext uri="{FF2B5EF4-FFF2-40B4-BE49-F238E27FC236}">
                <a16:creationId xmlns:a16="http://schemas.microsoft.com/office/drawing/2014/main" id="{5F8EFB79-FA01-AB4F-8D0E-E8B63FD2E993}"/>
              </a:ext>
            </a:extLst>
          </p:cNvPr>
          <p:cNvGrpSpPr>
            <a:grpSpLocks/>
          </p:cNvGrpSpPr>
          <p:nvPr/>
        </p:nvGrpSpPr>
        <p:grpSpPr bwMode="auto">
          <a:xfrm>
            <a:off x="3700463" y="2947987"/>
            <a:ext cx="4160837" cy="962025"/>
            <a:chOff x="422" y="3400"/>
            <a:chExt cx="2621" cy="606"/>
          </a:xfrm>
        </p:grpSpPr>
        <p:sp>
          <p:nvSpPr>
            <p:cNvPr id="25" name="Text Box 6">
              <a:extLst>
                <a:ext uri="{FF2B5EF4-FFF2-40B4-BE49-F238E27FC236}">
                  <a16:creationId xmlns:a16="http://schemas.microsoft.com/office/drawing/2014/main" id="{0BBFDC36-5F58-EF4F-9C97-88D263D0ED3F}"/>
                </a:ext>
              </a:extLst>
            </p:cNvPr>
            <p:cNvSpPr txBox="1">
              <a:spLocks noChangeArrowheads="1"/>
            </p:cNvSpPr>
            <p:nvPr/>
          </p:nvSpPr>
          <p:spPr bwMode="auto">
            <a:xfrm>
              <a:off x="422" y="3566"/>
              <a:ext cx="169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latin typeface="Arial" charset="0"/>
                </a:rPr>
                <a:t>TCP throughput = </a:t>
              </a:r>
            </a:p>
          </p:txBody>
        </p:sp>
        <p:sp>
          <p:nvSpPr>
            <p:cNvPr id="26" name="Text Box 7">
              <a:extLst>
                <a:ext uri="{FF2B5EF4-FFF2-40B4-BE49-F238E27FC236}">
                  <a16:creationId xmlns:a16="http://schemas.microsoft.com/office/drawing/2014/main" id="{859F51A4-20C5-BC47-AE4C-8134EB4A1453}"/>
                </a:ext>
              </a:extLst>
            </p:cNvPr>
            <p:cNvSpPr txBox="1">
              <a:spLocks noChangeArrowheads="1"/>
            </p:cNvSpPr>
            <p:nvPr/>
          </p:nvSpPr>
          <p:spPr bwMode="auto">
            <a:xfrm>
              <a:off x="2010" y="3470"/>
              <a:ext cx="49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latin typeface="Arial" charset="0"/>
                </a:rPr>
                <a:t>1.22</a:t>
              </a:r>
            </a:p>
          </p:txBody>
        </p:sp>
        <p:grpSp>
          <p:nvGrpSpPr>
            <p:cNvPr id="27" name="Group 15">
              <a:extLst>
                <a:ext uri="{FF2B5EF4-FFF2-40B4-BE49-F238E27FC236}">
                  <a16:creationId xmlns:a16="http://schemas.microsoft.com/office/drawing/2014/main" id="{AFBC9AEB-12BE-1143-8222-2D8D817FE3F4}"/>
                </a:ext>
              </a:extLst>
            </p:cNvPr>
            <p:cNvGrpSpPr>
              <a:grpSpLocks/>
            </p:cNvGrpSpPr>
            <p:nvPr/>
          </p:nvGrpSpPr>
          <p:grpSpPr bwMode="auto">
            <a:xfrm>
              <a:off x="2092" y="3400"/>
              <a:ext cx="951" cy="606"/>
              <a:chOff x="2092" y="3400"/>
              <a:chExt cx="951" cy="606"/>
            </a:xfrm>
          </p:grpSpPr>
          <p:sp>
            <p:nvSpPr>
              <p:cNvPr id="28" name="Text Box 8">
                <a:extLst>
                  <a:ext uri="{FF2B5EF4-FFF2-40B4-BE49-F238E27FC236}">
                    <a16:creationId xmlns:a16="http://schemas.microsoft.com/office/drawing/2014/main" id="{4EB4F3E6-4EFA-134A-9A5F-567B93B9FE08}"/>
                  </a:ext>
                </a:extLst>
              </p:cNvPr>
              <p:cNvSpPr txBox="1">
                <a:spLocks noChangeArrowheads="1"/>
              </p:cNvSpPr>
              <p:nvPr/>
            </p:nvSpPr>
            <p:spPr bwMode="auto">
              <a:xfrm>
                <a:off x="2423" y="3400"/>
                <a:ext cx="16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b="1" dirty="0">
                    <a:latin typeface="Arial" charset="0"/>
                  </a:rPr>
                  <a:t>.</a:t>
                </a:r>
              </a:p>
            </p:txBody>
          </p:sp>
          <p:sp>
            <p:nvSpPr>
              <p:cNvPr id="29" name="Text Box 9">
                <a:extLst>
                  <a:ext uri="{FF2B5EF4-FFF2-40B4-BE49-F238E27FC236}">
                    <a16:creationId xmlns:a16="http://schemas.microsoft.com/office/drawing/2014/main" id="{CEE1A4A6-9422-C443-8FA5-15305579DADC}"/>
                  </a:ext>
                </a:extLst>
              </p:cNvPr>
              <p:cNvSpPr txBox="1">
                <a:spLocks noChangeArrowheads="1"/>
              </p:cNvSpPr>
              <p:nvPr/>
            </p:nvSpPr>
            <p:spPr bwMode="auto">
              <a:xfrm>
                <a:off x="2511" y="3472"/>
                <a:ext cx="5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latin typeface="Arial" charset="0"/>
                  </a:rPr>
                  <a:t>MSS</a:t>
                </a:r>
              </a:p>
            </p:txBody>
          </p:sp>
          <p:sp>
            <p:nvSpPr>
              <p:cNvPr id="30" name="Line 10">
                <a:extLst>
                  <a:ext uri="{FF2B5EF4-FFF2-40B4-BE49-F238E27FC236}">
                    <a16:creationId xmlns:a16="http://schemas.microsoft.com/office/drawing/2014/main" id="{A124A8A7-FD8A-824C-9635-231A146F3325}"/>
                  </a:ext>
                </a:extLst>
              </p:cNvPr>
              <p:cNvSpPr>
                <a:spLocks noChangeShapeType="1"/>
              </p:cNvSpPr>
              <p:nvPr/>
            </p:nvSpPr>
            <p:spPr bwMode="auto">
              <a:xfrm>
                <a:off x="2092" y="3720"/>
                <a:ext cx="873"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Tahoma" charset="0"/>
                  <a:ea typeface="ＭＳ Ｐゴシック" charset="0"/>
                </a:endParaRPr>
              </a:p>
            </p:txBody>
          </p:sp>
          <p:sp>
            <p:nvSpPr>
              <p:cNvPr id="31" name="Text Box 11">
                <a:extLst>
                  <a:ext uri="{FF2B5EF4-FFF2-40B4-BE49-F238E27FC236}">
                    <a16:creationId xmlns:a16="http://schemas.microsoft.com/office/drawing/2014/main" id="{812E9A9A-25F8-DD4E-B921-13BD0E7491EB}"/>
                  </a:ext>
                </a:extLst>
              </p:cNvPr>
              <p:cNvSpPr txBox="1">
                <a:spLocks noChangeArrowheads="1"/>
              </p:cNvSpPr>
              <p:nvPr/>
            </p:nvSpPr>
            <p:spPr bwMode="auto">
              <a:xfrm>
                <a:off x="2133" y="3696"/>
                <a:ext cx="48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latin typeface="Arial" charset="0"/>
                  </a:rPr>
                  <a:t>RTT</a:t>
                </a:r>
              </a:p>
            </p:txBody>
          </p:sp>
          <p:sp>
            <p:nvSpPr>
              <p:cNvPr id="32" name="Freeform 13">
                <a:extLst>
                  <a:ext uri="{FF2B5EF4-FFF2-40B4-BE49-F238E27FC236}">
                    <a16:creationId xmlns:a16="http://schemas.microsoft.com/office/drawing/2014/main" id="{EDEE7E5A-D012-CB4E-9DD0-30EEF091ECB2}"/>
                  </a:ext>
                </a:extLst>
              </p:cNvPr>
              <p:cNvSpPr>
                <a:spLocks/>
              </p:cNvSpPr>
              <p:nvPr/>
            </p:nvSpPr>
            <p:spPr bwMode="auto">
              <a:xfrm>
                <a:off x="2607" y="3740"/>
                <a:ext cx="294" cy="220"/>
              </a:xfrm>
              <a:custGeom>
                <a:avLst/>
                <a:gdLst>
                  <a:gd name="T0" fmla="*/ 0 w 294"/>
                  <a:gd name="T1" fmla="*/ 158 h 220"/>
                  <a:gd name="T2" fmla="*/ 32 w 294"/>
                  <a:gd name="T3" fmla="*/ 140 h 220"/>
                  <a:gd name="T4" fmla="*/ 72 w 294"/>
                  <a:gd name="T5" fmla="*/ 220 h 220"/>
                  <a:gd name="T6" fmla="*/ 132 w 294"/>
                  <a:gd name="T7" fmla="*/ 0 h 220"/>
                  <a:gd name="T8" fmla="*/ 294 w 294"/>
                  <a:gd name="T9" fmla="*/ 0 h 2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4" h="220">
                    <a:moveTo>
                      <a:pt x="0" y="158"/>
                    </a:moveTo>
                    <a:lnTo>
                      <a:pt x="32" y="140"/>
                    </a:lnTo>
                    <a:lnTo>
                      <a:pt x="72" y="220"/>
                    </a:lnTo>
                    <a:lnTo>
                      <a:pt x="132" y="0"/>
                    </a:lnTo>
                    <a:lnTo>
                      <a:pt x="294"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33" name="Text Box 14">
                <a:extLst>
                  <a:ext uri="{FF2B5EF4-FFF2-40B4-BE49-F238E27FC236}">
                    <a16:creationId xmlns:a16="http://schemas.microsoft.com/office/drawing/2014/main" id="{67AAFBC5-F6E4-C744-9728-50875F8E98FE}"/>
                  </a:ext>
                </a:extLst>
              </p:cNvPr>
              <p:cNvSpPr txBox="1">
                <a:spLocks noChangeArrowheads="1"/>
              </p:cNvSpPr>
              <p:nvPr/>
            </p:nvSpPr>
            <p:spPr bwMode="auto">
              <a:xfrm>
                <a:off x="2704" y="3718"/>
                <a:ext cx="223"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latin typeface="Arial" charset="0"/>
                  </a:rPr>
                  <a:t>L</a:t>
                </a:r>
              </a:p>
            </p:txBody>
          </p:sp>
        </p:grpSp>
      </p:grpSp>
    </p:spTree>
    <p:extLst>
      <p:ext uri="{BB962C8B-B14F-4D97-AF65-F5344CB8AC3E}">
        <p14:creationId xmlns:p14="http://schemas.microsoft.com/office/powerpoint/2010/main" val="2184044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1298122"/>
            <a:ext cx="11908971" cy="4268807"/>
            <a:chOff x="2511281" y="3572744"/>
            <a:chExt cx="7770812" cy="2811463"/>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a14="http://schemas.microsoft.com/office/drawing/2010/main" xmlns="">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a14="http://schemas.microsoft.com/office/drawing/2010/main" xmlns="">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3" name="Slide Number Placeholder 2">
            <a:extLst>
              <a:ext uri="{FF2B5EF4-FFF2-40B4-BE49-F238E27FC236}">
                <a16:creationId xmlns:a16="http://schemas.microsoft.com/office/drawing/2014/main" id="{763B7DCD-B52F-3E47-BEBE-99834B40354A}"/>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6B048DEA-97AB-1F43-8741-12645B01C3F5}"/>
              </a:ext>
            </a:extLst>
          </p:cNvPr>
          <p:cNvSpPr/>
          <p:nvPr/>
        </p:nvSpPr>
        <p:spPr>
          <a:xfrm>
            <a:off x="1776642" y="3222226"/>
            <a:ext cx="1824687"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7" name="Group 106">
            <a:extLst>
              <a:ext uri="{FF2B5EF4-FFF2-40B4-BE49-F238E27FC236}">
                <a16:creationId xmlns:a16="http://schemas.microsoft.com/office/drawing/2014/main" id="{A739BD94-0F47-854B-9CF2-AB21F1755B7E}"/>
              </a:ext>
            </a:extLst>
          </p:cNvPr>
          <p:cNvGrpSpPr/>
          <p:nvPr/>
        </p:nvGrpSpPr>
        <p:grpSpPr>
          <a:xfrm>
            <a:off x="3073015" y="2669125"/>
            <a:ext cx="1108206" cy="369332"/>
            <a:chOff x="8893175" y="707526"/>
            <a:chExt cx="1108206" cy="369332"/>
          </a:xfrm>
        </p:grpSpPr>
        <p:sp>
          <p:nvSpPr>
            <p:cNvPr id="108" name="Rectangle 107">
              <a:extLst>
                <a:ext uri="{FF2B5EF4-FFF2-40B4-BE49-F238E27FC236}">
                  <a16:creationId xmlns:a16="http://schemas.microsoft.com/office/drawing/2014/main" id="{74E14681-F8C2-E943-9036-9B66F8026102}"/>
                </a:ext>
              </a:extLst>
            </p:cNvPr>
            <p:cNvSpPr/>
            <p:nvPr/>
          </p:nvSpPr>
          <p:spPr>
            <a:xfrm>
              <a:off x="8934834" y="756182"/>
              <a:ext cx="1066547"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9" name="TextBox 108">
              <a:extLst>
                <a:ext uri="{FF2B5EF4-FFF2-40B4-BE49-F238E27FC236}">
                  <a16:creationId xmlns:a16="http://schemas.microsoft.com/office/drawing/2014/main" id="{9FE05029-2B07-9140-B651-352A9EE32350}"/>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grpSp>
      <p:pic>
        <p:nvPicPr>
          <p:cNvPr id="111" name="Picture 8" descr="Image result for blue question mark icon">
            <a:extLst>
              <a:ext uri="{FF2B5EF4-FFF2-40B4-BE49-F238E27FC236}">
                <a16:creationId xmlns:a16="http://schemas.microsoft.com/office/drawing/2014/main" id="{7A8F5C24-D5BC-6046-A8A9-E43B225E49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355" y="104889"/>
            <a:ext cx="1624375" cy="162437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617D77-5487-F243-B8B2-CF4CA1D7049C}"/>
              </a:ext>
            </a:extLst>
          </p:cNvPr>
          <p:cNvSpPr txBox="1"/>
          <p:nvPr/>
        </p:nvSpPr>
        <p:spPr>
          <a:xfrm>
            <a:off x="2209800" y="266700"/>
            <a:ext cx="9664700" cy="828047"/>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how did transport layer know to deliver message to Firefox browser process rather then Netflix process or Skype process?</a:t>
            </a:r>
          </a:p>
        </p:txBody>
      </p:sp>
    </p:spTree>
    <p:extLst>
      <p:ext uri="{BB962C8B-B14F-4D97-AF65-F5344CB8AC3E}">
        <p14:creationId xmlns:p14="http://schemas.microsoft.com/office/powerpoint/2010/main" val="76564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11"/>
                                        </p:tgtEl>
                                        <p:attrNameLst>
                                          <p:attrName>style.visibility</p:attrName>
                                        </p:attrNameLst>
                                      </p:cBhvr>
                                      <p:to>
                                        <p:strVal val="visible"/>
                                      </p:to>
                                    </p:set>
                                    <p:animEffect transition="in" filter="dissolve">
                                      <p:cBhvr>
                                        <p:cTn id="7" dur="1000"/>
                                        <p:tgtEl>
                                          <p:spTgt spid="111"/>
                                        </p:tgtEl>
                                      </p:cBhvr>
                                    </p:animEffect>
                                  </p:childTnLst>
                                </p:cTn>
                              </p:par>
                            </p:childTnLst>
                          </p:cTn>
                        </p:par>
                        <p:par>
                          <p:cTn id="8" fill="hold">
                            <p:stCondLst>
                              <p:cond delay="30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216816" y="1873503"/>
            <a:ext cx="2790948" cy="3309399"/>
            <a:chOff x="5478735" y="1883160"/>
            <a:chExt cx="2790948" cy="3309399"/>
          </a:xfrm>
        </p:grpSpPr>
        <p:grpSp>
          <p:nvGrpSpPr>
            <p:cNvPr id="10" name="Group 9"/>
            <p:cNvGrpSpPr/>
            <p:nvPr/>
          </p:nvGrpSpPr>
          <p:grpSpPr>
            <a:xfrm>
              <a:off x="5901165" y="1883160"/>
              <a:ext cx="2008556" cy="2443958"/>
              <a:chOff x="5901165" y="1883160"/>
              <a:chExt cx="2008556" cy="2443958"/>
            </a:xfrm>
          </p:grpSpPr>
          <p:sp>
            <p:nvSpPr>
              <p:cNvPr id="2" name="Oval 1"/>
              <p:cNvSpPr/>
              <p:nvPr/>
            </p:nvSpPr>
            <p:spPr>
              <a:xfrm>
                <a:off x="6581083" y="2834918"/>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6878224" y="3527614"/>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690618" y="2768416"/>
                <a:ext cx="422361" cy="707886"/>
              </a:xfrm>
              <a:prstGeom prst="rect">
                <a:avLst/>
              </a:prstGeom>
              <a:noFill/>
            </p:spPr>
            <p:txBody>
              <a:bodyPr wrap="none" rtlCol="0">
                <a:spAutoFit/>
              </a:bodyPr>
              <a:lstStyle/>
              <a:p>
                <a:r>
                  <a:rPr lang="en-US" sz="4000" b="1" dirty="0"/>
                  <a:t>?</a:t>
                </a:r>
              </a:p>
            </p:txBody>
          </p:sp>
          <p:cxnSp>
            <p:nvCxnSpPr>
              <p:cNvPr id="93" name="Straight Arrow Connector 92"/>
              <p:cNvCxnSpPr/>
              <p:nvPr/>
            </p:nvCxnSpPr>
            <p:spPr>
              <a:xfrm flipH="1" flipV="1">
                <a:off x="5901165" y="2086013"/>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7229803" y="2090667"/>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874209" y="1883160"/>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5478735" y="4607783"/>
              <a:ext cx="2790948" cy="584776"/>
            </a:xfrm>
            <a:prstGeom prst="rect">
              <a:avLst/>
            </a:prstGeom>
            <a:noFill/>
          </p:spPr>
          <p:txBody>
            <a:bodyPr wrap="none" rtlCol="0">
              <a:spAutoFit/>
            </a:bodyPr>
            <a:lstStyle/>
            <a:p>
              <a:r>
                <a:rPr lang="en-US" sz="3200" dirty="0"/>
                <a:t>de-multiplexing</a:t>
              </a:r>
            </a:p>
          </p:txBody>
        </p:sp>
      </p:grpSp>
    </p:spTree>
    <p:extLst>
      <p:ext uri="{BB962C8B-B14F-4D97-AF65-F5344CB8AC3E}">
        <p14:creationId xmlns:p14="http://schemas.microsoft.com/office/powerpoint/2010/main" val="311918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9164" y="2825261"/>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616305" y="3517957"/>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428699" y="2758759"/>
            <a:ext cx="422361" cy="707886"/>
          </a:xfrm>
          <a:prstGeom prst="rect">
            <a:avLst/>
          </a:prstGeom>
          <a:noFill/>
        </p:spPr>
        <p:txBody>
          <a:bodyPr wrap="none" rtlCol="0">
            <a:spAutoFit/>
          </a:bodyPr>
          <a:lstStyle/>
          <a:p>
            <a:r>
              <a:rPr lang="en-US" sz="4000" b="1" dirty="0"/>
              <a:t>?</a:t>
            </a:r>
          </a:p>
        </p:txBody>
      </p:sp>
      <p:cxnSp>
        <p:nvCxnSpPr>
          <p:cNvPr id="93" name="Straight Arrow Connector 92"/>
          <p:cNvCxnSpPr/>
          <p:nvPr/>
        </p:nvCxnSpPr>
        <p:spPr>
          <a:xfrm flipH="1" flipV="1">
            <a:off x="4639246" y="2076356"/>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67884" y="2081010"/>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612290" y="1873503"/>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16816" y="4598126"/>
            <a:ext cx="2790948" cy="584776"/>
          </a:xfrm>
          <a:prstGeom prst="rect">
            <a:avLst/>
          </a:prstGeom>
          <a:noFill/>
        </p:spPr>
        <p:txBody>
          <a:bodyPr wrap="none" rtlCol="0">
            <a:spAutoFit/>
          </a:bodyPr>
          <a:lstStyle/>
          <a:p>
            <a:r>
              <a:rPr lang="en-US" sz="3200" dirty="0"/>
              <a:t>de-multiplexing</a:t>
            </a:r>
          </a:p>
        </p:txBody>
      </p:sp>
      <p:grpSp>
        <p:nvGrpSpPr>
          <p:cNvPr id="3" name="Group 2"/>
          <p:cNvGrpSpPr/>
          <p:nvPr/>
        </p:nvGrpSpPr>
        <p:grpSpPr>
          <a:xfrm>
            <a:off x="3726482" y="1134776"/>
            <a:ext cx="4710462" cy="2780838"/>
            <a:chOff x="3726482" y="1134776"/>
            <a:chExt cx="4710462" cy="2780838"/>
          </a:xfrm>
        </p:grpSpPr>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466" y="1134776"/>
              <a:ext cx="593575" cy="55066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338" y="1410111"/>
              <a:ext cx="593575" cy="596651"/>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637" y="1485789"/>
              <a:ext cx="1059694" cy="5905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 name="Straight Connector 12"/>
            <p:cNvCxnSpPr/>
            <p:nvPr/>
          </p:nvCxnSpPr>
          <p:spPr>
            <a:xfrm>
              <a:off x="3726482" y="3915614"/>
              <a:ext cx="392555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726482" y="2464553"/>
              <a:ext cx="449961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6867133" y="2931106"/>
              <a:ext cx="1358966" cy="461665"/>
            </a:xfrm>
            <a:prstGeom prst="rect">
              <a:avLst/>
            </a:prstGeom>
            <a:noFill/>
          </p:spPr>
          <p:txBody>
            <a:bodyPr wrap="none" rtlCol="0">
              <a:spAutoFit/>
            </a:bodyPr>
            <a:lstStyle/>
            <a:p>
              <a:r>
                <a:rPr lang="en-US" sz="2400" dirty="0"/>
                <a:t>transport</a:t>
              </a:r>
              <a:endParaRPr lang="en-US" sz="3200" dirty="0"/>
            </a:p>
          </p:txBody>
        </p:sp>
        <p:sp>
          <p:nvSpPr>
            <p:cNvPr id="105" name="TextBox 104"/>
            <p:cNvSpPr txBox="1"/>
            <p:nvPr/>
          </p:nvSpPr>
          <p:spPr>
            <a:xfrm>
              <a:off x="6867133" y="2025176"/>
              <a:ext cx="1569811" cy="461665"/>
            </a:xfrm>
            <a:prstGeom prst="rect">
              <a:avLst/>
            </a:prstGeom>
            <a:noFill/>
          </p:spPr>
          <p:txBody>
            <a:bodyPr wrap="none" rtlCol="0">
              <a:spAutoFit/>
            </a:bodyPr>
            <a:lstStyle/>
            <a:p>
              <a:r>
                <a:rPr lang="en-US" sz="2400" dirty="0"/>
                <a:t>application</a:t>
              </a:r>
              <a:endParaRPr lang="en-US" sz="3200" dirty="0"/>
            </a:p>
          </p:txBody>
        </p:sp>
      </p:grpSp>
    </p:spTree>
    <p:extLst>
      <p:ext uri="{BB962C8B-B14F-4D97-AF65-F5344CB8AC3E}">
        <p14:creationId xmlns:p14="http://schemas.microsoft.com/office/powerpoint/2010/main" val="164425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86CF3-5283-F242-9D46-46CE5E5A64D4}"/>
              </a:ext>
            </a:extLst>
          </p:cNvPr>
          <p:cNvPicPr>
            <a:picLocks noChangeAspect="1"/>
          </p:cNvPicPr>
          <p:nvPr/>
        </p:nvPicPr>
        <p:blipFill>
          <a:blip r:embed="rId2"/>
          <a:stretch>
            <a:fillRect/>
          </a:stretch>
        </p:blipFill>
        <p:spPr>
          <a:xfrm>
            <a:off x="-161693" y="-160447"/>
            <a:ext cx="12509888" cy="7178894"/>
          </a:xfrm>
          <a:prstGeom prst="rect">
            <a:avLst/>
          </a:prstGeom>
          <a:effectLst>
            <a:glow rad="127000">
              <a:schemeClr val="bg1"/>
            </a:glow>
          </a:effectLst>
        </p:spPr>
      </p:pic>
      <p:sp>
        <p:nvSpPr>
          <p:cNvPr id="5" name="TextBox 4">
            <a:extLst>
              <a:ext uri="{FF2B5EF4-FFF2-40B4-BE49-F238E27FC236}">
                <a16:creationId xmlns:a16="http://schemas.microsoft.com/office/drawing/2014/main" id="{BE5F1534-F52B-1947-9FF8-F3900CBE5770}"/>
              </a:ext>
            </a:extLst>
          </p:cNvPr>
          <p:cNvSpPr txBox="1"/>
          <p:nvPr/>
        </p:nvSpPr>
        <p:spPr>
          <a:xfrm>
            <a:off x="2859577" y="5354404"/>
            <a:ext cx="6467348" cy="1323439"/>
          </a:xfrm>
          <a:prstGeom prst="rect">
            <a:avLst/>
          </a:prstGeom>
          <a:noFill/>
          <a:effectLst>
            <a:glow>
              <a:schemeClr val="accent1"/>
            </a:glow>
          </a:effectLst>
        </p:spPr>
        <p:txBody>
          <a:bodyPr wrap="none" rtlCol="0">
            <a:spAutoFit/>
          </a:bodyPr>
          <a:lstStyle/>
          <a:p>
            <a:r>
              <a:rPr lang="en-US" sz="8000" dirty="0">
                <a:effectLst>
                  <a:glow rad="863600">
                    <a:schemeClr val="accent1">
                      <a:alpha val="40000"/>
                    </a:schemeClr>
                  </a:glow>
                  <a:outerShdw blurRad="50800" dist="38100" dir="2700000" algn="tl" rotWithShape="0">
                    <a:prstClr val="black">
                      <a:alpha val="40000"/>
                    </a:prstClr>
                  </a:outerShdw>
                </a:effectLst>
              </a:rPr>
              <a:t>Demultiplexing</a:t>
            </a:r>
          </a:p>
        </p:txBody>
      </p:sp>
    </p:spTree>
    <p:extLst>
      <p:ext uri="{BB962C8B-B14F-4D97-AF65-F5344CB8AC3E}">
        <p14:creationId xmlns:p14="http://schemas.microsoft.com/office/powerpoint/2010/main" val="1896213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128834-3551-3342-8511-A6239EDCCED7}"/>
              </a:ext>
            </a:extLst>
          </p:cNvPr>
          <p:cNvPicPr>
            <a:picLocks noChangeAspect="1"/>
          </p:cNvPicPr>
          <p:nvPr/>
        </p:nvPicPr>
        <p:blipFill rotWithShape="1">
          <a:blip r:embed="rId2"/>
          <a:srcRect r="978"/>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369618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60AE63-F98B-2E42-BB70-BC6FB853C5F0}"/>
              </a:ext>
            </a:extLst>
          </p:cNvPr>
          <p:cNvSpPr/>
          <p:nvPr/>
        </p:nvSpPr>
        <p:spPr>
          <a:xfrm>
            <a:off x="-135699" y="0"/>
            <a:ext cx="12463397" cy="701457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TSA precheck">
            <a:extLst>
              <a:ext uri="{FF2B5EF4-FFF2-40B4-BE49-F238E27FC236}">
                <a16:creationId xmlns:a16="http://schemas.microsoft.com/office/drawing/2014/main" id="{16C15E37-2218-114F-8523-CD30C5ED9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655" y="710856"/>
            <a:ext cx="9946307" cy="559286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reeform 3">
            <a:extLst>
              <a:ext uri="{FF2B5EF4-FFF2-40B4-BE49-F238E27FC236}">
                <a16:creationId xmlns:a16="http://schemas.microsoft.com/office/drawing/2014/main" id="{289B84F5-2163-2B45-BBF6-A39FBFB0055C}"/>
              </a:ext>
            </a:extLst>
          </p:cNvPr>
          <p:cNvSpPr/>
          <p:nvPr/>
        </p:nvSpPr>
        <p:spPr>
          <a:xfrm>
            <a:off x="0" y="0"/>
            <a:ext cx="2730674" cy="6889315"/>
          </a:xfrm>
          <a:custGeom>
            <a:avLst/>
            <a:gdLst>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674" h="6889315">
                <a:moveTo>
                  <a:pt x="2730674" y="0"/>
                </a:moveTo>
                <a:lnTo>
                  <a:pt x="0" y="0"/>
                </a:lnTo>
                <a:lnTo>
                  <a:pt x="0" y="6889315"/>
                </a:lnTo>
                <a:lnTo>
                  <a:pt x="2317315" y="6876789"/>
                </a:lnTo>
                <a:cubicBezTo>
                  <a:pt x="2023699" y="6430027"/>
                  <a:pt x="1185797" y="5722009"/>
                  <a:pt x="1120781" y="3696819"/>
                </a:cubicBezTo>
                <a:cubicBezTo>
                  <a:pt x="1154483" y="1448545"/>
                  <a:pt x="2245241" y="641188"/>
                  <a:pt x="2680570" y="0"/>
                </a:cubicBezTo>
                <a:lnTo>
                  <a:pt x="2680570" y="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C155379D-AC5B-9545-9DBF-9AA511AB3235}"/>
              </a:ext>
            </a:extLst>
          </p:cNvPr>
          <p:cNvSpPr/>
          <p:nvPr/>
        </p:nvSpPr>
        <p:spPr>
          <a:xfrm flipH="1">
            <a:off x="9473852" y="-31325"/>
            <a:ext cx="2730674" cy="6889315"/>
          </a:xfrm>
          <a:custGeom>
            <a:avLst/>
            <a:gdLst>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674" h="6889315">
                <a:moveTo>
                  <a:pt x="2730674" y="0"/>
                </a:moveTo>
                <a:lnTo>
                  <a:pt x="0" y="0"/>
                </a:lnTo>
                <a:lnTo>
                  <a:pt x="0" y="6889315"/>
                </a:lnTo>
                <a:lnTo>
                  <a:pt x="2317315" y="6876789"/>
                </a:lnTo>
                <a:cubicBezTo>
                  <a:pt x="2023699" y="6430027"/>
                  <a:pt x="1185797" y="5722009"/>
                  <a:pt x="1120781" y="3696819"/>
                </a:cubicBezTo>
                <a:cubicBezTo>
                  <a:pt x="1154483" y="1448545"/>
                  <a:pt x="2245241" y="641188"/>
                  <a:pt x="2680570" y="0"/>
                </a:cubicBezTo>
                <a:lnTo>
                  <a:pt x="2680570" y="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49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overview</a:t>
            </a:r>
            <a:endParaRPr lang="en-US" sz="4400" dirty="0"/>
          </a:p>
        </p:txBody>
      </p:sp>
      <p:sp>
        <p:nvSpPr>
          <p:cNvPr id="4" name="Content Placeholder 3">
            <a:extLst>
              <a:ext uri="{FF2B5EF4-FFF2-40B4-BE49-F238E27FC236}">
                <a16:creationId xmlns:a16="http://schemas.microsoft.com/office/drawing/2014/main" id="{F6E2ACD2-5E28-0840-A1E8-F9AB901FE8BC}"/>
              </a:ext>
            </a:extLst>
          </p:cNvPr>
          <p:cNvSpPr>
            <a:spLocks noGrp="1"/>
          </p:cNvSpPr>
          <p:nvPr>
            <p:ph sz="half" idx="1"/>
          </p:nvPr>
        </p:nvSpPr>
        <p:spPr>
          <a:xfrm>
            <a:off x="781763" y="1253331"/>
            <a:ext cx="4842088" cy="4351338"/>
          </a:xfrm>
        </p:spPr>
        <p:txBody>
          <a:bodyPr>
            <a:noAutofit/>
          </a:bodyPr>
          <a:lstStyle/>
          <a:p>
            <a:pPr marL="11113" indent="0">
              <a:buNone/>
            </a:pPr>
            <a:r>
              <a:rPr lang="en-US" altLang="en-US" sz="3200" i="1" dirty="0">
                <a:solidFill>
                  <a:srgbClr val="CC0000"/>
                </a:solidFill>
                <a:latin typeface="Calibri" panose="020F0502020204030204" pitchFamily="34" charset="0"/>
                <a:cs typeface="Calibri" panose="020F0502020204030204" pitchFamily="34" charset="0"/>
              </a:rPr>
              <a:t>Our goal:</a:t>
            </a:r>
            <a:r>
              <a:rPr lang="en-US" altLang="en-US" sz="3200" i="1" dirty="0">
                <a:latin typeface="Calibri" panose="020F0502020204030204" pitchFamily="34" charset="0"/>
                <a:cs typeface="Calibri" panose="020F0502020204030204" pitchFamily="34" charset="0"/>
              </a:rPr>
              <a:t> </a:t>
            </a:r>
          </a:p>
          <a:p>
            <a:pPr marL="400050" indent="-285750">
              <a:buFont typeface="Wingdings" charset="2"/>
              <a:buChar char="§"/>
              <a:defRPr/>
            </a:pPr>
            <a:r>
              <a:rPr lang="en-US" sz="3200" dirty="0"/>
              <a:t>understand 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endParaRPr lang="en-US" sz="3200" dirty="0"/>
          </a:p>
          <a:p>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68416" y="1815962"/>
            <a:ext cx="5994400" cy="4799013"/>
          </a:xfrm>
        </p:spPr>
        <p:txBody>
          <a:bodyPr>
            <a:normAutofit/>
          </a:bodyPr>
          <a:lstStyle/>
          <a:p>
            <a:pPr marL="457200" indent="-285750">
              <a:buFont typeface="Wingdings" charset="2"/>
              <a:buChar char="§"/>
              <a:defRPr/>
            </a:pPr>
            <a:r>
              <a:rPr lang="en-US" sz="3200" dirty="0"/>
              <a:t>learn about Internet transport layer protocols:</a:t>
            </a:r>
          </a:p>
          <a:p>
            <a:pPr lvl="1">
              <a:buFont typeface="Arial"/>
              <a:buChar char="•"/>
              <a:defRPr/>
            </a:pPr>
            <a:r>
              <a:rPr lang="en-US" sz="2800" dirty="0"/>
              <a:t>UDP: connectionless transport</a:t>
            </a:r>
          </a:p>
          <a:p>
            <a:pPr lvl="1">
              <a:buFont typeface="Arial"/>
              <a:buChar char="•"/>
              <a:defRPr/>
            </a:pPr>
            <a:r>
              <a:rPr lang="en-US" sz="2800" dirty="0"/>
              <a:t>TCP: connection-oriented reliable transport</a:t>
            </a:r>
          </a:p>
          <a:p>
            <a:pPr lvl="1">
              <a:buFont typeface="Arial"/>
              <a:buChar char="•"/>
              <a:defRPr/>
            </a:pPr>
            <a:r>
              <a:rPr lang="en-US" sz="2800" dirty="0"/>
              <a:t>TCP congestion control</a:t>
            </a:r>
            <a:endParaRPr lang="en-US"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11084F46-D79C-3048-9B21-CEBC66650819}"/>
              </a:ext>
            </a:extLst>
          </p:cNvPr>
          <p:cNvSpPr>
            <a:spLocks noGrp="1"/>
          </p:cNvSpPr>
          <p:nvPr>
            <p:ph type="sldNum" sz="quarter" idx="4"/>
          </p:nvPr>
        </p:nvSpPr>
        <p:spPr>
          <a:xfrm>
            <a:off x="9219616" y="6454664"/>
            <a:ext cx="2743200" cy="365125"/>
          </a:xfrm>
        </p:spPr>
        <p:txBody>
          <a:bodyPr/>
          <a:lstStyle/>
          <a:p>
            <a:r>
              <a:rPr lang="en-US" dirty="0"/>
              <a:t>Transport Layer: 3-</a:t>
            </a:r>
            <a:fld id="{C4204591-24BD-A542-B9D5-F8D8A88D2FEE}" type="slidenum">
              <a:rPr lang="en-US" smtClean="0"/>
              <a:pPr/>
              <a:t>2</a:t>
            </a:fld>
            <a:endParaRPr lang="en-US" dirty="0"/>
          </a:p>
        </p:txBody>
      </p:sp>
    </p:spTree>
    <p:extLst>
      <p:ext uri="{BB962C8B-B14F-4D97-AF65-F5344CB8AC3E}">
        <p14:creationId xmlns:p14="http://schemas.microsoft.com/office/powerpoint/2010/main" val="4215190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9164" y="2825261"/>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616305" y="3517957"/>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4639246" y="2076356"/>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67884" y="2081010"/>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612290" y="1873503"/>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503571" y="4598126"/>
            <a:ext cx="2245527" cy="584776"/>
          </a:xfrm>
          <a:prstGeom prst="rect">
            <a:avLst/>
          </a:prstGeom>
          <a:noFill/>
        </p:spPr>
        <p:txBody>
          <a:bodyPr wrap="none" rtlCol="0">
            <a:spAutoFit/>
          </a:bodyPr>
          <a:lstStyle/>
          <a:p>
            <a:r>
              <a:rPr lang="en-US" sz="3200" dirty="0"/>
              <a:t>multiplexing</a:t>
            </a:r>
          </a:p>
        </p:txBody>
      </p:sp>
    </p:spTree>
    <p:extLst>
      <p:ext uri="{BB962C8B-B14F-4D97-AF65-F5344CB8AC3E}">
        <p14:creationId xmlns:p14="http://schemas.microsoft.com/office/powerpoint/2010/main" val="39170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dissolve">
                                      <p:cBhvr>
                                        <p:cTn id="13" dur="500"/>
                                        <p:tgtEl>
                                          <p:spTgt spid="93"/>
                                        </p:tgtEl>
                                      </p:cBhvr>
                                    </p:animEffect>
                                  </p:childTnLst>
                                </p:cTn>
                              </p:par>
                              <p:par>
                                <p:cTn id="14" presetID="9"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dissolve">
                                      <p:cBhvr>
                                        <p:cTn id="16" dur="500"/>
                                        <p:tgtEl>
                                          <p:spTgt spid="95"/>
                                        </p:tgtEl>
                                      </p:cBhvr>
                                    </p:animEffect>
                                  </p:childTnLst>
                                </p:cTn>
                              </p:par>
                              <p:par>
                                <p:cTn id="17" presetID="9"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dissolve">
                                      <p:cBhvr>
                                        <p:cTn id="19" dur="500"/>
                                        <p:tgtEl>
                                          <p:spTgt spid="9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9164" y="2825261"/>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616305" y="3517957"/>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4639246" y="2076356"/>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67884" y="2081010"/>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612290" y="1873503"/>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503571" y="4598126"/>
            <a:ext cx="2245527" cy="584776"/>
          </a:xfrm>
          <a:prstGeom prst="rect">
            <a:avLst/>
          </a:prstGeom>
          <a:noFill/>
        </p:spPr>
        <p:txBody>
          <a:bodyPr wrap="none" rtlCol="0">
            <a:spAutoFit/>
          </a:bodyPr>
          <a:lstStyle/>
          <a:p>
            <a:r>
              <a:rPr lang="en-US" sz="3200" dirty="0"/>
              <a:t>multiplexing</a:t>
            </a:r>
          </a:p>
        </p:txBody>
      </p:sp>
      <p:grpSp>
        <p:nvGrpSpPr>
          <p:cNvPr id="3" name="Group 2"/>
          <p:cNvGrpSpPr/>
          <p:nvPr/>
        </p:nvGrpSpPr>
        <p:grpSpPr>
          <a:xfrm>
            <a:off x="3726482" y="1134776"/>
            <a:ext cx="4710462" cy="2780838"/>
            <a:chOff x="3726482" y="1134776"/>
            <a:chExt cx="4710462" cy="2780838"/>
          </a:xfrm>
        </p:grpSpPr>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466" y="1134776"/>
              <a:ext cx="593575" cy="55066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338" y="1410111"/>
              <a:ext cx="593575" cy="596651"/>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637" y="1485789"/>
              <a:ext cx="1059694" cy="5905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 name="Straight Connector 12"/>
            <p:cNvCxnSpPr/>
            <p:nvPr/>
          </p:nvCxnSpPr>
          <p:spPr>
            <a:xfrm>
              <a:off x="3726482" y="3915614"/>
              <a:ext cx="392555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726482" y="2464553"/>
              <a:ext cx="449961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6867133" y="2931106"/>
              <a:ext cx="1358966" cy="461665"/>
            </a:xfrm>
            <a:prstGeom prst="rect">
              <a:avLst/>
            </a:prstGeom>
            <a:noFill/>
          </p:spPr>
          <p:txBody>
            <a:bodyPr wrap="none" rtlCol="0">
              <a:spAutoFit/>
            </a:bodyPr>
            <a:lstStyle/>
            <a:p>
              <a:r>
                <a:rPr lang="en-US" sz="2400" dirty="0"/>
                <a:t>transport</a:t>
              </a:r>
              <a:endParaRPr lang="en-US" sz="3200" dirty="0"/>
            </a:p>
          </p:txBody>
        </p:sp>
        <p:sp>
          <p:nvSpPr>
            <p:cNvPr id="105" name="TextBox 104"/>
            <p:cNvSpPr txBox="1"/>
            <p:nvPr/>
          </p:nvSpPr>
          <p:spPr>
            <a:xfrm>
              <a:off x="6867133" y="2025176"/>
              <a:ext cx="1569811" cy="461665"/>
            </a:xfrm>
            <a:prstGeom prst="rect">
              <a:avLst/>
            </a:prstGeom>
            <a:noFill/>
          </p:spPr>
          <p:txBody>
            <a:bodyPr wrap="none" rtlCol="0">
              <a:spAutoFit/>
            </a:bodyPr>
            <a:lstStyle/>
            <a:p>
              <a:r>
                <a:rPr lang="en-US" sz="2400" dirty="0"/>
                <a:t>application</a:t>
              </a:r>
              <a:endParaRPr lang="en-US" sz="3200" dirty="0"/>
            </a:p>
          </p:txBody>
        </p:sp>
      </p:grpSp>
    </p:spTree>
    <p:extLst>
      <p:ext uri="{BB962C8B-B14F-4D97-AF65-F5344CB8AC3E}">
        <p14:creationId xmlns:p14="http://schemas.microsoft.com/office/powerpoint/2010/main" val="226273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B9CCC5-D908-9C4E-A49D-1E21751E78A3}"/>
              </a:ext>
            </a:extLst>
          </p:cNvPr>
          <p:cNvSpPr/>
          <p:nvPr/>
        </p:nvSpPr>
        <p:spPr>
          <a:xfrm>
            <a:off x="-125260" y="0"/>
            <a:ext cx="12463397" cy="70145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s merge">
            <a:extLst>
              <a:ext uri="{FF2B5EF4-FFF2-40B4-BE49-F238E27FC236}">
                <a16:creationId xmlns:a16="http://schemas.microsoft.com/office/drawing/2014/main" id="{93314E34-1FD8-0649-B734-DBACB89E2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092" y="376036"/>
            <a:ext cx="9399815" cy="626654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2DCC19CE-833B-5F4C-B0C9-7CBB36ED852F}"/>
              </a:ext>
            </a:extLst>
          </p:cNvPr>
          <p:cNvSpPr txBox="1"/>
          <p:nvPr/>
        </p:nvSpPr>
        <p:spPr>
          <a:xfrm>
            <a:off x="3404140" y="4843419"/>
            <a:ext cx="5383718" cy="1323439"/>
          </a:xfrm>
          <a:prstGeom prst="rect">
            <a:avLst/>
          </a:prstGeom>
          <a:noFill/>
          <a:effectLst>
            <a:glow>
              <a:schemeClr val="accent1"/>
            </a:glow>
          </a:effectLst>
        </p:spPr>
        <p:txBody>
          <a:bodyPr wrap="none" rtlCol="0">
            <a:spAutoFit/>
          </a:bodyPr>
          <a:lstStyle/>
          <a:p>
            <a:r>
              <a:rPr lang="en-US" sz="8000" dirty="0">
                <a:effectLst>
                  <a:glow rad="863600">
                    <a:schemeClr val="accent1">
                      <a:alpha val="40000"/>
                    </a:schemeClr>
                  </a:glow>
                  <a:outerShdw blurRad="50800" dist="38100" dir="2700000" algn="tl" rotWithShape="0">
                    <a:prstClr val="black">
                      <a:alpha val="40000"/>
                    </a:prstClr>
                  </a:outerShdw>
                </a:effectLst>
              </a:rPr>
              <a:t>Multiplexing</a:t>
            </a:r>
          </a:p>
        </p:txBody>
      </p:sp>
    </p:spTree>
    <p:extLst>
      <p:ext uri="{BB962C8B-B14F-4D97-AF65-F5344CB8AC3E}">
        <p14:creationId xmlns:p14="http://schemas.microsoft.com/office/powerpoint/2010/main" val="4014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How demultiplexing </a:t>
            </a:r>
            <a:r>
              <a:rPr lang="en-US" dirty="0"/>
              <a:t>w</a:t>
            </a:r>
            <a:r>
              <a:rPr lang="en-US" sz="4400" dirty="0"/>
              <a:t>orks</a:t>
            </a:r>
          </a:p>
        </p:txBody>
      </p:sp>
      <p:sp>
        <p:nvSpPr>
          <p:cNvPr id="277" name="Rectangle 23">
            <a:extLst>
              <a:ext uri="{FF2B5EF4-FFF2-40B4-BE49-F238E27FC236}">
                <a16:creationId xmlns:a16="http://schemas.microsoft.com/office/drawing/2014/main" id="{0F916DA5-15D2-0A42-8C9B-01DCE4B192B4}"/>
              </a:ext>
            </a:extLst>
          </p:cNvPr>
          <p:cNvSpPr txBox="1">
            <a:spLocks noChangeArrowheads="1"/>
          </p:cNvSpPr>
          <p:nvPr/>
        </p:nvSpPr>
        <p:spPr bwMode="auto">
          <a:xfrm>
            <a:off x="812799" y="1565761"/>
            <a:ext cx="5703304" cy="279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receives IP datagrams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has source IP address, destination IP address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carries one transport-layer segment</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segment has source, destination port number </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uses </a:t>
            </a:r>
            <a:r>
              <a:rPr kumimoji="0" lang="en-US" sz="32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IP addresses &amp; port numbers</a:t>
            </a: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to direct segment to appropriate socket</a:t>
            </a:r>
          </a:p>
        </p:txBody>
      </p:sp>
      <p:grpSp>
        <p:nvGrpSpPr>
          <p:cNvPr id="5" name="Group 4"/>
          <p:cNvGrpSpPr/>
          <p:nvPr/>
        </p:nvGrpSpPr>
        <p:grpSpPr>
          <a:xfrm>
            <a:off x="7543216" y="1704452"/>
            <a:ext cx="3414712" cy="4121150"/>
            <a:chOff x="7543216" y="1704452"/>
            <a:chExt cx="3414712" cy="4121150"/>
          </a:xfrm>
        </p:grpSpPr>
        <p:sp>
          <p:nvSpPr>
            <p:cNvPr id="275" name="Rectangle 75">
              <a:extLst>
                <a:ext uri="{FF2B5EF4-FFF2-40B4-BE49-F238E27FC236}">
                  <a16:creationId xmlns:a16="http://schemas.microsoft.com/office/drawing/2014/main" id="{FCCA66F1-5923-DC45-83A7-1942BA80E808}"/>
                </a:ext>
              </a:extLst>
            </p:cNvPr>
            <p:cNvSpPr>
              <a:spLocks noChangeArrowheads="1"/>
            </p:cNvSpPr>
            <p:nvPr/>
          </p:nvSpPr>
          <p:spPr bwMode="auto">
            <a:xfrm>
              <a:off x="7633703" y="2048939"/>
              <a:ext cx="3324225" cy="3200400"/>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Rectangle 65">
              <a:extLst>
                <a:ext uri="{FF2B5EF4-FFF2-40B4-BE49-F238E27FC236}">
                  <a16:creationId xmlns:a16="http://schemas.microsoft.com/office/drawing/2014/main" id="{325B2818-1D14-0544-87D5-B34939698E97}"/>
                </a:ext>
              </a:extLst>
            </p:cNvPr>
            <p:cNvSpPr>
              <a:spLocks noChangeArrowheads="1"/>
            </p:cNvSpPr>
            <p:nvPr/>
          </p:nvSpPr>
          <p:spPr bwMode="auto">
            <a:xfrm>
              <a:off x="7557503" y="2144189"/>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8" name="Text Box 63">
              <a:extLst>
                <a:ext uri="{FF2B5EF4-FFF2-40B4-BE49-F238E27FC236}">
                  <a16:creationId xmlns:a16="http://schemas.microsoft.com/office/drawing/2014/main" id="{0308811F-F83C-684C-9A70-7056E7030121}"/>
                </a:ext>
              </a:extLst>
            </p:cNvPr>
            <p:cNvSpPr txBox="1">
              <a:spLocks noChangeArrowheads="1"/>
            </p:cNvSpPr>
            <p:nvPr/>
          </p:nvSpPr>
          <p:spPr bwMode="auto">
            <a:xfrm>
              <a:off x="7597191" y="2156889"/>
              <a:ext cx="1563687"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source port #</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79" name="Text Box 64">
              <a:extLst>
                <a:ext uri="{FF2B5EF4-FFF2-40B4-BE49-F238E27FC236}">
                  <a16:creationId xmlns:a16="http://schemas.microsoft.com/office/drawing/2014/main" id="{DFDB1254-258A-D74F-9312-2F08048EE0A6}"/>
                </a:ext>
              </a:extLst>
            </p:cNvPr>
            <p:cNvSpPr txBox="1">
              <a:spLocks noChangeArrowheads="1"/>
            </p:cNvSpPr>
            <p:nvPr/>
          </p:nvSpPr>
          <p:spPr bwMode="auto">
            <a:xfrm>
              <a:off x="9383128" y="2156889"/>
              <a:ext cx="1328738"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dest port #</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80" name="Line 66">
              <a:extLst>
                <a:ext uri="{FF2B5EF4-FFF2-40B4-BE49-F238E27FC236}">
                  <a16:creationId xmlns:a16="http://schemas.microsoft.com/office/drawing/2014/main" id="{7758F487-6FB2-F34B-84F0-976833827475}"/>
                </a:ext>
              </a:extLst>
            </p:cNvPr>
            <p:cNvSpPr>
              <a:spLocks noChangeShapeType="1"/>
            </p:cNvSpPr>
            <p:nvPr/>
          </p:nvSpPr>
          <p:spPr bwMode="auto">
            <a:xfrm flipV="1">
              <a:off x="7547978" y="2544239"/>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1" name="Line 68">
              <a:extLst>
                <a:ext uri="{FF2B5EF4-FFF2-40B4-BE49-F238E27FC236}">
                  <a16:creationId xmlns:a16="http://schemas.microsoft.com/office/drawing/2014/main" id="{A9895192-7D02-2F4C-B006-EAE3FEF5F7A4}"/>
                </a:ext>
              </a:extLst>
            </p:cNvPr>
            <p:cNvSpPr>
              <a:spLocks noChangeShapeType="1"/>
            </p:cNvSpPr>
            <p:nvPr/>
          </p:nvSpPr>
          <p:spPr bwMode="auto">
            <a:xfrm flipV="1">
              <a:off x="7557503" y="3534839"/>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2" name="Line 69">
              <a:extLst>
                <a:ext uri="{FF2B5EF4-FFF2-40B4-BE49-F238E27FC236}">
                  <a16:creationId xmlns:a16="http://schemas.microsoft.com/office/drawing/2014/main" id="{7ABA37B1-9C1B-8F43-9F10-44126FAB2D3C}"/>
                </a:ext>
              </a:extLst>
            </p:cNvPr>
            <p:cNvSpPr>
              <a:spLocks noChangeShapeType="1"/>
            </p:cNvSpPr>
            <p:nvPr/>
          </p:nvSpPr>
          <p:spPr bwMode="auto">
            <a:xfrm flipV="1">
              <a:off x="9195803" y="2144189"/>
              <a:ext cx="0" cy="39528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3" name="Text Box 70">
              <a:extLst>
                <a:ext uri="{FF2B5EF4-FFF2-40B4-BE49-F238E27FC236}">
                  <a16:creationId xmlns:a16="http://schemas.microsoft.com/office/drawing/2014/main" id="{B3C9350B-DCA6-5E4A-91AA-5C2AD14EC263}"/>
                </a:ext>
              </a:extLst>
            </p:cNvPr>
            <p:cNvSpPr txBox="1">
              <a:spLocks noChangeArrowheads="1"/>
            </p:cNvSpPr>
            <p:nvPr/>
          </p:nvSpPr>
          <p:spPr bwMode="auto">
            <a:xfrm>
              <a:off x="8740191" y="1704452"/>
              <a:ext cx="86360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32 bits</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4" name="Line 71">
              <a:extLst>
                <a:ext uri="{FF2B5EF4-FFF2-40B4-BE49-F238E27FC236}">
                  <a16:creationId xmlns:a16="http://schemas.microsoft.com/office/drawing/2014/main" id="{D16D54C4-5717-9E46-AA93-1E6BB3430444}"/>
                </a:ext>
              </a:extLst>
            </p:cNvPr>
            <p:cNvSpPr>
              <a:spLocks noChangeShapeType="1"/>
            </p:cNvSpPr>
            <p:nvPr/>
          </p:nvSpPr>
          <p:spPr bwMode="auto">
            <a:xfrm>
              <a:off x="9653003" y="1910827"/>
              <a:ext cx="1200150"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5" name="Line 72">
              <a:extLst>
                <a:ext uri="{FF2B5EF4-FFF2-40B4-BE49-F238E27FC236}">
                  <a16:creationId xmlns:a16="http://schemas.microsoft.com/office/drawing/2014/main" id="{332269D9-54A4-6446-BBAD-BD3F06A73E96}"/>
                </a:ext>
              </a:extLst>
            </p:cNvPr>
            <p:cNvSpPr>
              <a:spLocks noChangeShapeType="1"/>
            </p:cNvSpPr>
            <p:nvPr/>
          </p:nvSpPr>
          <p:spPr bwMode="auto">
            <a:xfrm rot="10800000">
              <a:off x="7543216" y="1920352"/>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6" name="Text Box 73">
              <a:extLst>
                <a:ext uri="{FF2B5EF4-FFF2-40B4-BE49-F238E27FC236}">
                  <a16:creationId xmlns:a16="http://schemas.microsoft.com/office/drawing/2014/main" id="{8F7D97AE-E89E-684A-9571-5959DA8E3347}"/>
                </a:ext>
              </a:extLst>
            </p:cNvPr>
            <p:cNvSpPr txBox="1">
              <a:spLocks noChangeArrowheads="1"/>
            </p:cNvSpPr>
            <p:nvPr/>
          </p:nvSpPr>
          <p:spPr bwMode="auto">
            <a:xfrm>
              <a:off x="8451266" y="3865039"/>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7" name="Text Box 74">
              <a:extLst>
                <a:ext uri="{FF2B5EF4-FFF2-40B4-BE49-F238E27FC236}">
                  <a16:creationId xmlns:a16="http://schemas.microsoft.com/office/drawing/2014/main" id="{A5362E3E-8643-6A43-A4FE-BD56FF4F0BD3}"/>
                </a:ext>
              </a:extLst>
            </p:cNvPr>
            <p:cNvSpPr txBox="1">
              <a:spLocks noChangeArrowheads="1"/>
            </p:cNvSpPr>
            <p:nvPr/>
          </p:nvSpPr>
          <p:spPr bwMode="auto">
            <a:xfrm>
              <a:off x="8067091" y="2898252"/>
              <a:ext cx="2290762"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other header fields</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8" name="Text Box 76">
              <a:extLst>
                <a:ext uri="{FF2B5EF4-FFF2-40B4-BE49-F238E27FC236}">
                  <a16:creationId xmlns:a16="http://schemas.microsoft.com/office/drawing/2014/main" id="{2FE71CF3-191A-C44F-839C-1CF4D7DFFAA5}"/>
                </a:ext>
              </a:extLst>
            </p:cNvPr>
            <p:cNvSpPr txBox="1">
              <a:spLocks noChangeArrowheads="1"/>
            </p:cNvSpPr>
            <p:nvPr/>
          </p:nvSpPr>
          <p:spPr bwMode="auto">
            <a:xfrm>
              <a:off x="7770228" y="5428727"/>
              <a:ext cx="3060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TCP/UDP segment format</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 name="Oval 3"/>
          <p:cNvSpPr/>
          <p:nvPr/>
        </p:nvSpPr>
        <p:spPr>
          <a:xfrm>
            <a:off x="7299923" y="1976355"/>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Oval 18"/>
          <p:cNvSpPr/>
          <p:nvPr/>
        </p:nvSpPr>
        <p:spPr>
          <a:xfrm>
            <a:off x="9014727" y="1985006"/>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Slide Number Placeholder 2">
            <a:extLst>
              <a:ext uri="{FF2B5EF4-FFF2-40B4-BE49-F238E27FC236}">
                <a16:creationId xmlns:a16="http://schemas.microsoft.com/office/drawing/2014/main" id="{CB301DF9-007E-7F42-9982-6FB05291D92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23</a:t>
            </a:fld>
            <a:endParaRPr lang="en-US" dirty="0"/>
          </a:p>
        </p:txBody>
      </p:sp>
    </p:spTree>
    <p:extLst>
      <p:ext uri="{BB962C8B-B14F-4D97-AF65-F5344CB8AC3E}">
        <p14:creationId xmlns:p14="http://schemas.microsoft.com/office/powerpoint/2010/main" val="38505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Connectionless demultiplexing</a:t>
            </a:r>
          </a:p>
        </p:txBody>
      </p:sp>
      <p:sp>
        <p:nvSpPr>
          <p:cNvPr id="18" name="Rectangle 3">
            <a:extLst>
              <a:ext uri="{FF2B5EF4-FFF2-40B4-BE49-F238E27FC236}">
                <a16:creationId xmlns:a16="http://schemas.microsoft.com/office/drawing/2014/main" id="{5E258CE6-39AA-994E-A005-93DEFB62A33E}"/>
              </a:ext>
            </a:extLst>
          </p:cNvPr>
          <p:cNvSpPr txBox="1">
            <a:spLocks noChangeArrowheads="1"/>
          </p:cNvSpPr>
          <p:nvPr/>
        </p:nvSpPr>
        <p:spPr>
          <a:xfrm>
            <a:off x="798689" y="1523600"/>
            <a:ext cx="5254159" cy="2113756"/>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500" b="0" i="1" u="none" strike="noStrike" kern="1200" cap="none" spc="0" normalizeH="0" baseline="0" noProof="0" dirty="0">
                <a:ln>
                  <a:noFill/>
                </a:ln>
                <a:solidFill>
                  <a:prstClr val="black"/>
                </a:solidFill>
                <a:effectLst/>
                <a:uLnTx/>
                <a:uFillTx/>
                <a:latin typeface="Calibri" panose="020F0502020204030204"/>
                <a:ea typeface="+mn-ea"/>
                <a:cs typeface="+mn-cs"/>
              </a:rPr>
              <a:t>Recall:</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when creating socket, must specify </a:t>
            </a:r>
            <a:r>
              <a:rPr kumimoji="0" lang="en-US" sz="3500" b="0" i="1" u="none" strike="noStrike" kern="1200" cap="none" spc="0" normalizeH="0" baseline="0" noProof="0" dirty="0">
                <a:ln>
                  <a:noFill/>
                </a:ln>
                <a:solidFill>
                  <a:srgbClr val="CD0004"/>
                </a:solidFill>
                <a:effectLst/>
                <a:uLnTx/>
                <a:uFillTx/>
                <a:latin typeface="Calibri" panose="020F0502020204030204"/>
                <a:ea typeface="+mn-ea"/>
                <a:cs typeface="+mn-cs"/>
              </a:rPr>
              <a:t>host-local </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port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DatagramSocket mySocket1        = new DatagramSocket(</a:t>
            </a:r>
            <a:r>
              <a:rPr kumimoji="0" lang="en-US" sz="2400" b="0" i="0" u="none" strike="noStrike" kern="1200" cap="none" spc="0" normalizeH="0" baseline="0" noProof="0" dirty="0">
                <a:ln>
                  <a:noFill/>
                </a:ln>
                <a:solidFill>
                  <a:srgbClr val="CC0000"/>
                </a:solidFill>
                <a:effectLst/>
                <a:uLnTx/>
                <a:uFillTx/>
                <a:latin typeface="Courier" pitchFamily="2" charset="0"/>
                <a:ea typeface="+mn-ea"/>
                <a:cs typeface="+mn-cs"/>
              </a:rPr>
              <a:t>12534</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05">
            <a:extLst>
              <a:ext uri="{FF2B5EF4-FFF2-40B4-BE49-F238E27FC236}">
                <a16:creationId xmlns:a16="http://schemas.microsoft.com/office/drawing/2014/main" id="{86EE0BD4-F2E4-AA4C-ABE7-69DA3D493545}"/>
              </a:ext>
            </a:extLst>
          </p:cNvPr>
          <p:cNvSpPr txBox="1">
            <a:spLocks noChangeArrowheads="1"/>
          </p:cNvSpPr>
          <p:nvPr/>
        </p:nvSpPr>
        <p:spPr>
          <a:xfrm>
            <a:off x="6774662" y="1514612"/>
            <a:ext cx="4894407" cy="2368550"/>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receiving host receives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UDP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 destination port # in 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directs UDP segment to socket with that port #</a:t>
            </a:r>
          </a:p>
        </p:txBody>
      </p:sp>
      <p:sp>
        <p:nvSpPr>
          <p:cNvPr id="20" name="Rectangle 108">
            <a:extLst>
              <a:ext uri="{FF2B5EF4-FFF2-40B4-BE49-F238E27FC236}">
                <a16:creationId xmlns:a16="http://schemas.microsoft.com/office/drawing/2014/main" id="{D64D1D76-B139-F94A-A00F-C768B6656938}"/>
              </a:ext>
            </a:extLst>
          </p:cNvPr>
          <p:cNvSpPr>
            <a:spLocks noChangeArrowheads="1"/>
          </p:cNvSpPr>
          <p:nvPr/>
        </p:nvSpPr>
        <p:spPr bwMode="auto">
          <a:xfrm>
            <a:off x="883807" y="3328506"/>
            <a:ext cx="5227637" cy="27518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7663" marR="0" lvl="0" indent="-290513"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when creating datagram to send into UDP socket, must specify</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IP address</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port #</a:t>
            </a:r>
          </a:p>
        </p:txBody>
      </p:sp>
      <p:sp>
        <p:nvSpPr>
          <p:cNvPr id="21" name="Rectangle 111">
            <a:extLst>
              <a:ext uri="{FF2B5EF4-FFF2-40B4-BE49-F238E27FC236}">
                <a16:creationId xmlns:a16="http://schemas.microsoft.com/office/drawing/2014/main" id="{1D23ED05-24C1-E24F-9A5D-E84D26B5270D}"/>
              </a:ext>
            </a:extLst>
          </p:cNvPr>
          <p:cNvSpPr>
            <a:spLocks noChangeArrowheads="1"/>
          </p:cNvSpPr>
          <p:nvPr/>
        </p:nvSpPr>
        <p:spPr bwMode="auto">
          <a:xfrm>
            <a:off x="6349002" y="4420787"/>
            <a:ext cx="5188153" cy="2336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auto" latinLnBrk="0" hangingPunct="1">
              <a:lnSpc>
                <a:spcPct val="90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IP/UDP datagrams with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dest. port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but different source IP addresses and/or source port numbers will be directed to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socket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receiving host</a:t>
            </a:r>
          </a:p>
        </p:txBody>
      </p:sp>
      <p:sp>
        <p:nvSpPr>
          <p:cNvPr id="23" name="AutoShape 113">
            <a:extLst>
              <a:ext uri="{FF2B5EF4-FFF2-40B4-BE49-F238E27FC236}">
                <a16:creationId xmlns:a16="http://schemas.microsoft.com/office/drawing/2014/main" id="{AE0FE900-8538-8F4F-BD27-2C9A09F232E9}"/>
              </a:ext>
            </a:extLst>
          </p:cNvPr>
          <p:cNvSpPr>
            <a:spLocks noChangeArrowheads="1"/>
          </p:cNvSpPr>
          <p:nvPr/>
        </p:nvSpPr>
        <p:spPr bwMode="auto">
          <a:xfrm rot="5400000">
            <a:off x="8662884" y="3896801"/>
            <a:ext cx="560388" cy="311150"/>
          </a:xfrm>
          <a:prstGeom prst="rightArrow">
            <a:avLst>
              <a:gd name="adj1" fmla="val 50000"/>
              <a:gd name="adj2" fmla="val 45026"/>
            </a:avLst>
          </a:prstGeom>
          <a:solidFill>
            <a:srgbClr val="CC0000"/>
          </a:solidFill>
          <a:ln w="952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 name="Oval 3">
            <a:extLst>
              <a:ext uri="{FF2B5EF4-FFF2-40B4-BE49-F238E27FC236}">
                <a16:creationId xmlns:a16="http://schemas.microsoft.com/office/drawing/2014/main" id="{7E32E731-A5B9-B44F-853B-A87FFA65AAE0}"/>
              </a:ext>
            </a:extLst>
          </p:cNvPr>
          <p:cNvSpPr/>
          <p:nvPr/>
        </p:nvSpPr>
        <p:spPr>
          <a:xfrm>
            <a:off x="4202130" y="2887038"/>
            <a:ext cx="1909314" cy="99612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Slide Number Placeholder 2">
            <a:extLst>
              <a:ext uri="{FF2B5EF4-FFF2-40B4-BE49-F238E27FC236}">
                <a16:creationId xmlns:a16="http://schemas.microsoft.com/office/drawing/2014/main" id="{86F80CC4-FDCF-FF42-8BB3-8A9B1A2B5D6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24</a:t>
            </a:fld>
            <a:endParaRPr lang="en-US" dirty="0"/>
          </a:p>
        </p:txBody>
      </p:sp>
    </p:spTree>
    <p:extLst>
      <p:ext uri="{BB962C8B-B14F-4D97-AF65-F5344CB8AC3E}">
        <p14:creationId xmlns:p14="http://schemas.microsoft.com/office/powerpoint/2010/main" val="15389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xit" presetSubtype="0" fill="hold" grpId="1"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animBg="1"/>
      <p:bldP spid="4" grpId="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reeform 89">
            <a:extLst>
              <a:ext uri="{FF2B5EF4-FFF2-40B4-BE49-F238E27FC236}">
                <a16:creationId xmlns:a16="http://schemas.microsoft.com/office/drawing/2014/main" id="{28FDDD2F-FD14-B643-A369-43EE4030BEDB}"/>
              </a:ext>
            </a:extLst>
          </p:cNvPr>
          <p:cNvSpPr>
            <a:spLocks/>
          </p:cNvSpPr>
          <p:nvPr/>
        </p:nvSpPr>
        <p:spPr bwMode="auto">
          <a:xfrm>
            <a:off x="4799806" y="250291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lumMod val="95000"/>
                </a:schemeClr>
              </a:gs>
              <a:gs pos="100000">
                <a:srgbClr val="B2B2B2"/>
              </a:gs>
            </a:gsLst>
            <a:lin ang="0" scaled="1"/>
          </a:gradFill>
          <a:ln w="9525">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97">
            <a:extLst>
              <a:ext uri="{FF2B5EF4-FFF2-40B4-BE49-F238E27FC236}">
                <a16:creationId xmlns:a16="http://schemas.microsoft.com/office/drawing/2014/main" id="{64DF8D3E-75B9-8F40-BCD6-78530C047B4F}"/>
              </a:ext>
            </a:extLst>
          </p:cNvPr>
          <p:cNvSpPr>
            <a:spLocks/>
          </p:cNvSpPr>
          <p:nvPr/>
        </p:nvSpPr>
        <p:spPr bwMode="auto">
          <a:xfrm>
            <a:off x="2077944" y="2807714"/>
            <a:ext cx="397763" cy="2143904"/>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 name="connsiteX0" fmla="*/ 517 w 10000"/>
              <a:gd name="connsiteY0" fmla="*/ 10000 h 10000"/>
              <a:gd name="connsiteX1" fmla="*/ 0 w 10000"/>
              <a:gd name="connsiteY1" fmla="*/ 9841 h 10000"/>
              <a:gd name="connsiteX2" fmla="*/ 10000 w 10000"/>
              <a:gd name="connsiteY2" fmla="*/ 0 h 10000"/>
              <a:gd name="connsiteX3" fmla="*/ 9793 w 10000"/>
              <a:gd name="connsiteY3" fmla="*/ 9103 h 10000"/>
              <a:gd name="connsiteX4" fmla="*/ 517 w 10000"/>
              <a:gd name="connsiteY4" fmla="*/ 10000 h 10000"/>
              <a:gd name="connsiteX0" fmla="*/ 0 w 9483"/>
              <a:gd name="connsiteY0" fmla="*/ 10000 h 10000"/>
              <a:gd name="connsiteX1" fmla="*/ 843 w 9483"/>
              <a:gd name="connsiteY1" fmla="*/ 8128 h 10000"/>
              <a:gd name="connsiteX2" fmla="*/ 9483 w 9483"/>
              <a:gd name="connsiteY2" fmla="*/ 0 h 10000"/>
              <a:gd name="connsiteX3" fmla="*/ 9276 w 9483"/>
              <a:gd name="connsiteY3" fmla="*/ 9103 h 10000"/>
              <a:gd name="connsiteX4" fmla="*/ 0 w 9483"/>
              <a:gd name="connsiteY4" fmla="*/ 10000 h 10000"/>
              <a:gd name="connsiteX0" fmla="*/ 2554 w 9111"/>
              <a:gd name="connsiteY0" fmla="*/ 9772 h 9772"/>
              <a:gd name="connsiteX1" fmla="*/ 0 w 9111"/>
              <a:gd name="connsiteY1" fmla="*/ 8128 h 9772"/>
              <a:gd name="connsiteX2" fmla="*/ 9111 w 9111"/>
              <a:gd name="connsiteY2" fmla="*/ 0 h 9772"/>
              <a:gd name="connsiteX3" fmla="*/ 8893 w 9111"/>
              <a:gd name="connsiteY3" fmla="*/ 9103 h 9772"/>
              <a:gd name="connsiteX4" fmla="*/ 2554 w 9111"/>
              <a:gd name="connsiteY4" fmla="*/ 9772 h 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1" h="9772">
                <a:moveTo>
                  <a:pt x="2554" y="9772"/>
                </a:moveTo>
                <a:lnTo>
                  <a:pt x="0" y="8128"/>
                </a:lnTo>
                <a:lnTo>
                  <a:pt x="9111" y="0"/>
                </a:lnTo>
                <a:cubicBezTo>
                  <a:pt x="9038" y="3034"/>
                  <a:pt x="8966" y="6069"/>
                  <a:pt x="8893" y="9103"/>
                </a:cubicBezTo>
                <a:lnTo>
                  <a:pt x="2554" y="9772"/>
                </a:lnTo>
                <a:close/>
              </a:path>
            </a:pathLst>
          </a:custGeom>
          <a:gradFill rotWithShape="1">
            <a:gsLst>
              <a:gs pos="0">
                <a:schemeClr val="bg1">
                  <a:lumMod val="95000"/>
                </a:schemeClr>
              </a:gs>
              <a:gs pos="100000">
                <a:srgbClr val="B2B2B2"/>
              </a:gs>
            </a:gsLst>
            <a:lin ang="0" scaled="1"/>
          </a:gradFill>
          <a:ln w="9525">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Freeform 154">
            <a:extLst>
              <a:ext uri="{FF2B5EF4-FFF2-40B4-BE49-F238E27FC236}">
                <a16:creationId xmlns:a16="http://schemas.microsoft.com/office/drawing/2014/main" id="{3380745A-BF26-D24C-8ACE-76BF4A51F666}"/>
              </a:ext>
            </a:extLst>
          </p:cNvPr>
          <p:cNvSpPr>
            <a:spLocks/>
          </p:cNvSpPr>
          <p:nvPr/>
        </p:nvSpPr>
        <p:spPr bwMode="auto">
          <a:xfrm>
            <a:off x="9587706" y="2812476"/>
            <a:ext cx="430060" cy="2171151"/>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 name="connsiteX0" fmla="*/ 10000 w 10000"/>
              <a:gd name="connsiteY0" fmla="*/ 10000 h 10176"/>
              <a:gd name="connsiteX1" fmla="*/ 377 w 10000"/>
              <a:gd name="connsiteY1" fmla="*/ 0 h 10176"/>
              <a:gd name="connsiteX2" fmla="*/ 0 w 10000"/>
              <a:gd name="connsiteY2" fmla="*/ 9107 h 10176"/>
              <a:gd name="connsiteX3" fmla="*/ 8519 w 10000"/>
              <a:gd name="connsiteY3" fmla="*/ 10176 h 10176"/>
              <a:gd name="connsiteX4" fmla="*/ 10000 w 10000"/>
              <a:gd name="connsiteY4" fmla="*/ 10000 h 10176"/>
              <a:gd name="connsiteX0" fmla="*/ 7767 w 8519"/>
              <a:gd name="connsiteY0" fmla="*/ 8356 h 10176"/>
              <a:gd name="connsiteX1" fmla="*/ 377 w 8519"/>
              <a:gd name="connsiteY1" fmla="*/ 0 h 10176"/>
              <a:gd name="connsiteX2" fmla="*/ 0 w 8519"/>
              <a:gd name="connsiteY2" fmla="*/ 9107 h 10176"/>
              <a:gd name="connsiteX3" fmla="*/ 8519 w 8519"/>
              <a:gd name="connsiteY3" fmla="*/ 10176 h 10176"/>
              <a:gd name="connsiteX4" fmla="*/ 7767 w 8519"/>
              <a:gd name="connsiteY4" fmla="*/ 8356 h 10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 h="10176">
                <a:moveTo>
                  <a:pt x="7767" y="8356"/>
                </a:moveTo>
                <a:lnTo>
                  <a:pt x="377" y="0"/>
                </a:lnTo>
                <a:cubicBezTo>
                  <a:pt x="251" y="3036"/>
                  <a:pt x="126" y="6071"/>
                  <a:pt x="0" y="9107"/>
                </a:cubicBezTo>
                <a:lnTo>
                  <a:pt x="8519" y="10176"/>
                </a:lnTo>
                <a:lnTo>
                  <a:pt x="7767" y="8356"/>
                </a:lnTo>
                <a:close/>
              </a:path>
            </a:pathLst>
          </a:custGeom>
          <a:gradFill rotWithShape="1">
            <a:gsLst>
              <a:gs pos="0">
                <a:srgbClr val="B2B2B2"/>
              </a:gs>
              <a:gs pos="100000">
                <a:schemeClr val="bg1">
                  <a:lumMod val="95000"/>
                </a:schemeClr>
              </a:gs>
            </a:gsLst>
            <a:lin ang="0" scaled="1"/>
          </a:gradFill>
          <a:ln w="9525">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F331F96E-BFA3-B949-B96F-DCA5E9AF3F44}"/>
              </a:ext>
            </a:extLst>
          </p:cNvPr>
          <p:cNvSpPr>
            <a:spLocks noChangeArrowheads="1"/>
          </p:cNvSpPr>
          <p:nvPr/>
        </p:nvSpPr>
        <p:spPr bwMode="auto">
          <a:xfrm>
            <a:off x="2482056" y="2828351"/>
            <a:ext cx="1273175" cy="1979613"/>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2EFF90D8-8133-E042-BB15-B540A8DAEE38}"/>
              </a:ext>
            </a:extLst>
          </p:cNvPr>
          <p:cNvSpPr>
            <a:spLocks noChangeShapeType="1"/>
          </p:cNvSpPr>
          <p:nvPr/>
        </p:nvSpPr>
        <p:spPr bwMode="auto">
          <a:xfrm>
            <a:off x="2491581" y="358876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53A1C5C8-02A4-B440-B555-BBEB69595759}"/>
              </a:ext>
            </a:extLst>
          </p:cNvPr>
          <p:cNvSpPr txBox="1">
            <a:spLocks noChangeArrowheads="1"/>
          </p:cNvSpPr>
          <p:nvPr/>
        </p:nvSpPr>
        <p:spPr bwMode="auto">
          <a:xfrm>
            <a:off x="2448718" y="3571301"/>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1E8AAE6-A7CD-924F-8779-9257D875BE82}"/>
              </a:ext>
            </a:extLst>
          </p:cNvPr>
          <p:cNvSpPr>
            <a:spLocks noChangeShapeType="1"/>
          </p:cNvSpPr>
          <p:nvPr/>
        </p:nvSpPr>
        <p:spPr bwMode="auto">
          <a:xfrm>
            <a:off x="2499518" y="390943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CA7EEA54-B56E-2B48-9F82-BCDEC7D39BF8}"/>
              </a:ext>
            </a:extLst>
          </p:cNvPr>
          <p:cNvSpPr>
            <a:spLocks noChangeShapeType="1"/>
          </p:cNvSpPr>
          <p:nvPr/>
        </p:nvSpPr>
        <p:spPr bwMode="auto">
          <a:xfrm>
            <a:off x="2485231" y="4219001"/>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3328B79-CBD4-B041-B159-E3286EADBC62}"/>
              </a:ext>
            </a:extLst>
          </p:cNvPr>
          <p:cNvSpPr>
            <a:spLocks noChangeShapeType="1"/>
          </p:cNvSpPr>
          <p:nvPr/>
        </p:nvSpPr>
        <p:spPr bwMode="auto">
          <a:xfrm>
            <a:off x="2485231" y="4504751"/>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3062900D-4135-244C-9B1F-EE7CC03B0254}"/>
              </a:ext>
            </a:extLst>
          </p:cNvPr>
          <p:cNvSpPr txBox="1">
            <a:spLocks noChangeArrowheads="1"/>
          </p:cNvSpPr>
          <p:nvPr/>
        </p:nvSpPr>
        <p:spPr bwMode="auto">
          <a:xfrm>
            <a:off x="2483643" y="2818826"/>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F09CC3DB-2FE1-524D-8CDC-16023843D213}"/>
              </a:ext>
            </a:extLst>
          </p:cNvPr>
          <p:cNvSpPr txBox="1">
            <a:spLocks noChangeArrowheads="1"/>
          </p:cNvSpPr>
          <p:nvPr/>
        </p:nvSpPr>
        <p:spPr bwMode="auto">
          <a:xfrm>
            <a:off x="2439193" y="4476176"/>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11BEC4C2-90AF-3642-B6AA-A63B2A81DFAF}"/>
              </a:ext>
            </a:extLst>
          </p:cNvPr>
          <p:cNvSpPr txBox="1">
            <a:spLocks noChangeArrowheads="1"/>
          </p:cNvSpPr>
          <p:nvPr/>
        </p:nvSpPr>
        <p:spPr bwMode="auto">
          <a:xfrm>
            <a:off x="2458243" y="4190426"/>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0727B177-EE8F-9E43-B808-DF3EFBDC0328}"/>
              </a:ext>
            </a:extLst>
          </p:cNvPr>
          <p:cNvSpPr txBox="1">
            <a:spLocks noChangeArrowheads="1"/>
          </p:cNvSpPr>
          <p:nvPr/>
        </p:nvSpPr>
        <p:spPr bwMode="auto">
          <a:xfrm>
            <a:off x="2448718" y="3895151"/>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110">
            <a:extLst>
              <a:ext uri="{FF2B5EF4-FFF2-40B4-BE49-F238E27FC236}">
                <a16:creationId xmlns:a16="http://schemas.microsoft.com/office/drawing/2014/main" id="{4FA9CEB5-639E-E640-8612-6A0B009F2759}"/>
              </a:ext>
            </a:extLst>
          </p:cNvPr>
          <p:cNvSpPr>
            <a:spLocks noChangeArrowheads="1"/>
          </p:cNvSpPr>
          <p:nvPr/>
        </p:nvSpPr>
        <p:spPr bwMode="auto">
          <a:xfrm>
            <a:off x="2818606" y="3104576"/>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P3</a:t>
            </a:r>
          </a:p>
        </p:txBody>
      </p:sp>
      <p:grpSp>
        <p:nvGrpSpPr>
          <p:cNvPr id="153" name="Group 111">
            <a:extLst>
              <a:ext uri="{FF2B5EF4-FFF2-40B4-BE49-F238E27FC236}">
                <a16:creationId xmlns:a16="http://schemas.microsoft.com/office/drawing/2014/main" id="{2D14C00E-16C9-D747-9CCE-229E757B8227}"/>
              </a:ext>
            </a:extLst>
          </p:cNvPr>
          <p:cNvGrpSpPr>
            <a:grpSpLocks/>
          </p:cNvGrpSpPr>
          <p:nvPr/>
        </p:nvGrpSpPr>
        <p:grpSpPr bwMode="auto">
          <a:xfrm>
            <a:off x="2786856" y="3428426"/>
            <a:ext cx="620712" cy="228600"/>
            <a:chOff x="1287" y="2524"/>
            <a:chExt cx="260" cy="100"/>
          </a:xfrm>
        </p:grpSpPr>
        <p:sp>
          <p:nvSpPr>
            <p:cNvPr id="154" name="Rectangle 112">
              <a:extLst>
                <a:ext uri="{FF2B5EF4-FFF2-40B4-BE49-F238E27FC236}">
                  <a16:creationId xmlns:a16="http://schemas.microsoft.com/office/drawing/2014/main" id="{3540F8E1-1FDC-E24A-98FB-7869060F66B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13">
              <a:extLst>
                <a:ext uri="{FF2B5EF4-FFF2-40B4-BE49-F238E27FC236}">
                  <a16:creationId xmlns:a16="http://schemas.microsoft.com/office/drawing/2014/main" id="{054ED091-B9B7-3540-A7FD-87F3C3C14D7F}"/>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6" name="Rectangle 114">
              <a:extLst>
                <a:ext uri="{FF2B5EF4-FFF2-40B4-BE49-F238E27FC236}">
                  <a16:creationId xmlns:a16="http://schemas.microsoft.com/office/drawing/2014/main" id="{380957E5-07F4-134E-B56E-1EC9D1C841A1}"/>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7" name="Rectangle 115">
              <a:extLst>
                <a:ext uri="{FF2B5EF4-FFF2-40B4-BE49-F238E27FC236}">
                  <a16:creationId xmlns:a16="http://schemas.microsoft.com/office/drawing/2014/main" id="{35B79E71-94E3-544D-ADB2-B31B6EA8EC3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59" name="Rectangle 24">
            <a:extLst>
              <a:ext uri="{FF2B5EF4-FFF2-40B4-BE49-F238E27FC236}">
                <a16:creationId xmlns:a16="http://schemas.microsoft.com/office/drawing/2014/main" id="{043A00F1-55AA-3943-A4DB-B6F911EC93DC}"/>
              </a:ext>
            </a:extLst>
          </p:cNvPr>
          <p:cNvSpPr>
            <a:spLocks noChangeArrowheads="1"/>
          </p:cNvSpPr>
          <p:nvPr/>
        </p:nvSpPr>
        <p:spPr bwMode="auto">
          <a:xfrm>
            <a:off x="5312568" y="2594989"/>
            <a:ext cx="1473200" cy="1979612"/>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0" name="Line 25">
            <a:extLst>
              <a:ext uri="{FF2B5EF4-FFF2-40B4-BE49-F238E27FC236}">
                <a16:creationId xmlns:a16="http://schemas.microsoft.com/office/drawing/2014/main" id="{97882FBC-8DAC-564D-B4C8-8B618C94ED21}"/>
              </a:ext>
            </a:extLst>
          </p:cNvPr>
          <p:cNvSpPr>
            <a:spLocks noChangeShapeType="1"/>
          </p:cNvSpPr>
          <p:nvPr/>
        </p:nvSpPr>
        <p:spPr bwMode="auto">
          <a:xfrm>
            <a:off x="5318918" y="3364926"/>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26">
            <a:extLst>
              <a:ext uri="{FF2B5EF4-FFF2-40B4-BE49-F238E27FC236}">
                <a16:creationId xmlns:a16="http://schemas.microsoft.com/office/drawing/2014/main" id="{6533FADA-08A6-274F-99DA-B76CD13186B6}"/>
              </a:ext>
            </a:extLst>
          </p:cNvPr>
          <p:cNvSpPr txBox="1">
            <a:spLocks noChangeArrowheads="1"/>
          </p:cNvSpPr>
          <p:nvPr/>
        </p:nvSpPr>
        <p:spPr bwMode="auto">
          <a:xfrm>
            <a:off x="5390356" y="3347464"/>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62" name="Line 27">
            <a:extLst>
              <a:ext uri="{FF2B5EF4-FFF2-40B4-BE49-F238E27FC236}">
                <a16:creationId xmlns:a16="http://schemas.microsoft.com/office/drawing/2014/main" id="{59739078-AC3B-BB43-A01C-5156C6AC1069}"/>
              </a:ext>
            </a:extLst>
          </p:cNvPr>
          <p:cNvSpPr>
            <a:spLocks noChangeShapeType="1"/>
          </p:cNvSpPr>
          <p:nvPr/>
        </p:nvSpPr>
        <p:spPr bwMode="auto">
          <a:xfrm>
            <a:off x="5320506" y="3682426"/>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3" name="Text Box 26">
            <a:extLst>
              <a:ext uri="{FF2B5EF4-FFF2-40B4-BE49-F238E27FC236}">
                <a16:creationId xmlns:a16="http://schemas.microsoft.com/office/drawing/2014/main" id="{78720604-E3E1-AA4C-8564-8B884DC18870}"/>
              </a:ext>
            </a:extLst>
          </p:cNvPr>
          <p:cNvSpPr txBox="1">
            <a:spLocks noChangeArrowheads="1"/>
          </p:cNvSpPr>
          <p:nvPr/>
        </p:nvSpPr>
        <p:spPr bwMode="auto">
          <a:xfrm>
            <a:off x="5387181" y="2561651"/>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64" name="Text Box 26">
            <a:extLst>
              <a:ext uri="{FF2B5EF4-FFF2-40B4-BE49-F238E27FC236}">
                <a16:creationId xmlns:a16="http://schemas.microsoft.com/office/drawing/2014/main" id="{0FE55F8B-E56B-8B4C-8A35-D5894CB5AA54}"/>
              </a:ext>
            </a:extLst>
          </p:cNvPr>
          <p:cNvSpPr txBox="1">
            <a:spLocks noChangeArrowheads="1"/>
          </p:cNvSpPr>
          <p:nvPr/>
        </p:nvSpPr>
        <p:spPr bwMode="auto">
          <a:xfrm>
            <a:off x="5384006" y="425233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65" name="Text Box 26">
            <a:extLst>
              <a:ext uri="{FF2B5EF4-FFF2-40B4-BE49-F238E27FC236}">
                <a16:creationId xmlns:a16="http://schemas.microsoft.com/office/drawing/2014/main" id="{3CBEC5FD-FC48-0B44-A978-2775A463A9BB}"/>
              </a:ext>
            </a:extLst>
          </p:cNvPr>
          <p:cNvSpPr txBox="1">
            <a:spLocks noChangeArrowheads="1"/>
          </p:cNvSpPr>
          <p:nvPr/>
        </p:nvSpPr>
        <p:spPr bwMode="auto">
          <a:xfrm>
            <a:off x="5384006" y="396658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66" name="Text Box 26">
            <a:extLst>
              <a:ext uri="{FF2B5EF4-FFF2-40B4-BE49-F238E27FC236}">
                <a16:creationId xmlns:a16="http://schemas.microsoft.com/office/drawing/2014/main" id="{36939330-E1D8-DD43-8326-8E30CD151A67}"/>
              </a:ext>
            </a:extLst>
          </p:cNvPr>
          <p:cNvSpPr txBox="1">
            <a:spLocks noChangeArrowheads="1"/>
          </p:cNvSpPr>
          <p:nvPr/>
        </p:nvSpPr>
        <p:spPr bwMode="auto">
          <a:xfrm>
            <a:off x="5384006" y="366813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67" name="Line 27">
            <a:extLst>
              <a:ext uri="{FF2B5EF4-FFF2-40B4-BE49-F238E27FC236}">
                <a16:creationId xmlns:a16="http://schemas.microsoft.com/office/drawing/2014/main" id="{8F676BB3-CB93-FC44-95E3-71A593E11393}"/>
              </a:ext>
            </a:extLst>
          </p:cNvPr>
          <p:cNvSpPr>
            <a:spLocks noChangeShapeType="1"/>
          </p:cNvSpPr>
          <p:nvPr/>
        </p:nvSpPr>
        <p:spPr bwMode="auto">
          <a:xfrm>
            <a:off x="5317331" y="3993576"/>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Line 27">
            <a:extLst>
              <a:ext uri="{FF2B5EF4-FFF2-40B4-BE49-F238E27FC236}">
                <a16:creationId xmlns:a16="http://schemas.microsoft.com/office/drawing/2014/main" id="{3257C166-E64A-3645-B552-FD16B4D71AEB}"/>
              </a:ext>
            </a:extLst>
          </p:cNvPr>
          <p:cNvSpPr>
            <a:spLocks noChangeShapeType="1"/>
          </p:cNvSpPr>
          <p:nvPr/>
        </p:nvSpPr>
        <p:spPr bwMode="auto">
          <a:xfrm>
            <a:off x="5314156" y="4292026"/>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9" name="Oval 128">
            <a:extLst>
              <a:ext uri="{FF2B5EF4-FFF2-40B4-BE49-F238E27FC236}">
                <a16:creationId xmlns:a16="http://schemas.microsoft.com/office/drawing/2014/main" id="{65AB5E7C-E09E-3141-92D4-FB563873BAA1}"/>
              </a:ext>
            </a:extLst>
          </p:cNvPr>
          <p:cNvSpPr>
            <a:spLocks noChangeArrowheads="1"/>
          </p:cNvSpPr>
          <p:nvPr/>
        </p:nvSpPr>
        <p:spPr bwMode="auto">
          <a:xfrm>
            <a:off x="5731668" y="2901376"/>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P1</a:t>
            </a:r>
          </a:p>
        </p:txBody>
      </p:sp>
      <p:grpSp>
        <p:nvGrpSpPr>
          <p:cNvPr id="170" name="Group 134">
            <a:extLst>
              <a:ext uri="{FF2B5EF4-FFF2-40B4-BE49-F238E27FC236}">
                <a16:creationId xmlns:a16="http://schemas.microsoft.com/office/drawing/2014/main" id="{00BF5763-3E40-E147-ACE8-5ED526226DDB}"/>
              </a:ext>
            </a:extLst>
          </p:cNvPr>
          <p:cNvGrpSpPr>
            <a:grpSpLocks/>
          </p:cNvGrpSpPr>
          <p:nvPr/>
        </p:nvGrpSpPr>
        <p:grpSpPr bwMode="auto">
          <a:xfrm>
            <a:off x="5603081" y="3217289"/>
            <a:ext cx="887412" cy="228600"/>
            <a:chOff x="1383" y="2620"/>
            <a:chExt cx="260" cy="100"/>
          </a:xfrm>
        </p:grpSpPr>
        <p:sp>
          <p:nvSpPr>
            <p:cNvPr id="171" name="Rectangle 135">
              <a:extLst>
                <a:ext uri="{FF2B5EF4-FFF2-40B4-BE49-F238E27FC236}">
                  <a16:creationId xmlns:a16="http://schemas.microsoft.com/office/drawing/2014/main" id="{CDC340F8-E46E-7E41-8E35-64383D0A17F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2" name="Rectangle 136">
              <a:extLst>
                <a:ext uri="{FF2B5EF4-FFF2-40B4-BE49-F238E27FC236}">
                  <a16:creationId xmlns:a16="http://schemas.microsoft.com/office/drawing/2014/main" id="{CEB2486C-9B9D-0C40-80F1-0DB2CBB3DFB8}"/>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Rectangle 137">
              <a:extLst>
                <a:ext uri="{FF2B5EF4-FFF2-40B4-BE49-F238E27FC236}">
                  <a16:creationId xmlns:a16="http://schemas.microsoft.com/office/drawing/2014/main" id="{1376AAC2-B46A-1E4A-9BBE-A4B572F451E5}"/>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4" name="Rectangle 138">
              <a:extLst>
                <a:ext uri="{FF2B5EF4-FFF2-40B4-BE49-F238E27FC236}">
                  <a16:creationId xmlns:a16="http://schemas.microsoft.com/office/drawing/2014/main" id="{D0F29441-9D82-0744-927B-FB9235C641D8}"/>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6" name="Rectangle 24">
            <a:extLst>
              <a:ext uri="{FF2B5EF4-FFF2-40B4-BE49-F238E27FC236}">
                <a16:creationId xmlns:a16="http://schemas.microsoft.com/office/drawing/2014/main" id="{7B52E473-BC4F-2546-8F23-4292A3FB8917}"/>
              </a:ext>
            </a:extLst>
          </p:cNvPr>
          <p:cNvSpPr>
            <a:spLocks noChangeArrowheads="1"/>
          </p:cNvSpPr>
          <p:nvPr/>
        </p:nvSpPr>
        <p:spPr bwMode="auto">
          <a:xfrm>
            <a:off x="8316118" y="2820414"/>
            <a:ext cx="1273175" cy="1979612"/>
          </a:xfrm>
          <a:prstGeom prst="rect">
            <a:avLst/>
          </a:prstGeom>
          <a:solidFill>
            <a:srgbClr val="FFFFFF"/>
          </a:solidFill>
          <a:ln w="28575">
            <a:solidFill>
              <a:srgbClr val="000000"/>
            </a:solidFill>
            <a:miter lim="800000"/>
            <a:headEnd/>
            <a:tailEnd/>
          </a:ln>
          <a:effectLst>
            <a:outerShdw blurRad="50800" dist="38100" dir="13500000" algn="br"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7" name="Line 25">
            <a:extLst>
              <a:ext uri="{FF2B5EF4-FFF2-40B4-BE49-F238E27FC236}">
                <a16:creationId xmlns:a16="http://schemas.microsoft.com/office/drawing/2014/main" id="{803956DE-2FA5-4140-9507-22E455660033}"/>
              </a:ext>
            </a:extLst>
          </p:cNvPr>
          <p:cNvSpPr>
            <a:spLocks noChangeShapeType="1"/>
          </p:cNvSpPr>
          <p:nvPr/>
        </p:nvSpPr>
        <p:spPr bwMode="auto">
          <a:xfrm>
            <a:off x="8325643" y="3580826"/>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Text Box 26">
            <a:extLst>
              <a:ext uri="{FF2B5EF4-FFF2-40B4-BE49-F238E27FC236}">
                <a16:creationId xmlns:a16="http://schemas.microsoft.com/office/drawing/2014/main" id="{47E3A0E5-1B3A-834F-8B2A-507EC67A3628}"/>
              </a:ext>
            </a:extLst>
          </p:cNvPr>
          <p:cNvSpPr txBox="1">
            <a:spLocks noChangeArrowheads="1"/>
          </p:cNvSpPr>
          <p:nvPr/>
        </p:nvSpPr>
        <p:spPr bwMode="auto">
          <a:xfrm>
            <a:off x="8282781" y="3563364"/>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9" name="Line 27">
            <a:extLst>
              <a:ext uri="{FF2B5EF4-FFF2-40B4-BE49-F238E27FC236}">
                <a16:creationId xmlns:a16="http://schemas.microsoft.com/office/drawing/2014/main" id="{24C8311A-F267-2B40-8506-DF30931D127F}"/>
              </a:ext>
            </a:extLst>
          </p:cNvPr>
          <p:cNvSpPr>
            <a:spLocks noChangeShapeType="1"/>
          </p:cNvSpPr>
          <p:nvPr/>
        </p:nvSpPr>
        <p:spPr bwMode="auto">
          <a:xfrm>
            <a:off x="8333581" y="3901501"/>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28">
            <a:extLst>
              <a:ext uri="{FF2B5EF4-FFF2-40B4-BE49-F238E27FC236}">
                <a16:creationId xmlns:a16="http://schemas.microsoft.com/office/drawing/2014/main" id="{90B576E6-B5C3-E047-92FE-7535DC86865B}"/>
              </a:ext>
            </a:extLst>
          </p:cNvPr>
          <p:cNvSpPr>
            <a:spLocks noChangeShapeType="1"/>
          </p:cNvSpPr>
          <p:nvPr/>
        </p:nvSpPr>
        <p:spPr bwMode="auto">
          <a:xfrm>
            <a:off x="8319293" y="421106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9">
            <a:extLst>
              <a:ext uri="{FF2B5EF4-FFF2-40B4-BE49-F238E27FC236}">
                <a16:creationId xmlns:a16="http://schemas.microsoft.com/office/drawing/2014/main" id="{DE510BC2-1C0A-3D45-B7F0-09B9A2AFDE5D}"/>
              </a:ext>
            </a:extLst>
          </p:cNvPr>
          <p:cNvSpPr>
            <a:spLocks noChangeShapeType="1"/>
          </p:cNvSpPr>
          <p:nvPr/>
        </p:nvSpPr>
        <p:spPr bwMode="auto">
          <a:xfrm>
            <a:off x="8319293" y="449681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DDAE1A42-ED4F-654B-87D0-169CF6BB1331}"/>
              </a:ext>
            </a:extLst>
          </p:cNvPr>
          <p:cNvSpPr txBox="1">
            <a:spLocks noChangeArrowheads="1"/>
          </p:cNvSpPr>
          <p:nvPr/>
        </p:nvSpPr>
        <p:spPr bwMode="auto">
          <a:xfrm>
            <a:off x="8317706" y="281088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83" name="Text Box 26">
            <a:extLst>
              <a:ext uri="{FF2B5EF4-FFF2-40B4-BE49-F238E27FC236}">
                <a16:creationId xmlns:a16="http://schemas.microsoft.com/office/drawing/2014/main" id="{7A014FEE-D35D-4D4E-A6F2-B759C9BE8A46}"/>
              </a:ext>
            </a:extLst>
          </p:cNvPr>
          <p:cNvSpPr txBox="1">
            <a:spLocks noChangeArrowheads="1"/>
          </p:cNvSpPr>
          <p:nvPr/>
        </p:nvSpPr>
        <p:spPr bwMode="auto">
          <a:xfrm>
            <a:off x="8273256" y="446823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84" name="Text Box 26">
            <a:extLst>
              <a:ext uri="{FF2B5EF4-FFF2-40B4-BE49-F238E27FC236}">
                <a16:creationId xmlns:a16="http://schemas.microsoft.com/office/drawing/2014/main" id="{7B48DF71-7962-E445-ACB0-EE3318149C71}"/>
              </a:ext>
            </a:extLst>
          </p:cNvPr>
          <p:cNvSpPr txBox="1">
            <a:spLocks noChangeArrowheads="1"/>
          </p:cNvSpPr>
          <p:nvPr/>
        </p:nvSpPr>
        <p:spPr bwMode="auto">
          <a:xfrm>
            <a:off x="8292306" y="418248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5" name="Text Box 26">
            <a:extLst>
              <a:ext uri="{FF2B5EF4-FFF2-40B4-BE49-F238E27FC236}">
                <a16:creationId xmlns:a16="http://schemas.microsoft.com/office/drawing/2014/main" id="{35F89933-4707-5D4A-921A-EC7B51E40D15}"/>
              </a:ext>
            </a:extLst>
          </p:cNvPr>
          <p:cNvSpPr txBox="1">
            <a:spLocks noChangeArrowheads="1"/>
          </p:cNvSpPr>
          <p:nvPr/>
        </p:nvSpPr>
        <p:spPr bwMode="auto">
          <a:xfrm>
            <a:off x="8282781" y="3887214"/>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6" name="Oval 153">
            <a:extLst>
              <a:ext uri="{FF2B5EF4-FFF2-40B4-BE49-F238E27FC236}">
                <a16:creationId xmlns:a16="http://schemas.microsoft.com/office/drawing/2014/main" id="{215E7B91-C0B7-B74C-B6E7-B5818A2553F2}"/>
              </a:ext>
            </a:extLst>
          </p:cNvPr>
          <p:cNvSpPr>
            <a:spLocks noChangeArrowheads="1"/>
          </p:cNvSpPr>
          <p:nvPr/>
        </p:nvSpPr>
        <p:spPr bwMode="auto">
          <a:xfrm>
            <a:off x="8652668" y="3118864"/>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P4</a:t>
            </a:r>
          </a:p>
        </p:txBody>
      </p:sp>
      <p:grpSp>
        <p:nvGrpSpPr>
          <p:cNvPr id="188" name="Group 156">
            <a:extLst>
              <a:ext uri="{FF2B5EF4-FFF2-40B4-BE49-F238E27FC236}">
                <a16:creationId xmlns:a16="http://schemas.microsoft.com/office/drawing/2014/main" id="{4260C82D-FA4B-EA40-B99D-03E56D50D1BA}"/>
              </a:ext>
            </a:extLst>
          </p:cNvPr>
          <p:cNvGrpSpPr>
            <a:grpSpLocks/>
          </p:cNvGrpSpPr>
          <p:nvPr/>
        </p:nvGrpSpPr>
        <p:grpSpPr bwMode="auto">
          <a:xfrm>
            <a:off x="8646318" y="3450651"/>
            <a:ext cx="620713" cy="204788"/>
            <a:chOff x="1287" y="2524"/>
            <a:chExt cx="260" cy="100"/>
          </a:xfrm>
        </p:grpSpPr>
        <p:sp>
          <p:nvSpPr>
            <p:cNvPr id="189" name="Rectangle 157">
              <a:extLst>
                <a:ext uri="{FF2B5EF4-FFF2-40B4-BE49-F238E27FC236}">
                  <a16:creationId xmlns:a16="http://schemas.microsoft.com/office/drawing/2014/main" id="{3C55969E-575D-4843-85A0-C9288C89A71A}"/>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58">
              <a:extLst>
                <a:ext uri="{FF2B5EF4-FFF2-40B4-BE49-F238E27FC236}">
                  <a16:creationId xmlns:a16="http://schemas.microsoft.com/office/drawing/2014/main" id="{1D81D694-BFCE-CD4C-8B46-411E3E05EFA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1" name="Rectangle 159">
              <a:extLst>
                <a:ext uri="{FF2B5EF4-FFF2-40B4-BE49-F238E27FC236}">
                  <a16:creationId xmlns:a16="http://schemas.microsoft.com/office/drawing/2014/main" id="{1E24AC3B-00C1-CD43-B2CA-0A3FFEF53694}"/>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2" name="Rectangle 160">
              <a:extLst>
                <a:ext uri="{FF2B5EF4-FFF2-40B4-BE49-F238E27FC236}">
                  <a16:creationId xmlns:a16="http://schemas.microsoft.com/office/drawing/2014/main" id="{9B3524D6-8B31-5B45-AE62-56D9DEC06C91}"/>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4" name="Rectangle 174">
            <a:extLst>
              <a:ext uri="{FF2B5EF4-FFF2-40B4-BE49-F238E27FC236}">
                <a16:creationId xmlns:a16="http://schemas.microsoft.com/office/drawing/2014/main" id="{4C60141B-5E00-944A-9D60-A427659E8698}"/>
              </a:ext>
            </a:extLst>
          </p:cNvPr>
          <p:cNvSpPr>
            <a:spLocks noChangeArrowheads="1"/>
          </p:cNvSpPr>
          <p:nvPr/>
        </p:nvSpPr>
        <p:spPr bwMode="auto">
          <a:xfrm>
            <a:off x="1254875" y="1933074"/>
            <a:ext cx="3906061" cy="962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 = socket(AF_INET,SOCK_STREAM)</a:t>
            </a:r>
          </a:p>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mySocket.bind(myaddr,</a:t>
            </a:r>
            <a:r>
              <a:rPr lang="en-US" sz="1600" b="1" dirty="0">
                <a:solidFill>
                  <a:srgbClr val="C00000"/>
                </a:solidFill>
                <a:latin typeface="Courier New" charset="0"/>
                <a:ea typeface="ＭＳ Ｐゴシック" charset="0"/>
              </a:rPr>
              <a:t>9157</a:t>
            </a:r>
            <a:r>
              <a:rPr lang="en-US" sz="1600" b="1" dirty="0">
                <a:solidFill>
                  <a:srgbClr val="000000"/>
                </a:solidFill>
                <a:latin typeface="Courier New" charset="0"/>
                <a:ea typeface="ＭＳ Ｐゴシック" charset="0"/>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5" name="Line 177">
            <a:extLst>
              <a:ext uri="{FF2B5EF4-FFF2-40B4-BE49-F238E27FC236}">
                <a16:creationId xmlns:a16="http://schemas.microsoft.com/office/drawing/2014/main" id="{3415A4E4-A8D6-0A45-87D5-0E83D0C0F914}"/>
              </a:ext>
            </a:extLst>
          </p:cNvPr>
          <p:cNvSpPr>
            <a:spLocks noChangeShapeType="1"/>
          </p:cNvSpPr>
          <p:nvPr/>
        </p:nvSpPr>
        <p:spPr bwMode="auto">
          <a:xfrm>
            <a:off x="3023393" y="3531614"/>
            <a:ext cx="0" cy="217646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6" name="Line 178">
            <a:extLst>
              <a:ext uri="{FF2B5EF4-FFF2-40B4-BE49-F238E27FC236}">
                <a16:creationId xmlns:a16="http://schemas.microsoft.com/office/drawing/2014/main" id="{A9D1D210-F533-114F-8A39-1FAA948B33D4}"/>
              </a:ext>
            </a:extLst>
          </p:cNvPr>
          <p:cNvSpPr>
            <a:spLocks noChangeShapeType="1"/>
          </p:cNvSpPr>
          <p:nvPr/>
        </p:nvSpPr>
        <p:spPr bwMode="auto">
          <a:xfrm>
            <a:off x="5953918" y="3290314"/>
            <a:ext cx="12700" cy="2408237"/>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7" name="Line 180">
            <a:extLst>
              <a:ext uri="{FF2B5EF4-FFF2-40B4-BE49-F238E27FC236}">
                <a16:creationId xmlns:a16="http://schemas.microsoft.com/office/drawing/2014/main" id="{6B5344BE-1CCC-B340-996D-3B09BDFBBE3A}"/>
              </a:ext>
            </a:extLst>
          </p:cNvPr>
          <p:cNvSpPr>
            <a:spLocks noChangeShapeType="1"/>
          </p:cNvSpPr>
          <p:nvPr/>
        </p:nvSpPr>
        <p:spPr bwMode="auto">
          <a:xfrm>
            <a:off x="3023393" y="5690614"/>
            <a:ext cx="2936875" cy="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Line 181">
            <a:extLst>
              <a:ext uri="{FF2B5EF4-FFF2-40B4-BE49-F238E27FC236}">
                <a16:creationId xmlns:a16="http://schemas.microsoft.com/office/drawing/2014/main" id="{75872309-2BFC-8644-8732-E37B001E22A7}"/>
              </a:ext>
            </a:extLst>
          </p:cNvPr>
          <p:cNvSpPr>
            <a:spLocks noChangeShapeType="1"/>
          </p:cNvSpPr>
          <p:nvPr/>
        </p:nvSpPr>
        <p:spPr bwMode="auto">
          <a:xfrm>
            <a:off x="5830093" y="3303014"/>
            <a:ext cx="0" cy="224631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9" name="Line 182">
            <a:extLst>
              <a:ext uri="{FF2B5EF4-FFF2-40B4-BE49-F238E27FC236}">
                <a16:creationId xmlns:a16="http://schemas.microsoft.com/office/drawing/2014/main" id="{ED8FED43-69D8-CD40-86EB-26FB24C6EABD}"/>
              </a:ext>
            </a:extLst>
          </p:cNvPr>
          <p:cNvSpPr>
            <a:spLocks noChangeShapeType="1"/>
          </p:cNvSpPr>
          <p:nvPr/>
        </p:nvSpPr>
        <p:spPr bwMode="auto">
          <a:xfrm>
            <a:off x="3131343" y="5531864"/>
            <a:ext cx="2740025" cy="0"/>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Line 183">
            <a:extLst>
              <a:ext uri="{FF2B5EF4-FFF2-40B4-BE49-F238E27FC236}">
                <a16:creationId xmlns:a16="http://schemas.microsoft.com/office/drawing/2014/main" id="{4E77B951-325F-9646-965F-1E9415527950}"/>
              </a:ext>
            </a:extLst>
          </p:cNvPr>
          <p:cNvSpPr>
            <a:spLocks noChangeShapeType="1"/>
          </p:cNvSpPr>
          <p:nvPr/>
        </p:nvSpPr>
        <p:spPr bwMode="auto">
          <a:xfrm>
            <a:off x="3124993" y="3518914"/>
            <a:ext cx="12700" cy="2017712"/>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Line 184">
            <a:extLst>
              <a:ext uri="{FF2B5EF4-FFF2-40B4-BE49-F238E27FC236}">
                <a16:creationId xmlns:a16="http://schemas.microsoft.com/office/drawing/2014/main" id="{DE96BAA3-92F8-8647-B475-DC04328C350D}"/>
              </a:ext>
            </a:extLst>
          </p:cNvPr>
          <p:cNvSpPr>
            <a:spLocks noChangeShapeType="1"/>
          </p:cNvSpPr>
          <p:nvPr/>
        </p:nvSpPr>
        <p:spPr bwMode="auto">
          <a:xfrm>
            <a:off x="9033668" y="3569714"/>
            <a:ext cx="0" cy="217646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2" name="Line 185">
            <a:extLst>
              <a:ext uri="{FF2B5EF4-FFF2-40B4-BE49-F238E27FC236}">
                <a16:creationId xmlns:a16="http://schemas.microsoft.com/office/drawing/2014/main" id="{98C53D0E-36E0-9746-B2E0-7A179BBFF854}"/>
              </a:ext>
            </a:extLst>
          </p:cNvPr>
          <p:cNvSpPr>
            <a:spLocks noChangeShapeType="1"/>
          </p:cNvSpPr>
          <p:nvPr/>
        </p:nvSpPr>
        <p:spPr bwMode="auto">
          <a:xfrm>
            <a:off x="8916193" y="3537964"/>
            <a:ext cx="12700" cy="2017712"/>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3" name="Line 186">
            <a:extLst>
              <a:ext uri="{FF2B5EF4-FFF2-40B4-BE49-F238E27FC236}">
                <a16:creationId xmlns:a16="http://schemas.microsoft.com/office/drawing/2014/main" id="{5CF7BEF4-FCF9-5245-97E3-9295F72ABEAF}"/>
              </a:ext>
            </a:extLst>
          </p:cNvPr>
          <p:cNvSpPr>
            <a:spLocks noChangeShapeType="1"/>
          </p:cNvSpPr>
          <p:nvPr/>
        </p:nvSpPr>
        <p:spPr bwMode="auto">
          <a:xfrm>
            <a:off x="6096793" y="3309364"/>
            <a:ext cx="12700" cy="2408237"/>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Line 187">
            <a:extLst>
              <a:ext uri="{FF2B5EF4-FFF2-40B4-BE49-F238E27FC236}">
                <a16:creationId xmlns:a16="http://schemas.microsoft.com/office/drawing/2014/main" id="{2FEDDAA8-4D5A-F644-8D9D-D75448B5AB9C}"/>
              </a:ext>
            </a:extLst>
          </p:cNvPr>
          <p:cNvSpPr>
            <a:spLocks noChangeShapeType="1"/>
          </p:cNvSpPr>
          <p:nvPr/>
        </p:nvSpPr>
        <p:spPr bwMode="auto">
          <a:xfrm>
            <a:off x="6230143" y="3322064"/>
            <a:ext cx="0" cy="224631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5" name="Line 188">
            <a:extLst>
              <a:ext uri="{FF2B5EF4-FFF2-40B4-BE49-F238E27FC236}">
                <a16:creationId xmlns:a16="http://schemas.microsoft.com/office/drawing/2014/main" id="{785832B0-11E2-7D42-892F-39130A9455CB}"/>
              </a:ext>
            </a:extLst>
          </p:cNvPr>
          <p:cNvSpPr>
            <a:spLocks noChangeShapeType="1"/>
          </p:cNvSpPr>
          <p:nvPr/>
        </p:nvSpPr>
        <p:spPr bwMode="auto">
          <a:xfrm>
            <a:off x="6119018" y="5709664"/>
            <a:ext cx="2936875" cy="0"/>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Line 189">
            <a:extLst>
              <a:ext uri="{FF2B5EF4-FFF2-40B4-BE49-F238E27FC236}">
                <a16:creationId xmlns:a16="http://schemas.microsoft.com/office/drawing/2014/main" id="{CB7F98CB-6143-EE46-9171-A611901AA528}"/>
              </a:ext>
            </a:extLst>
          </p:cNvPr>
          <p:cNvSpPr>
            <a:spLocks noChangeShapeType="1"/>
          </p:cNvSpPr>
          <p:nvPr/>
        </p:nvSpPr>
        <p:spPr bwMode="auto">
          <a:xfrm>
            <a:off x="6204743" y="5541389"/>
            <a:ext cx="2740025" cy="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7" name="Group 196">
            <a:extLst>
              <a:ext uri="{FF2B5EF4-FFF2-40B4-BE49-F238E27FC236}">
                <a16:creationId xmlns:a16="http://schemas.microsoft.com/office/drawing/2014/main" id="{3B303B9E-D7B6-B44F-B2C6-EAF4FBBE0075}"/>
              </a:ext>
            </a:extLst>
          </p:cNvPr>
          <p:cNvGrpSpPr>
            <a:grpSpLocks/>
          </p:cNvGrpSpPr>
          <p:nvPr/>
        </p:nvGrpSpPr>
        <p:grpSpPr bwMode="auto">
          <a:xfrm>
            <a:off x="2726531" y="5790630"/>
            <a:ext cx="1658938" cy="657226"/>
            <a:chOff x="1309" y="3697"/>
            <a:chExt cx="1045" cy="414"/>
          </a:xfrm>
        </p:grpSpPr>
        <p:sp>
          <p:nvSpPr>
            <p:cNvPr id="208" name="Rectangle 193">
              <a:extLst>
                <a:ext uri="{FF2B5EF4-FFF2-40B4-BE49-F238E27FC236}">
                  <a16:creationId xmlns:a16="http://schemas.microsoft.com/office/drawing/2014/main" id="{5E867730-FF86-E94C-84E9-3C3B7F8650AF}"/>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9" name="Line 194">
              <a:extLst>
                <a:ext uri="{FF2B5EF4-FFF2-40B4-BE49-F238E27FC236}">
                  <a16:creationId xmlns:a16="http://schemas.microsoft.com/office/drawing/2014/main" id="{DCB14944-9918-094E-A124-FFAF2CCC01E8}"/>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0" name="Text Box 195">
              <a:extLst>
                <a:ext uri="{FF2B5EF4-FFF2-40B4-BE49-F238E27FC236}">
                  <a16:creationId xmlns:a16="http://schemas.microsoft.com/office/drawing/2014/main" id="{7F105679-9AE1-A34E-A646-23B52D1B8449}"/>
                </a:ext>
              </a:extLst>
            </p:cNvPr>
            <p:cNvSpPr txBox="1">
              <a:spLocks noChangeArrowheads="1"/>
            </p:cNvSpPr>
            <p:nvPr/>
          </p:nvSpPr>
          <p:spPr bwMode="auto">
            <a:xfrm>
              <a:off x="1309" y="3822"/>
              <a:ext cx="1003"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6428</a:t>
              </a:r>
            </a:p>
          </p:txBody>
        </p:sp>
      </p:grpSp>
      <p:grpSp>
        <p:nvGrpSpPr>
          <p:cNvPr id="211" name="Group 201">
            <a:extLst>
              <a:ext uri="{FF2B5EF4-FFF2-40B4-BE49-F238E27FC236}">
                <a16:creationId xmlns:a16="http://schemas.microsoft.com/office/drawing/2014/main" id="{C26B3BDC-40D0-554B-BF75-79BA0C664254}"/>
              </a:ext>
            </a:extLst>
          </p:cNvPr>
          <p:cNvGrpSpPr>
            <a:grpSpLocks/>
          </p:cNvGrpSpPr>
          <p:nvPr/>
        </p:nvGrpSpPr>
        <p:grpSpPr bwMode="auto">
          <a:xfrm>
            <a:off x="4039394" y="4914330"/>
            <a:ext cx="1706563" cy="657226"/>
            <a:chOff x="2741" y="3750"/>
            <a:chExt cx="1075" cy="414"/>
          </a:xfrm>
        </p:grpSpPr>
        <p:sp>
          <p:nvSpPr>
            <p:cNvPr id="212" name="Rectangle 198">
              <a:extLst>
                <a:ext uri="{FF2B5EF4-FFF2-40B4-BE49-F238E27FC236}">
                  <a16:creationId xmlns:a16="http://schemas.microsoft.com/office/drawing/2014/main" id="{2AEC7827-74B2-8F4D-A5B2-46F174C8BC7A}"/>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3" name="Line 199">
              <a:extLst>
                <a:ext uri="{FF2B5EF4-FFF2-40B4-BE49-F238E27FC236}">
                  <a16:creationId xmlns:a16="http://schemas.microsoft.com/office/drawing/2014/main" id="{51BE463B-088F-174F-AFA2-906D7DEE343D}"/>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4" name="Text Box 200">
              <a:extLst>
                <a:ext uri="{FF2B5EF4-FFF2-40B4-BE49-F238E27FC236}">
                  <a16:creationId xmlns:a16="http://schemas.microsoft.com/office/drawing/2014/main" id="{0F6793CB-ABA9-534D-B627-3241E60849A0}"/>
                </a:ext>
              </a:extLst>
            </p:cNvPr>
            <p:cNvSpPr txBox="1">
              <a:spLocks noChangeArrowheads="1"/>
            </p:cNvSpPr>
            <p:nvPr/>
          </p:nvSpPr>
          <p:spPr bwMode="auto">
            <a:xfrm>
              <a:off x="2813" y="3875"/>
              <a:ext cx="1003"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6428</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9157</a:t>
              </a:r>
            </a:p>
          </p:txBody>
        </p:sp>
      </p:grpSp>
      <p:grpSp>
        <p:nvGrpSpPr>
          <p:cNvPr id="215" name="Group 202">
            <a:extLst>
              <a:ext uri="{FF2B5EF4-FFF2-40B4-BE49-F238E27FC236}">
                <a16:creationId xmlns:a16="http://schemas.microsoft.com/office/drawing/2014/main" id="{2BA0D7D3-1E9F-874D-9578-106CF426BDAB}"/>
              </a:ext>
            </a:extLst>
          </p:cNvPr>
          <p:cNvGrpSpPr>
            <a:grpSpLocks/>
          </p:cNvGrpSpPr>
          <p:nvPr/>
        </p:nvGrpSpPr>
        <p:grpSpPr bwMode="auto">
          <a:xfrm>
            <a:off x="7063581" y="4914326"/>
            <a:ext cx="1341437" cy="652463"/>
            <a:chOff x="1509" y="3697"/>
            <a:chExt cx="845" cy="411"/>
          </a:xfrm>
        </p:grpSpPr>
        <p:sp>
          <p:nvSpPr>
            <p:cNvPr id="216" name="Rectangle 203">
              <a:extLst>
                <a:ext uri="{FF2B5EF4-FFF2-40B4-BE49-F238E27FC236}">
                  <a16:creationId xmlns:a16="http://schemas.microsoft.com/office/drawing/2014/main" id="{B2A9891A-642F-6D49-A890-0C106C26FAD8}"/>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7" name="Line 204">
              <a:extLst>
                <a:ext uri="{FF2B5EF4-FFF2-40B4-BE49-F238E27FC236}">
                  <a16:creationId xmlns:a16="http://schemas.microsoft.com/office/drawing/2014/main" id="{521F25C6-A7B0-BD43-AB39-10E85195A07C}"/>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Text Box 205">
              <a:extLst>
                <a:ext uri="{FF2B5EF4-FFF2-40B4-BE49-F238E27FC236}">
                  <a16:creationId xmlns:a16="http://schemas.microsoft.com/office/drawing/2014/main" id="{A375B067-6627-F24A-ADAA-564841EB89F9}"/>
                </a:ext>
              </a:extLst>
            </p:cNvPr>
            <p:cNvSpPr txBox="1">
              <a:spLocks noChangeArrowheads="1"/>
            </p:cNvSpPr>
            <p:nvPr/>
          </p:nvSpPr>
          <p:spPr bwMode="auto">
            <a:xfrm>
              <a:off x="1509" y="3822"/>
              <a:ext cx="803"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a:t>
              </a:r>
            </a:p>
          </p:txBody>
        </p:sp>
      </p:grpSp>
      <p:grpSp>
        <p:nvGrpSpPr>
          <p:cNvPr id="219" name="Group 206">
            <a:extLst>
              <a:ext uri="{FF2B5EF4-FFF2-40B4-BE49-F238E27FC236}">
                <a16:creationId xmlns:a16="http://schemas.microsoft.com/office/drawing/2014/main" id="{B5181A21-D7E7-3E42-9344-472D54222757}"/>
              </a:ext>
            </a:extLst>
          </p:cNvPr>
          <p:cNvGrpSpPr>
            <a:grpSpLocks/>
          </p:cNvGrpSpPr>
          <p:nvPr/>
        </p:nvGrpSpPr>
        <p:grpSpPr bwMode="auto">
          <a:xfrm>
            <a:off x="6304756" y="5768401"/>
            <a:ext cx="1389062" cy="652463"/>
            <a:chOff x="2741" y="3750"/>
            <a:chExt cx="875" cy="411"/>
          </a:xfrm>
        </p:grpSpPr>
        <p:sp>
          <p:nvSpPr>
            <p:cNvPr id="220" name="Rectangle 207">
              <a:extLst>
                <a:ext uri="{FF2B5EF4-FFF2-40B4-BE49-F238E27FC236}">
                  <a16:creationId xmlns:a16="http://schemas.microsoft.com/office/drawing/2014/main" id="{92ECB27B-35D3-E94B-A9F9-6AB2E4D0E9A5}"/>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Line 208">
              <a:extLst>
                <a:ext uri="{FF2B5EF4-FFF2-40B4-BE49-F238E27FC236}">
                  <a16:creationId xmlns:a16="http://schemas.microsoft.com/office/drawing/2014/main" id="{7683B80C-70E1-9C44-94AD-C7C88A9E0CA6}"/>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Text Box 209">
              <a:extLst>
                <a:ext uri="{FF2B5EF4-FFF2-40B4-BE49-F238E27FC236}">
                  <a16:creationId xmlns:a16="http://schemas.microsoft.com/office/drawing/2014/main" id="{A346B1BA-6406-6F45-9B45-BAB032C59481}"/>
                </a:ext>
              </a:extLst>
            </p:cNvPr>
            <p:cNvSpPr txBox="1">
              <a:spLocks noChangeArrowheads="1"/>
            </p:cNvSpPr>
            <p:nvPr/>
          </p:nvSpPr>
          <p:spPr bwMode="auto">
            <a:xfrm>
              <a:off x="2813" y="3875"/>
              <a:ext cx="803"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a:t>
              </a:r>
            </a:p>
          </p:txBody>
        </p:sp>
      </p:grpSp>
      <p:grpSp>
        <p:nvGrpSpPr>
          <p:cNvPr id="223" name="Group 214">
            <a:extLst>
              <a:ext uri="{FF2B5EF4-FFF2-40B4-BE49-F238E27FC236}">
                <a16:creationId xmlns:a16="http://schemas.microsoft.com/office/drawing/2014/main" id="{E39C7ED5-8B2C-DE4F-80CB-990D1AA7B49F}"/>
              </a:ext>
            </a:extLst>
          </p:cNvPr>
          <p:cNvGrpSpPr>
            <a:grpSpLocks/>
          </p:cNvGrpSpPr>
          <p:nvPr/>
        </p:nvGrpSpPr>
        <p:grpSpPr bwMode="auto">
          <a:xfrm>
            <a:off x="1610518" y="4406326"/>
            <a:ext cx="711200" cy="669925"/>
            <a:chOff x="-44" y="1473"/>
            <a:chExt cx="981" cy="1105"/>
          </a:xfrm>
        </p:grpSpPr>
        <p:pic>
          <p:nvPicPr>
            <p:cNvPr id="224" name="Picture 215" descr="desktop_computer_stylized_medium">
              <a:extLst>
                <a:ext uri="{FF2B5EF4-FFF2-40B4-BE49-F238E27FC236}">
                  <a16:creationId xmlns:a16="http://schemas.microsoft.com/office/drawing/2014/main" id="{E6F7AF8C-6139-A44A-B799-9DB1A4938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 name="Freeform 216">
              <a:extLst>
                <a:ext uri="{FF2B5EF4-FFF2-40B4-BE49-F238E27FC236}">
                  <a16:creationId xmlns:a16="http://schemas.microsoft.com/office/drawing/2014/main" id="{E7BE33D7-3BA9-1847-9AD9-95F7E1DEA0D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6" name="Group 217">
            <a:extLst>
              <a:ext uri="{FF2B5EF4-FFF2-40B4-BE49-F238E27FC236}">
                <a16:creationId xmlns:a16="http://schemas.microsoft.com/office/drawing/2014/main" id="{ECE9DF28-DF72-7544-9229-870F2565D5F7}"/>
              </a:ext>
            </a:extLst>
          </p:cNvPr>
          <p:cNvGrpSpPr>
            <a:grpSpLocks/>
          </p:cNvGrpSpPr>
          <p:nvPr/>
        </p:nvGrpSpPr>
        <p:grpSpPr bwMode="auto">
          <a:xfrm flipH="1">
            <a:off x="9879806" y="4530151"/>
            <a:ext cx="711200" cy="669925"/>
            <a:chOff x="-44" y="1473"/>
            <a:chExt cx="981" cy="1105"/>
          </a:xfrm>
        </p:grpSpPr>
        <p:pic>
          <p:nvPicPr>
            <p:cNvPr id="227" name="Picture 218" descr="desktop_computer_stylized_medium">
              <a:extLst>
                <a:ext uri="{FF2B5EF4-FFF2-40B4-BE49-F238E27FC236}">
                  <a16:creationId xmlns:a16="http://schemas.microsoft.com/office/drawing/2014/main" id="{AAE1CD7B-71E4-DA44-B3BA-A6BCDDB83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8" name="Freeform 219">
              <a:extLst>
                <a:ext uri="{FF2B5EF4-FFF2-40B4-BE49-F238E27FC236}">
                  <a16:creationId xmlns:a16="http://schemas.microsoft.com/office/drawing/2014/main" id="{E273E05C-F934-1B44-AA55-C146C99BC60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9" name="Group 220">
            <a:extLst>
              <a:ext uri="{FF2B5EF4-FFF2-40B4-BE49-F238E27FC236}">
                <a16:creationId xmlns:a16="http://schemas.microsoft.com/office/drawing/2014/main" id="{4338C4B1-DA10-CF42-9E12-96B6998CDA7B}"/>
              </a:ext>
            </a:extLst>
          </p:cNvPr>
          <p:cNvGrpSpPr>
            <a:grpSpLocks/>
          </p:cNvGrpSpPr>
          <p:nvPr/>
        </p:nvGrpSpPr>
        <p:grpSpPr bwMode="auto">
          <a:xfrm>
            <a:off x="4702968" y="3928489"/>
            <a:ext cx="358775" cy="704850"/>
            <a:chOff x="4140" y="429"/>
            <a:chExt cx="1425" cy="2396"/>
          </a:xfrm>
        </p:grpSpPr>
        <p:sp>
          <p:nvSpPr>
            <p:cNvPr id="230" name="Freeform 221">
              <a:extLst>
                <a:ext uri="{FF2B5EF4-FFF2-40B4-BE49-F238E27FC236}">
                  <a16:creationId xmlns:a16="http://schemas.microsoft.com/office/drawing/2014/main" id="{72E2375B-D2CD-524D-99CC-9AA1332B0E2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Rectangle 222">
              <a:extLst>
                <a:ext uri="{FF2B5EF4-FFF2-40B4-BE49-F238E27FC236}">
                  <a16:creationId xmlns:a16="http://schemas.microsoft.com/office/drawing/2014/main" id="{9A46A85F-576F-5549-8CE1-4D6375E6E22B}"/>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Freeform 223">
              <a:extLst>
                <a:ext uri="{FF2B5EF4-FFF2-40B4-BE49-F238E27FC236}">
                  <a16:creationId xmlns:a16="http://schemas.microsoft.com/office/drawing/2014/main" id="{2AC2D8E6-5479-B547-832A-A4D633663DE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3" name="Freeform 224">
              <a:extLst>
                <a:ext uri="{FF2B5EF4-FFF2-40B4-BE49-F238E27FC236}">
                  <a16:creationId xmlns:a16="http://schemas.microsoft.com/office/drawing/2014/main" id="{F5154C64-E9B4-9B4B-ADCB-BF7CEFAA6ED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225">
              <a:extLst>
                <a:ext uri="{FF2B5EF4-FFF2-40B4-BE49-F238E27FC236}">
                  <a16:creationId xmlns:a16="http://schemas.microsoft.com/office/drawing/2014/main" id="{20BD3C08-A36B-8C47-A9E1-98E61BCD2361}"/>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5" name="Group 226">
              <a:extLst>
                <a:ext uri="{FF2B5EF4-FFF2-40B4-BE49-F238E27FC236}">
                  <a16:creationId xmlns:a16="http://schemas.microsoft.com/office/drawing/2014/main" id="{BA9CB11E-6522-2A4E-B926-6BB8F2D61B29}"/>
                </a:ext>
              </a:extLst>
            </p:cNvPr>
            <p:cNvGrpSpPr>
              <a:grpSpLocks/>
            </p:cNvGrpSpPr>
            <p:nvPr/>
          </p:nvGrpSpPr>
          <p:grpSpPr bwMode="auto">
            <a:xfrm>
              <a:off x="4749" y="668"/>
              <a:ext cx="581" cy="145"/>
              <a:chOff x="614" y="2568"/>
              <a:chExt cx="725" cy="139"/>
            </a:xfrm>
          </p:grpSpPr>
          <p:sp>
            <p:nvSpPr>
              <p:cNvPr id="260" name="AutoShape 227">
                <a:extLst>
                  <a:ext uri="{FF2B5EF4-FFF2-40B4-BE49-F238E27FC236}">
                    <a16:creationId xmlns:a16="http://schemas.microsoft.com/office/drawing/2014/main" id="{A66F61C7-D146-2444-9233-EEEFDA6DB53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1" name="AutoShape 228">
                <a:extLst>
                  <a:ext uri="{FF2B5EF4-FFF2-40B4-BE49-F238E27FC236}">
                    <a16:creationId xmlns:a16="http://schemas.microsoft.com/office/drawing/2014/main" id="{C237943C-1D9E-C340-92B4-E279FE5EB9A1}"/>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29">
              <a:extLst>
                <a:ext uri="{FF2B5EF4-FFF2-40B4-BE49-F238E27FC236}">
                  <a16:creationId xmlns:a16="http://schemas.microsoft.com/office/drawing/2014/main" id="{C81D6CA2-B425-4946-AE7A-8E40C0836516}"/>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7" name="Group 230">
              <a:extLst>
                <a:ext uri="{FF2B5EF4-FFF2-40B4-BE49-F238E27FC236}">
                  <a16:creationId xmlns:a16="http://schemas.microsoft.com/office/drawing/2014/main" id="{E1CF8BC0-EDFE-2A4B-A9FD-D7352BEF920B}"/>
                </a:ext>
              </a:extLst>
            </p:cNvPr>
            <p:cNvGrpSpPr>
              <a:grpSpLocks/>
            </p:cNvGrpSpPr>
            <p:nvPr/>
          </p:nvGrpSpPr>
          <p:grpSpPr bwMode="auto">
            <a:xfrm>
              <a:off x="4747" y="994"/>
              <a:ext cx="581" cy="134"/>
              <a:chOff x="614" y="2568"/>
              <a:chExt cx="725" cy="139"/>
            </a:xfrm>
          </p:grpSpPr>
          <p:sp>
            <p:nvSpPr>
              <p:cNvPr id="258" name="AutoShape 231">
                <a:extLst>
                  <a:ext uri="{FF2B5EF4-FFF2-40B4-BE49-F238E27FC236}">
                    <a16:creationId xmlns:a16="http://schemas.microsoft.com/office/drawing/2014/main" id="{0A9026E3-01D2-A044-85D9-3C22E36B944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AutoShape 232">
                <a:extLst>
                  <a:ext uri="{FF2B5EF4-FFF2-40B4-BE49-F238E27FC236}">
                    <a16:creationId xmlns:a16="http://schemas.microsoft.com/office/drawing/2014/main" id="{89380DF0-55D0-544B-ABE2-D6ADD8851B2B}"/>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8" name="Rectangle 233">
              <a:extLst>
                <a:ext uri="{FF2B5EF4-FFF2-40B4-BE49-F238E27FC236}">
                  <a16:creationId xmlns:a16="http://schemas.microsoft.com/office/drawing/2014/main" id="{DF34371F-6EF2-844A-9475-6B8ECC1E25C3}"/>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9" name="Rectangle 234">
              <a:extLst>
                <a:ext uri="{FF2B5EF4-FFF2-40B4-BE49-F238E27FC236}">
                  <a16:creationId xmlns:a16="http://schemas.microsoft.com/office/drawing/2014/main" id="{7BF59601-B231-7F4D-B6B7-74CA58AE9412}"/>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40" name="Group 235">
              <a:extLst>
                <a:ext uri="{FF2B5EF4-FFF2-40B4-BE49-F238E27FC236}">
                  <a16:creationId xmlns:a16="http://schemas.microsoft.com/office/drawing/2014/main" id="{653CAD17-3E1A-0A44-BF50-DB027FAD871F}"/>
                </a:ext>
              </a:extLst>
            </p:cNvPr>
            <p:cNvGrpSpPr>
              <a:grpSpLocks/>
            </p:cNvGrpSpPr>
            <p:nvPr/>
          </p:nvGrpSpPr>
          <p:grpSpPr bwMode="auto">
            <a:xfrm>
              <a:off x="4735" y="1627"/>
              <a:ext cx="582" cy="151"/>
              <a:chOff x="614" y="2568"/>
              <a:chExt cx="725" cy="139"/>
            </a:xfrm>
          </p:grpSpPr>
          <p:sp>
            <p:nvSpPr>
              <p:cNvPr id="256" name="AutoShape 236">
                <a:extLst>
                  <a:ext uri="{FF2B5EF4-FFF2-40B4-BE49-F238E27FC236}">
                    <a16:creationId xmlns:a16="http://schemas.microsoft.com/office/drawing/2014/main" id="{2AB347AE-B389-704D-8A3A-F1B0478B7030}"/>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7" name="AutoShape 237">
                <a:extLst>
                  <a:ext uri="{FF2B5EF4-FFF2-40B4-BE49-F238E27FC236}">
                    <a16:creationId xmlns:a16="http://schemas.microsoft.com/office/drawing/2014/main" id="{F96FEA1E-5620-D24E-93C8-5E69D78BD082}"/>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Freeform 238">
              <a:extLst>
                <a:ext uri="{FF2B5EF4-FFF2-40B4-BE49-F238E27FC236}">
                  <a16:creationId xmlns:a16="http://schemas.microsoft.com/office/drawing/2014/main" id="{84910C8E-8844-DE49-A1A3-762F8BB12AF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2" name="Group 239">
              <a:extLst>
                <a:ext uri="{FF2B5EF4-FFF2-40B4-BE49-F238E27FC236}">
                  <a16:creationId xmlns:a16="http://schemas.microsoft.com/office/drawing/2014/main" id="{BBBD2321-95AE-9C40-B018-8ECE1F278C87}"/>
                </a:ext>
              </a:extLst>
            </p:cNvPr>
            <p:cNvGrpSpPr>
              <a:grpSpLocks/>
            </p:cNvGrpSpPr>
            <p:nvPr/>
          </p:nvGrpSpPr>
          <p:grpSpPr bwMode="auto">
            <a:xfrm>
              <a:off x="4739" y="1327"/>
              <a:ext cx="582" cy="139"/>
              <a:chOff x="614" y="2568"/>
              <a:chExt cx="725" cy="139"/>
            </a:xfrm>
          </p:grpSpPr>
          <p:sp>
            <p:nvSpPr>
              <p:cNvPr id="254" name="AutoShape 240">
                <a:extLst>
                  <a:ext uri="{FF2B5EF4-FFF2-40B4-BE49-F238E27FC236}">
                    <a16:creationId xmlns:a16="http://schemas.microsoft.com/office/drawing/2014/main" id="{5F0A8B0F-BFF3-D645-8BC2-E03084A7359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AutoShape 241">
                <a:extLst>
                  <a:ext uri="{FF2B5EF4-FFF2-40B4-BE49-F238E27FC236}">
                    <a16:creationId xmlns:a16="http://schemas.microsoft.com/office/drawing/2014/main" id="{F04409C4-53CF-1E47-924D-AAE899D78D5A}"/>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3" name="Rectangle 242">
              <a:extLst>
                <a:ext uri="{FF2B5EF4-FFF2-40B4-BE49-F238E27FC236}">
                  <a16:creationId xmlns:a16="http://schemas.microsoft.com/office/drawing/2014/main" id="{B79FB686-7827-8648-B573-39D9BD56AEA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Freeform 243">
              <a:extLst>
                <a:ext uri="{FF2B5EF4-FFF2-40B4-BE49-F238E27FC236}">
                  <a16:creationId xmlns:a16="http://schemas.microsoft.com/office/drawing/2014/main" id="{FDD2EBD5-F1D6-1A40-89DB-A8C30D93187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Freeform 244">
              <a:extLst>
                <a:ext uri="{FF2B5EF4-FFF2-40B4-BE49-F238E27FC236}">
                  <a16:creationId xmlns:a16="http://schemas.microsoft.com/office/drawing/2014/main" id="{CE0C4D67-AE5D-BA4D-8695-DB491DDD2F0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Oval 245">
              <a:extLst>
                <a:ext uri="{FF2B5EF4-FFF2-40B4-BE49-F238E27FC236}">
                  <a16:creationId xmlns:a16="http://schemas.microsoft.com/office/drawing/2014/main" id="{F37BD5E1-82F5-4442-A0E8-832E39193FEE}"/>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Freeform 246">
              <a:extLst>
                <a:ext uri="{FF2B5EF4-FFF2-40B4-BE49-F238E27FC236}">
                  <a16:creationId xmlns:a16="http://schemas.microsoft.com/office/drawing/2014/main" id="{65CB1E0E-0881-3D44-874F-DFDC02FDDF7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AutoShape 247">
              <a:extLst>
                <a:ext uri="{FF2B5EF4-FFF2-40B4-BE49-F238E27FC236}">
                  <a16:creationId xmlns:a16="http://schemas.microsoft.com/office/drawing/2014/main" id="{6DADA001-6CFD-B446-972E-A78724803E36}"/>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9" name="AutoShape 248">
              <a:extLst>
                <a:ext uri="{FF2B5EF4-FFF2-40B4-BE49-F238E27FC236}">
                  <a16:creationId xmlns:a16="http://schemas.microsoft.com/office/drawing/2014/main" id="{3A9F1280-193F-A148-B533-A4E2BCD4EE1D}"/>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Oval 249">
              <a:extLst>
                <a:ext uri="{FF2B5EF4-FFF2-40B4-BE49-F238E27FC236}">
                  <a16:creationId xmlns:a16="http://schemas.microsoft.com/office/drawing/2014/main" id="{64151D18-1A99-BB43-8662-5409F09FC64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Oval 250">
              <a:extLst>
                <a:ext uri="{FF2B5EF4-FFF2-40B4-BE49-F238E27FC236}">
                  <a16:creationId xmlns:a16="http://schemas.microsoft.com/office/drawing/2014/main" id="{86E3B505-373D-FA41-AC57-224E553E6727}"/>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52" name="Oval 251">
              <a:extLst>
                <a:ext uri="{FF2B5EF4-FFF2-40B4-BE49-F238E27FC236}">
                  <a16:creationId xmlns:a16="http://schemas.microsoft.com/office/drawing/2014/main" id="{3E492A9C-D2EF-444F-9F40-D87F1FF8E812}"/>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Rectangle 252">
              <a:extLst>
                <a:ext uri="{FF2B5EF4-FFF2-40B4-BE49-F238E27FC236}">
                  <a16:creationId xmlns:a16="http://schemas.microsoft.com/office/drawing/2014/main" id="{B30ABD37-057E-DC41-B1A5-29A2C423603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 name="TextBox 4">
            <a:extLst>
              <a:ext uri="{FF2B5EF4-FFF2-40B4-BE49-F238E27FC236}">
                <a16:creationId xmlns:a16="http://schemas.microsoft.com/office/drawing/2014/main" id="{8F71DBCB-192B-CC42-80BF-FB60B27D1133}"/>
              </a:ext>
            </a:extLst>
          </p:cNvPr>
          <p:cNvSpPr txBox="1"/>
          <p:nvPr/>
        </p:nvSpPr>
        <p:spPr>
          <a:xfrm>
            <a:off x="3494761" y="5722142"/>
            <a:ext cx="317716" cy="369332"/>
          </a:xfrm>
          <a:prstGeom prst="rect">
            <a:avLst/>
          </a:prstGeom>
          <a:noFill/>
        </p:spPr>
        <p:txBody>
          <a:bodyPr wrap="none" rtlCol="0">
            <a:spAutoFit/>
          </a:bodyPr>
          <a:lstStyle/>
          <a:p>
            <a:r>
              <a:rPr lang="en-US" dirty="0">
                <a:solidFill>
                  <a:schemeClr val="bg1"/>
                </a:solidFill>
              </a:rPr>
              <a:t>A</a:t>
            </a:r>
          </a:p>
        </p:txBody>
      </p:sp>
      <p:sp>
        <p:nvSpPr>
          <p:cNvPr id="131" name="TextBox 130">
            <a:extLst>
              <a:ext uri="{FF2B5EF4-FFF2-40B4-BE49-F238E27FC236}">
                <a16:creationId xmlns:a16="http://schemas.microsoft.com/office/drawing/2014/main" id="{B7AFE08E-CB17-6F42-9518-20370F3483F4}"/>
              </a:ext>
            </a:extLst>
          </p:cNvPr>
          <p:cNvSpPr txBox="1"/>
          <p:nvPr/>
        </p:nvSpPr>
        <p:spPr>
          <a:xfrm>
            <a:off x="4623206" y="4847126"/>
            <a:ext cx="317716" cy="369332"/>
          </a:xfrm>
          <a:prstGeom prst="rect">
            <a:avLst/>
          </a:prstGeom>
          <a:noFill/>
        </p:spPr>
        <p:txBody>
          <a:bodyPr wrap="none" rtlCol="0">
            <a:spAutoFit/>
          </a:bodyPr>
          <a:lstStyle/>
          <a:p>
            <a:r>
              <a:rPr lang="en-US" dirty="0">
                <a:solidFill>
                  <a:schemeClr val="bg1"/>
                </a:solidFill>
              </a:rPr>
              <a:t>B</a:t>
            </a:r>
          </a:p>
        </p:txBody>
      </p:sp>
      <p:sp>
        <p:nvSpPr>
          <p:cNvPr id="132" name="TextBox 131">
            <a:extLst>
              <a:ext uri="{FF2B5EF4-FFF2-40B4-BE49-F238E27FC236}">
                <a16:creationId xmlns:a16="http://schemas.microsoft.com/office/drawing/2014/main" id="{4D37FF6A-48D3-AE49-82AD-DF5CE9A2542A}"/>
              </a:ext>
            </a:extLst>
          </p:cNvPr>
          <p:cNvSpPr txBox="1"/>
          <p:nvPr/>
        </p:nvSpPr>
        <p:spPr>
          <a:xfrm>
            <a:off x="6902357" y="5698169"/>
            <a:ext cx="317716" cy="369332"/>
          </a:xfrm>
          <a:prstGeom prst="rect">
            <a:avLst/>
          </a:prstGeom>
          <a:noFill/>
        </p:spPr>
        <p:txBody>
          <a:bodyPr wrap="none" rtlCol="0">
            <a:spAutoFit/>
          </a:bodyPr>
          <a:lstStyle/>
          <a:p>
            <a:r>
              <a:rPr lang="en-US" dirty="0">
                <a:solidFill>
                  <a:schemeClr val="bg1"/>
                </a:solidFill>
              </a:rPr>
              <a:t>C</a:t>
            </a:r>
          </a:p>
        </p:txBody>
      </p:sp>
      <p:sp>
        <p:nvSpPr>
          <p:cNvPr id="133" name="TextBox 132">
            <a:extLst>
              <a:ext uri="{FF2B5EF4-FFF2-40B4-BE49-F238E27FC236}">
                <a16:creationId xmlns:a16="http://schemas.microsoft.com/office/drawing/2014/main" id="{5C3F8F57-1EC3-A444-90B5-A9967EAA485D}"/>
              </a:ext>
            </a:extLst>
          </p:cNvPr>
          <p:cNvSpPr txBox="1"/>
          <p:nvPr/>
        </p:nvSpPr>
        <p:spPr>
          <a:xfrm>
            <a:off x="7496546" y="4843702"/>
            <a:ext cx="327334" cy="369332"/>
          </a:xfrm>
          <a:prstGeom prst="rect">
            <a:avLst/>
          </a:prstGeom>
          <a:noFill/>
        </p:spPr>
        <p:txBody>
          <a:bodyPr wrap="none" rtlCol="0">
            <a:spAutoFit/>
          </a:bodyPr>
          <a:lstStyle/>
          <a:p>
            <a:r>
              <a:rPr lang="en-US" dirty="0">
                <a:solidFill>
                  <a:schemeClr val="bg1"/>
                </a:solidFill>
              </a:rPr>
              <a:t>D</a:t>
            </a:r>
          </a:p>
        </p:txBody>
      </p:sp>
      <p:sp>
        <p:nvSpPr>
          <p:cNvPr id="127" name="Rectangle 174">
            <a:extLst>
              <a:ext uri="{FF2B5EF4-FFF2-40B4-BE49-F238E27FC236}">
                <a16:creationId xmlns:a16="http://schemas.microsoft.com/office/drawing/2014/main" id="{F1B64B39-C299-EC44-8493-F36F1F2A8CD8}"/>
              </a:ext>
            </a:extLst>
          </p:cNvPr>
          <p:cNvSpPr>
            <a:spLocks noChangeArrowheads="1"/>
          </p:cNvSpPr>
          <p:nvPr/>
        </p:nvSpPr>
        <p:spPr bwMode="auto">
          <a:xfrm>
            <a:off x="7575600" y="1992484"/>
            <a:ext cx="3906061" cy="962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 = socket(AF_INET,SOCK_STREAM)</a:t>
            </a:r>
          </a:p>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mySocket.bind(myaddr,</a:t>
            </a:r>
            <a:r>
              <a:rPr lang="en-US" sz="1600" b="1" dirty="0">
                <a:solidFill>
                  <a:srgbClr val="C00000"/>
                </a:solidFill>
                <a:latin typeface="Courier New" charset="0"/>
                <a:ea typeface="ＭＳ Ｐゴシック" charset="0"/>
              </a:rPr>
              <a:t>5775</a:t>
            </a:r>
            <a:r>
              <a:rPr lang="en-US" sz="1600" b="1" dirty="0">
                <a:solidFill>
                  <a:srgbClr val="000000"/>
                </a:solidFill>
                <a:latin typeface="Courier New" charset="0"/>
                <a:ea typeface="ＭＳ Ｐゴシック" charset="0"/>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28" name="Rectangle 174">
            <a:extLst>
              <a:ext uri="{FF2B5EF4-FFF2-40B4-BE49-F238E27FC236}">
                <a16:creationId xmlns:a16="http://schemas.microsoft.com/office/drawing/2014/main" id="{821B066F-1D54-9842-8B91-6EFC02EED78C}"/>
              </a:ext>
            </a:extLst>
          </p:cNvPr>
          <p:cNvSpPr>
            <a:spLocks noChangeArrowheads="1"/>
          </p:cNvSpPr>
          <p:nvPr/>
        </p:nvSpPr>
        <p:spPr bwMode="auto">
          <a:xfrm>
            <a:off x="4163389" y="1137494"/>
            <a:ext cx="3906061" cy="962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 = socket(AF_INET,SOCK_DGRAM)</a:t>
            </a:r>
          </a:p>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mySocket.bind(myaddr,</a:t>
            </a:r>
            <a:r>
              <a:rPr lang="en-US" sz="1600" b="1" dirty="0">
                <a:solidFill>
                  <a:srgbClr val="C00000"/>
                </a:solidFill>
                <a:latin typeface="Courier New" charset="0"/>
                <a:ea typeface="ＭＳ Ｐゴシック" charset="0"/>
              </a:rPr>
              <a:t>6428</a:t>
            </a:r>
            <a:r>
              <a:rPr lang="en-US" sz="1600" b="1" dirty="0">
                <a:solidFill>
                  <a:srgbClr val="000000"/>
                </a:solidFill>
                <a:latin typeface="Courier New" charset="0"/>
                <a:ea typeface="ＭＳ Ｐゴシック" charset="0"/>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29" name="Title 1">
            <a:extLst>
              <a:ext uri="{FF2B5EF4-FFF2-40B4-BE49-F238E27FC236}">
                <a16:creationId xmlns:a16="http://schemas.microsoft.com/office/drawing/2014/main" id="{8F00F9B4-0BB2-B845-92FC-6EB603238F78}"/>
              </a:ext>
            </a:extLst>
          </p:cNvPr>
          <p:cNvSpPr>
            <a:spLocks noGrp="1"/>
          </p:cNvSpPr>
          <p:nvPr>
            <p:ph type="title"/>
          </p:nvPr>
        </p:nvSpPr>
        <p:spPr>
          <a:xfrm>
            <a:off x="798690" y="289325"/>
            <a:ext cx="11100625" cy="894622"/>
          </a:xfrm>
        </p:spPr>
        <p:txBody>
          <a:bodyPr>
            <a:normAutofit/>
          </a:bodyPr>
          <a:lstStyle/>
          <a:p>
            <a:r>
              <a:rPr lang="en-US" sz="4400" dirty="0"/>
              <a:t>Connectionless demultiplexing: an example</a:t>
            </a:r>
          </a:p>
        </p:txBody>
      </p:sp>
    </p:spTree>
    <p:extLst>
      <p:ext uri="{BB962C8B-B14F-4D97-AF65-F5344CB8AC3E}">
        <p14:creationId xmlns:p14="http://schemas.microsoft.com/office/powerpoint/2010/main" val="20439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dissolve">
                                      <p:cBhvr>
                                        <p:cTn id="15" dur="500"/>
                                        <p:tgtEl>
                                          <p:spTgt spid="18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dissolve">
                                      <p:cBhvr>
                                        <p:cTn id="18" dur="500"/>
                                        <p:tgtEl>
                                          <p:spTgt spid="12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dissolve">
                                      <p:cBhvr>
                                        <p:cTn id="23" dur="500"/>
                                        <p:tgtEl>
                                          <p:spTgt spid="17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dissolve">
                                      <p:cBhvr>
                                        <p:cTn id="26" dur="500"/>
                                        <p:tgtEl>
                                          <p:spTgt spid="1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wipe(up)">
                                      <p:cBhvr>
                                        <p:cTn id="31" dur="500"/>
                                        <p:tgtEl>
                                          <p:spTgt spid="19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97"/>
                                        </p:tgtEl>
                                        <p:attrNameLst>
                                          <p:attrName>style.visibility</p:attrName>
                                        </p:attrNameLst>
                                      </p:cBhvr>
                                      <p:to>
                                        <p:strVal val="visible"/>
                                      </p:to>
                                    </p:set>
                                    <p:animEffect transition="in" filter="wipe(left)">
                                      <p:cBhvr>
                                        <p:cTn id="35" dur="500"/>
                                        <p:tgtEl>
                                          <p:spTgt spid="197"/>
                                        </p:tgtEl>
                                      </p:cBhvr>
                                    </p:animEffect>
                                  </p:childTnLst>
                                </p:cTn>
                              </p:par>
                              <p:par>
                                <p:cTn id="36" presetID="22" presetClass="entr" presetSubtype="8" fill="hold" nodeType="withEffect">
                                  <p:stCondLst>
                                    <p:cond delay="0"/>
                                  </p:stCondLst>
                                  <p:childTnLst>
                                    <p:set>
                                      <p:cBhvr>
                                        <p:cTn id="37" dur="1" fill="hold">
                                          <p:stCondLst>
                                            <p:cond delay="0"/>
                                          </p:stCondLst>
                                        </p:cTn>
                                        <p:tgtEl>
                                          <p:spTgt spid="207"/>
                                        </p:tgtEl>
                                        <p:attrNameLst>
                                          <p:attrName>style.visibility</p:attrName>
                                        </p:attrNameLst>
                                      </p:cBhvr>
                                      <p:to>
                                        <p:strVal val="visible"/>
                                      </p:to>
                                    </p:set>
                                    <p:animEffect transition="in" filter="wipe(left)">
                                      <p:cBhvr>
                                        <p:cTn id="38" dur="500"/>
                                        <p:tgtEl>
                                          <p:spTgt spid="207"/>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196"/>
                                        </p:tgtEl>
                                        <p:attrNameLst>
                                          <p:attrName>style.visibility</p:attrName>
                                        </p:attrNameLst>
                                      </p:cBhvr>
                                      <p:to>
                                        <p:strVal val="visible"/>
                                      </p:to>
                                    </p:set>
                                    <p:animEffect transition="in" filter="wipe(down)">
                                      <p:cBhvr>
                                        <p:cTn id="42" dur="500"/>
                                        <p:tgtEl>
                                          <p:spTgt spid="19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98"/>
                                        </p:tgtEl>
                                        <p:attrNameLst>
                                          <p:attrName>style.visibility</p:attrName>
                                        </p:attrNameLst>
                                      </p:cBhvr>
                                      <p:to>
                                        <p:strVal val="visible"/>
                                      </p:to>
                                    </p:set>
                                    <p:animEffect transition="in" filter="wipe(up)">
                                      <p:cBhvr>
                                        <p:cTn id="47" dur="500"/>
                                        <p:tgtEl>
                                          <p:spTgt spid="198"/>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wipe(right)">
                                      <p:cBhvr>
                                        <p:cTn id="51" dur="500"/>
                                        <p:tgtEl>
                                          <p:spTgt spid="199"/>
                                        </p:tgtEl>
                                      </p:cBhvr>
                                    </p:animEffect>
                                  </p:childTnLst>
                                </p:cTn>
                              </p:par>
                              <p:par>
                                <p:cTn id="52" presetID="22" presetClass="entr" presetSubtype="2" fill="hold" nodeType="withEffect">
                                  <p:stCondLst>
                                    <p:cond delay="0"/>
                                  </p:stCondLst>
                                  <p:childTnLst>
                                    <p:set>
                                      <p:cBhvr>
                                        <p:cTn id="53" dur="1" fill="hold">
                                          <p:stCondLst>
                                            <p:cond delay="0"/>
                                          </p:stCondLst>
                                        </p:cTn>
                                        <p:tgtEl>
                                          <p:spTgt spid="211"/>
                                        </p:tgtEl>
                                        <p:attrNameLst>
                                          <p:attrName>style.visibility</p:attrName>
                                        </p:attrNameLst>
                                      </p:cBhvr>
                                      <p:to>
                                        <p:strVal val="visible"/>
                                      </p:to>
                                    </p:set>
                                    <p:animEffect transition="in" filter="wipe(right)">
                                      <p:cBhvr>
                                        <p:cTn id="54" dur="500"/>
                                        <p:tgtEl>
                                          <p:spTgt spid="211"/>
                                        </p:tgtEl>
                                      </p:cBhvr>
                                    </p:animEffect>
                                  </p:childTnLst>
                                </p:cTn>
                              </p:par>
                            </p:childTnLst>
                          </p:cTn>
                        </p:par>
                        <p:par>
                          <p:cTn id="55" fill="hold">
                            <p:stCondLst>
                              <p:cond delay="1000"/>
                            </p:stCondLst>
                            <p:childTnLst>
                              <p:par>
                                <p:cTn id="56" presetID="22" presetClass="entr" presetSubtype="4" fill="hold" nodeType="afterEffect">
                                  <p:stCondLst>
                                    <p:cond delay="0"/>
                                  </p:stCondLst>
                                  <p:childTnLst>
                                    <p:set>
                                      <p:cBhvr>
                                        <p:cTn id="57" dur="1" fill="hold">
                                          <p:stCondLst>
                                            <p:cond delay="0"/>
                                          </p:stCondLst>
                                        </p:cTn>
                                        <p:tgtEl>
                                          <p:spTgt spid="200"/>
                                        </p:tgtEl>
                                        <p:attrNameLst>
                                          <p:attrName>style.visibility</p:attrName>
                                        </p:attrNameLst>
                                      </p:cBhvr>
                                      <p:to>
                                        <p:strVal val="visible"/>
                                      </p:to>
                                    </p:set>
                                    <p:animEffect transition="in" filter="wipe(down)">
                                      <p:cBhvr>
                                        <p:cTn id="58" dur="500"/>
                                        <p:tgtEl>
                                          <p:spTgt spid="20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4"/>
                                        </p:tgtEl>
                                        <p:attrNameLst>
                                          <p:attrName>style.visibility</p:attrName>
                                        </p:attrNameLst>
                                      </p:cBhvr>
                                      <p:to>
                                        <p:strVal val="visible"/>
                                      </p:to>
                                    </p:set>
                                    <p:animEffect transition="in" filter="wipe(up)">
                                      <p:cBhvr>
                                        <p:cTn id="63" dur="500"/>
                                        <p:tgtEl>
                                          <p:spTgt spid="204"/>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206"/>
                                        </p:tgtEl>
                                        <p:attrNameLst>
                                          <p:attrName>style.visibility</p:attrName>
                                        </p:attrNameLst>
                                      </p:cBhvr>
                                      <p:to>
                                        <p:strVal val="visible"/>
                                      </p:to>
                                    </p:set>
                                    <p:animEffect transition="in" filter="wipe(left)">
                                      <p:cBhvr>
                                        <p:cTn id="67" dur="500"/>
                                        <p:tgtEl>
                                          <p:spTgt spid="206"/>
                                        </p:tgtEl>
                                      </p:cBhvr>
                                    </p:animEffect>
                                  </p:childTnLst>
                                </p:cTn>
                              </p:par>
                              <p:par>
                                <p:cTn id="68" presetID="22" presetClass="entr" presetSubtype="8" fill="hold" nodeType="withEffect">
                                  <p:stCondLst>
                                    <p:cond delay="0"/>
                                  </p:stCondLst>
                                  <p:childTnLst>
                                    <p:set>
                                      <p:cBhvr>
                                        <p:cTn id="69" dur="1" fill="hold">
                                          <p:stCondLst>
                                            <p:cond delay="0"/>
                                          </p:stCondLst>
                                        </p:cTn>
                                        <p:tgtEl>
                                          <p:spTgt spid="215"/>
                                        </p:tgtEl>
                                        <p:attrNameLst>
                                          <p:attrName>style.visibility</p:attrName>
                                        </p:attrNameLst>
                                      </p:cBhvr>
                                      <p:to>
                                        <p:strVal val="visible"/>
                                      </p:to>
                                    </p:set>
                                    <p:animEffect transition="in" filter="wipe(left)">
                                      <p:cBhvr>
                                        <p:cTn id="70" dur="500"/>
                                        <p:tgtEl>
                                          <p:spTgt spid="215"/>
                                        </p:tgtEl>
                                      </p:cBhvr>
                                    </p:animEffect>
                                  </p:childTnLst>
                                </p:cTn>
                              </p:par>
                            </p:childTnLst>
                          </p:cTn>
                        </p:par>
                        <p:par>
                          <p:cTn id="71" fill="hold">
                            <p:stCondLst>
                              <p:cond delay="1000"/>
                            </p:stCondLst>
                            <p:childTnLst>
                              <p:par>
                                <p:cTn id="72" presetID="22" presetClass="entr" presetSubtype="4" fill="hold" nodeType="afterEffect">
                                  <p:stCondLst>
                                    <p:cond delay="0"/>
                                  </p:stCondLst>
                                  <p:childTnLst>
                                    <p:set>
                                      <p:cBhvr>
                                        <p:cTn id="73" dur="1" fill="hold">
                                          <p:stCondLst>
                                            <p:cond delay="0"/>
                                          </p:stCondLst>
                                        </p:cTn>
                                        <p:tgtEl>
                                          <p:spTgt spid="202"/>
                                        </p:tgtEl>
                                        <p:attrNameLst>
                                          <p:attrName>style.visibility</p:attrName>
                                        </p:attrNameLst>
                                      </p:cBhvr>
                                      <p:to>
                                        <p:strVal val="visible"/>
                                      </p:to>
                                    </p:set>
                                    <p:animEffect transition="in" filter="wipe(down)">
                                      <p:cBhvr>
                                        <p:cTn id="74" dur="500"/>
                                        <p:tgtEl>
                                          <p:spTgt spid="202"/>
                                        </p:tgtEl>
                                      </p:cBhvr>
                                    </p:animEffect>
                                  </p:childTnLst>
                                </p:cTn>
                              </p:par>
                            </p:childTnLst>
                          </p:cTn>
                        </p:par>
                        <p:par>
                          <p:cTn id="75" fill="hold">
                            <p:stCondLst>
                              <p:cond delay="1500"/>
                            </p:stCondLst>
                            <p:childTnLst>
                              <p:par>
                                <p:cTn id="76" presetID="22" presetClass="entr" presetSubtype="1" fill="hold" nodeType="afterEffect">
                                  <p:stCondLst>
                                    <p:cond delay="0"/>
                                  </p:stCondLst>
                                  <p:childTnLst>
                                    <p:set>
                                      <p:cBhvr>
                                        <p:cTn id="77" dur="1" fill="hold">
                                          <p:stCondLst>
                                            <p:cond delay="0"/>
                                          </p:stCondLst>
                                        </p:cTn>
                                        <p:tgtEl>
                                          <p:spTgt spid="201"/>
                                        </p:tgtEl>
                                        <p:attrNameLst>
                                          <p:attrName>style.visibility</p:attrName>
                                        </p:attrNameLst>
                                      </p:cBhvr>
                                      <p:to>
                                        <p:strVal val="visible"/>
                                      </p:to>
                                    </p:set>
                                    <p:animEffect transition="in" filter="wipe(up)">
                                      <p:cBhvr>
                                        <p:cTn id="78" dur="500"/>
                                        <p:tgtEl>
                                          <p:spTgt spid="201"/>
                                        </p:tgtEl>
                                      </p:cBhvr>
                                    </p:animEffect>
                                  </p:childTnLst>
                                </p:cTn>
                              </p:par>
                            </p:childTnLst>
                          </p:cTn>
                        </p:par>
                        <p:par>
                          <p:cTn id="79" fill="hold">
                            <p:stCondLst>
                              <p:cond delay="2000"/>
                            </p:stCondLst>
                            <p:childTnLst>
                              <p:par>
                                <p:cTn id="80" presetID="22" presetClass="entr" presetSubtype="2" fill="hold" nodeType="afterEffect">
                                  <p:stCondLst>
                                    <p:cond delay="0"/>
                                  </p:stCondLst>
                                  <p:childTnLst>
                                    <p:set>
                                      <p:cBhvr>
                                        <p:cTn id="81" dur="1" fill="hold">
                                          <p:stCondLst>
                                            <p:cond delay="0"/>
                                          </p:stCondLst>
                                        </p:cTn>
                                        <p:tgtEl>
                                          <p:spTgt spid="205"/>
                                        </p:tgtEl>
                                        <p:attrNameLst>
                                          <p:attrName>style.visibility</p:attrName>
                                        </p:attrNameLst>
                                      </p:cBhvr>
                                      <p:to>
                                        <p:strVal val="visible"/>
                                      </p:to>
                                    </p:set>
                                    <p:animEffect transition="in" filter="wipe(right)">
                                      <p:cBhvr>
                                        <p:cTn id="82" dur="500"/>
                                        <p:tgtEl>
                                          <p:spTgt spid="205"/>
                                        </p:tgtEl>
                                      </p:cBhvr>
                                    </p:animEffect>
                                  </p:childTnLst>
                                </p:cTn>
                              </p:par>
                              <p:par>
                                <p:cTn id="83" presetID="22" presetClass="entr" presetSubtype="2"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animEffect transition="in" filter="wipe(right)">
                                      <p:cBhvr>
                                        <p:cTn id="85" dur="500"/>
                                        <p:tgtEl>
                                          <p:spTgt spid="219"/>
                                        </p:tgtEl>
                                      </p:cBhvr>
                                    </p:animEffect>
                                  </p:childTnLst>
                                </p:cTn>
                              </p:par>
                            </p:childTnLst>
                          </p:cTn>
                        </p:par>
                        <p:par>
                          <p:cTn id="86" fill="hold">
                            <p:stCondLst>
                              <p:cond delay="2500"/>
                            </p:stCondLst>
                            <p:childTnLst>
                              <p:par>
                                <p:cTn id="87" presetID="22" presetClass="entr" presetSubtype="4" fill="hold" nodeType="afterEffect">
                                  <p:stCondLst>
                                    <p:cond delay="0"/>
                                  </p:stCondLst>
                                  <p:childTnLst>
                                    <p:set>
                                      <p:cBhvr>
                                        <p:cTn id="88" dur="1" fill="hold">
                                          <p:stCondLst>
                                            <p:cond delay="0"/>
                                          </p:stCondLst>
                                        </p:cTn>
                                        <p:tgtEl>
                                          <p:spTgt spid="203"/>
                                        </p:tgtEl>
                                        <p:attrNameLst>
                                          <p:attrName>style.visibility</p:attrName>
                                        </p:attrNameLst>
                                      </p:cBhvr>
                                      <p:to>
                                        <p:strVal val="visible"/>
                                      </p:to>
                                    </p:set>
                                    <p:animEffect transition="in" filter="wipe(down)">
                                      <p:cBhvr>
                                        <p:cTn id="89"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27" grpId="0"/>
      <p:bldP spid="1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89" y="1495768"/>
            <a:ext cx="4770837" cy="294261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762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socket identified by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4-</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tuple: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port number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dest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dest port number</a:t>
            </a:r>
          </a:p>
        </p:txBody>
      </p:sp>
      <p:sp>
        <p:nvSpPr>
          <p:cNvPr id="129" name="Rectangle 4">
            <a:extLst>
              <a:ext uri="{FF2B5EF4-FFF2-40B4-BE49-F238E27FC236}">
                <a16:creationId xmlns:a16="http://schemas.microsoft.com/office/drawing/2014/main" id="{C6672EA0-BD4C-AA4C-B327-560672E6A24F}"/>
              </a:ext>
            </a:extLst>
          </p:cNvPr>
          <p:cNvSpPr txBox="1">
            <a:spLocks noChangeArrowheads="1"/>
          </p:cNvSpPr>
          <p:nvPr/>
        </p:nvSpPr>
        <p:spPr>
          <a:xfrm>
            <a:off x="6476415" y="1510775"/>
            <a:ext cx="5036711" cy="49747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8313" marR="0" lvl="0" indent="-2889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server may support many simultaneous TCP sockets: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identified by its own 4-tuple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associated with a different connecting client</a:t>
            </a:r>
          </a:p>
        </p:txBody>
      </p:sp>
      <p:sp>
        <p:nvSpPr>
          <p:cNvPr id="6" name="Rectangle 3">
            <a:extLst>
              <a:ext uri="{FF2B5EF4-FFF2-40B4-BE49-F238E27FC236}">
                <a16:creationId xmlns:a16="http://schemas.microsoft.com/office/drawing/2014/main" id="{2C2F9B28-FDD9-B047-936F-1DE26AECFD6E}"/>
              </a:ext>
            </a:extLst>
          </p:cNvPr>
          <p:cNvSpPr txBox="1">
            <a:spLocks noChangeArrowheads="1"/>
          </p:cNvSpPr>
          <p:nvPr/>
        </p:nvSpPr>
        <p:spPr>
          <a:xfrm>
            <a:off x="784324" y="4284442"/>
            <a:ext cx="4770837" cy="22285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698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demux: receiver uses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all four values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(4-tuple)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to direct segment to appropriate socket</a:t>
            </a:r>
          </a:p>
        </p:txBody>
      </p:sp>
      <p:sp>
        <p:nvSpPr>
          <p:cNvPr id="7" name="Slide Number Placeholder 2">
            <a:extLst>
              <a:ext uri="{FF2B5EF4-FFF2-40B4-BE49-F238E27FC236}">
                <a16:creationId xmlns:a16="http://schemas.microsoft.com/office/drawing/2014/main" id="{AE4D1361-EDC2-E64C-B2A5-339968681A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26</a:t>
            </a:fld>
            <a:endParaRPr lang="en-US" dirty="0"/>
          </a:p>
        </p:txBody>
      </p:sp>
    </p:spTree>
    <p:extLst>
      <p:ext uri="{BB962C8B-B14F-4D97-AF65-F5344CB8AC3E}">
        <p14:creationId xmlns:p14="http://schemas.microsoft.com/office/powerpoint/2010/main" val="13454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 example</a:t>
            </a:r>
          </a:p>
        </p:txBody>
      </p:sp>
      <p:sp>
        <p:nvSpPr>
          <p:cNvPr id="525" name="Freeform 5">
            <a:extLst>
              <a:ext uri="{FF2B5EF4-FFF2-40B4-BE49-F238E27FC236}">
                <a16:creationId xmlns:a16="http://schemas.microsoft.com/office/drawing/2014/main" id="{7563D6BB-009E-434A-9515-A6EAB0387E14}"/>
              </a:ext>
            </a:extLst>
          </p:cNvPr>
          <p:cNvSpPr>
            <a:spLocks/>
          </p:cNvSpPr>
          <p:nvPr/>
        </p:nvSpPr>
        <p:spPr bwMode="auto">
          <a:xfrm>
            <a:off x="4454236" y="147801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6" name="Freeform 6">
            <a:extLst>
              <a:ext uri="{FF2B5EF4-FFF2-40B4-BE49-F238E27FC236}">
                <a16:creationId xmlns:a16="http://schemas.microsoft.com/office/drawing/2014/main" id="{C4ABCFDA-E140-9C42-81C9-A5B5F6C446B3}"/>
              </a:ext>
            </a:extLst>
          </p:cNvPr>
          <p:cNvSpPr>
            <a:spLocks/>
          </p:cNvSpPr>
          <p:nvPr/>
        </p:nvSpPr>
        <p:spPr bwMode="auto">
          <a:xfrm>
            <a:off x="2052349" y="1657405"/>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7" name="Rectangle 23">
            <a:extLst>
              <a:ext uri="{FF2B5EF4-FFF2-40B4-BE49-F238E27FC236}">
                <a16:creationId xmlns:a16="http://schemas.microsoft.com/office/drawing/2014/main" id="{614F9B0E-1109-CC4B-8E75-55A6C74E6801}"/>
              </a:ext>
            </a:extLst>
          </p:cNvPr>
          <p:cNvSpPr>
            <a:spLocks noChangeArrowheads="1"/>
          </p:cNvSpPr>
          <p:nvPr/>
        </p:nvSpPr>
        <p:spPr bwMode="auto">
          <a:xfrm>
            <a:off x="2568286" y="1624067"/>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8" name="Rectangle 24">
            <a:extLst>
              <a:ext uri="{FF2B5EF4-FFF2-40B4-BE49-F238E27FC236}">
                <a16:creationId xmlns:a16="http://schemas.microsoft.com/office/drawing/2014/main" id="{CBD89C10-5030-2D42-A25D-BFEC970A8F20}"/>
              </a:ext>
            </a:extLst>
          </p:cNvPr>
          <p:cNvSpPr>
            <a:spLocks noChangeArrowheads="1"/>
          </p:cNvSpPr>
          <p:nvPr/>
        </p:nvSpPr>
        <p:spPr bwMode="auto">
          <a:xfrm>
            <a:off x="2530186" y="1678042"/>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9" name="Line 25">
            <a:extLst>
              <a:ext uri="{FF2B5EF4-FFF2-40B4-BE49-F238E27FC236}">
                <a16:creationId xmlns:a16="http://schemas.microsoft.com/office/drawing/2014/main" id="{8D7EF085-D57A-E243-98DA-BEAC54BDE621}"/>
              </a:ext>
            </a:extLst>
          </p:cNvPr>
          <p:cNvSpPr>
            <a:spLocks noChangeShapeType="1"/>
          </p:cNvSpPr>
          <p:nvPr/>
        </p:nvSpPr>
        <p:spPr bwMode="auto">
          <a:xfrm>
            <a:off x="2539711" y="2438455"/>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0" name="Text Box 26">
            <a:extLst>
              <a:ext uri="{FF2B5EF4-FFF2-40B4-BE49-F238E27FC236}">
                <a16:creationId xmlns:a16="http://schemas.microsoft.com/office/drawing/2014/main" id="{0ED9175A-7497-DD4F-9C18-ACF0B19F7B51}"/>
              </a:ext>
            </a:extLst>
          </p:cNvPr>
          <p:cNvSpPr txBox="1">
            <a:spLocks noChangeArrowheads="1"/>
          </p:cNvSpPr>
          <p:nvPr/>
        </p:nvSpPr>
        <p:spPr bwMode="auto">
          <a:xfrm>
            <a:off x="2496849" y="242099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31" name="Line 27">
            <a:extLst>
              <a:ext uri="{FF2B5EF4-FFF2-40B4-BE49-F238E27FC236}">
                <a16:creationId xmlns:a16="http://schemas.microsoft.com/office/drawing/2014/main" id="{FD58D124-018E-3848-9BB8-DBD51A4D851F}"/>
              </a:ext>
            </a:extLst>
          </p:cNvPr>
          <p:cNvSpPr>
            <a:spLocks noChangeShapeType="1"/>
          </p:cNvSpPr>
          <p:nvPr/>
        </p:nvSpPr>
        <p:spPr bwMode="auto">
          <a:xfrm>
            <a:off x="2547649" y="2759130"/>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2" name="Line 28">
            <a:extLst>
              <a:ext uri="{FF2B5EF4-FFF2-40B4-BE49-F238E27FC236}">
                <a16:creationId xmlns:a16="http://schemas.microsoft.com/office/drawing/2014/main" id="{15074162-585A-BC41-91A3-96670F676188}"/>
              </a:ext>
            </a:extLst>
          </p:cNvPr>
          <p:cNvSpPr>
            <a:spLocks noChangeShapeType="1"/>
          </p:cNvSpPr>
          <p:nvPr/>
        </p:nvSpPr>
        <p:spPr bwMode="auto">
          <a:xfrm>
            <a:off x="2533361" y="306869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Line 29">
            <a:extLst>
              <a:ext uri="{FF2B5EF4-FFF2-40B4-BE49-F238E27FC236}">
                <a16:creationId xmlns:a16="http://schemas.microsoft.com/office/drawing/2014/main" id="{23B1C83D-9CD1-7141-80E9-B23AF1A120DD}"/>
              </a:ext>
            </a:extLst>
          </p:cNvPr>
          <p:cNvSpPr>
            <a:spLocks noChangeShapeType="1"/>
          </p:cNvSpPr>
          <p:nvPr/>
        </p:nvSpPr>
        <p:spPr bwMode="auto">
          <a:xfrm>
            <a:off x="2533361" y="335444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4" name="Text Box 26">
            <a:extLst>
              <a:ext uri="{FF2B5EF4-FFF2-40B4-BE49-F238E27FC236}">
                <a16:creationId xmlns:a16="http://schemas.microsoft.com/office/drawing/2014/main" id="{18FD1BAC-22E0-E743-8D85-AD83603D9B8E}"/>
              </a:ext>
            </a:extLst>
          </p:cNvPr>
          <p:cNvSpPr txBox="1">
            <a:spLocks noChangeArrowheads="1"/>
          </p:cNvSpPr>
          <p:nvPr/>
        </p:nvSpPr>
        <p:spPr bwMode="auto">
          <a:xfrm>
            <a:off x="2531774" y="16685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35" name="Text Box 26">
            <a:extLst>
              <a:ext uri="{FF2B5EF4-FFF2-40B4-BE49-F238E27FC236}">
                <a16:creationId xmlns:a16="http://schemas.microsoft.com/office/drawing/2014/main" id="{FA894B51-006F-1749-B20E-08F2DE8012E4}"/>
              </a:ext>
            </a:extLst>
          </p:cNvPr>
          <p:cNvSpPr txBox="1">
            <a:spLocks noChangeArrowheads="1"/>
          </p:cNvSpPr>
          <p:nvPr/>
        </p:nvSpPr>
        <p:spPr bwMode="auto">
          <a:xfrm>
            <a:off x="2487324" y="3325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36" name="Text Box 26">
            <a:extLst>
              <a:ext uri="{FF2B5EF4-FFF2-40B4-BE49-F238E27FC236}">
                <a16:creationId xmlns:a16="http://schemas.microsoft.com/office/drawing/2014/main" id="{986C06D0-2FCC-3C4A-8B26-E47FEACB6A76}"/>
              </a:ext>
            </a:extLst>
          </p:cNvPr>
          <p:cNvSpPr txBox="1">
            <a:spLocks noChangeArrowheads="1"/>
          </p:cNvSpPr>
          <p:nvPr/>
        </p:nvSpPr>
        <p:spPr bwMode="auto">
          <a:xfrm>
            <a:off x="2506374" y="30401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37" name="Text Box 26">
            <a:extLst>
              <a:ext uri="{FF2B5EF4-FFF2-40B4-BE49-F238E27FC236}">
                <a16:creationId xmlns:a16="http://schemas.microsoft.com/office/drawing/2014/main" id="{D076C0F4-C178-3E40-A5A0-D9949817A0D5}"/>
              </a:ext>
            </a:extLst>
          </p:cNvPr>
          <p:cNvSpPr txBox="1">
            <a:spLocks noChangeArrowheads="1"/>
          </p:cNvSpPr>
          <p:nvPr/>
        </p:nvSpPr>
        <p:spPr bwMode="auto">
          <a:xfrm>
            <a:off x="2496849" y="274484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38" name="Oval 19">
            <a:extLst>
              <a:ext uri="{FF2B5EF4-FFF2-40B4-BE49-F238E27FC236}">
                <a16:creationId xmlns:a16="http://schemas.microsoft.com/office/drawing/2014/main" id="{2A71094C-18F7-1C46-8C86-7D8D2BCF2A4A}"/>
              </a:ext>
            </a:extLst>
          </p:cNvPr>
          <p:cNvSpPr>
            <a:spLocks noChangeArrowheads="1"/>
          </p:cNvSpPr>
          <p:nvPr/>
        </p:nvSpPr>
        <p:spPr bwMode="auto">
          <a:xfrm>
            <a:off x="28667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P1</a:t>
            </a:r>
          </a:p>
        </p:txBody>
      </p:sp>
      <p:grpSp>
        <p:nvGrpSpPr>
          <p:cNvPr id="539" name="Group 20">
            <a:extLst>
              <a:ext uri="{FF2B5EF4-FFF2-40B4-BE49-F238E27FC236}">
                <a16:creationId xmlns:a16="http://schemas.microsoft.com/office/drawing/2014/main" id="{554821E9-E611-EF4C-B4ED-D5A7C0CB1055}"/>
              </a:ext>
            </a:extLst>
          </p:cNvPr>
          <p:cNvGrpSpPr>
            <a:grpSpLocks/>
          </p:cNvGrpSpPr>
          <p:nvPr/>
        </p:nvGrpSpPr>
        <p:grpSpPr bwMode="auto">
          <a:xfrm>
            <a:off x="2834986" y="2278117"/>
            <a:ext cx="620713" cy="228600"/>
            <a:chOff x="1287" y="2524"/>
            <a:chExt cx="260" cy="100"/>
          </a:xfrm>
        </p:grpSpPr>
        <p:sp>
          <p:nvSpPr>
            <p:cNvPr id="540" name="Rectangle 21">
              <a:extLst>
                <a:ext uri="{FF2B5EF4-FFF2-40B4-BE49-F238E27FC236}">
                  <a16:creationId xmlns:a16="http://schemas.microsoft.com/office/drawing/2014/main" id="{BEBEC012-39DF-A541-830E-6FF13ADAE416}"/>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41" name="Rectangle 22">
              <a:extLst>
                <a:ext uri="{FF2B5EF4-FFF2-40B4-BE49-F238E27FC236}">
                  <a16:creationId xmlns:a16="http://schemas.microsoft.com/office/drawing/2014/main" id="{C54558CA-8722-654B-8BA0-93D5C1A6759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42" name="Rectangle 23">
              <a:extLst>
                <a:ext uri="{FF2B5EF4-FFF2-40B4-BE49-F238E27FC236}">
                  <a16:creationId xmlns:a16="http://schemas.microsoft.com/office/drawing/2014/main" id="{4ECE78D1-C229-D44C-8946-E5D845D77BF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43" name="Rectangle 24">
              <a:extLst>
                <a:ext uri="{FF2B5EF4-FFF2-40B4-BE49-F238E27FC236}">
                  <a16:creationId xmlns:a16="http://schemas.microsoft.com/office/drawing/2014/main" id="{5E3A5BD1-1D56-EA42-9427-8F0D4DE4565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44" name="Rectangle 23">
            <a:extLst>
              <a:ext uri="{FF2B5EF4-FFF2-40B4-BE49-F238E27FC236}">
                <a16:creationId xmlns:a16="http://schemas.microsoft.com/office/drawing/2014/main" id="{9E1F493A-E899-D74E-919F-F4A60AE16A91}"/>
              </a:ext>
            </a:extLst>
          </p:cNvPr>
          <p:cNvSpPr>
            <a:spLocks noChangeArrowheads="1"/>
          </p:cNvSpPr>
          <p:nvPr/>
        </p:nvSpPr>
        <p:spPr bwMode="auto">
          <a:xfrm>
            <a:off x="5067011" y="1390705"/>
            <a:ext cx="2254250"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5" name="Rectangle 24">
            <a:extLst>
              <a:ext uri="{FF2B5EF4-FFF2-40B4-BE49-F238E27FC236}">
                <a16:creationId xmlns:a16="http://schemas.microsoft.com/office/drawing/2014/main" id="{49A0180F-5303-6E4C-99BF-19A56AAC7C47}"/>
              </a:ext>
            </a:extLst>
          </p:cNvPr>
          <p:cNvSpPr>
            <a:spLocks noChangeArrowheads="1"/>
          </p:cNvSpPr>
          <p:nvPr/>
        </p:nvSpPr>
        <p:spPr bwMode="auto">
          <a:xfrm>
            <a:off x="5013036" y="1468492"/>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6" name="Text Box 26">
            <a:extLst>
              <a:ext uri="{FF2B5EF4-FFF2-40B4-BE49-F238E27FC236}">
                <a16:creationId xmlns:a16="http://schemas.microsoft.com/office/drawing/2014/main" id="{23645F4E-01B1-3349-9A7F-2F24FC4C20C1}"/>
              </a:ext>
            </a:extLst>
          </p:cNvPr>
          <p:cNvSpPr txBox="1">
            <a:spLocks noChangeArrowheads="1"/>
          </p:cNvSpPr>
          <p:nvPr/>
        </p:nvSpPr>
        <p:spPr bwMode="auto">
          <a:xfrm>
            <a:off x="5438486" y="21971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47" name="Text Box 26">
            <a:extLst>
              <a:ext uri="{FF2B5EF4-FFF2-40B4-BE49-F238E27FC236}">
                <a16:creationId xmlns:a16="http://schemas.microsoft.com/office/drawing/2014/main" id="{9BED65C6-B309-8B4D-A068-E19EDFD116B4}"/>
              </a:ext>
            </a:extLst>
          </p:cNvPr>
          <p:cNvSpPr txBox="1">
            <a:spLocks noChangeArrowheads="1"/>
          </p:cNvSpPr>
          <p:nvPr/>
        </p:nvSpPr>
        <p:spPr bwMode="auto">
          <a:xfrm>
            <a:off x="5492461" y="1420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48" name="Text Box 26">
            <a:extLst>
              <a:ext uri="{FF2B5EF4-FFF2-40B4-BE49-F238E27FC236}">
                <a16:creationId xmlns:a16="http://schemas.microsoft.com/office/drawing/2014/main" id="{3CB9E7E9-E087-BE49-8C38-35C7E48BA8C9}"/>
              </a:ext>
            </a:extLst>
          </p:cNvPr>
          <p:cNvSpPr txBox="1">
            <a:spLocks noChangeArrowheads="1"/>
          </p:cNvSpPr>
          <p:nvPr/>
        </p:nvSpPr>
        <p:spPr bwMode="auto">
          <a:xfrm>
            <a:off x="5432136" y="31020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49" name="Text Box 26">
            <a:extLst>
              <a:ext uri="{FF2B5EF4-FFF2-40B4-BE49-F238E27FC236}">
                <a16:creationId xmlns:a16="http://schemas.microsoft.com/office/drawing/2014/main" id="{75F58D18-0976-1447-9AE8-E0B265BD816E}"/>
              </a:ext>
            </a:extLst>
          </p:cNvPr>
          <p:cNvSpPr txBox="1">
            <a:spLocks noChangeArrowheads="1"/>
          </p:cNvSpPr>
          <p:nvPr/>
        </p:nvSpPr>
        <p:spPr bwMode="auto">
          <a:xfrm>
            <a:off x="5432136" y="28162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0" name="Oval 36">
            <a:extLst>
              <a:ext uri="{FF2B5EF4-FFF2-40B4-BE49-F238E27FC236}">
                <a16:creationId xmlns:a16="http://schemas.microsoft.com/office/drawing/2014/main" id="{2A7F5798-BB67-5141-90FB-F51D589E31C6}"/>
              </a:ext>
            </a:extLst>
          </p:cNvPr>
          <p:cNvSpPr>
            <a:spLocks noChangeArrowheads="1"/>
          </p:cNvSpPr>
          <p:nvPr/>
        </p:nvSpPr>
        <p:spPr bwMode="auto">
          <a:xfrm>
            <a:off x="5132099" y="1727255"/>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P4</a:t>
            </a:r>
          </a:p>
        </p:txBody>
      </p:sp>
      <p:sp>
        <p:nvSpPr>
          <p:cNvPr id="551" name="Rectangle 23">
            <a:extLst>
              <a:ext uri="{FF2B5EF4-FFF2-40B4-BE49-F238E27FC236}">
                <a16:creationId xmlns:a16="http://schemas.microsoft.com/office/drawing/2014/main" id="{32D4A7B1-DBDA-2B47-8511-4BF8176AC42D}"/>
              </a:ext>
            </a:extLst>
          </p:cNvPr>
          <p:cNvSpPr>
            <a:spLocks noChangeArrowheads="1"/>
          </p:cNvSpPr>
          <p:nvPr/>
        </p:nvSpPr>
        <p:spPr bwMode="auto">
          <a:xfrm>
            <a:off x="8202324" y="1616130"/>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2" name="Rectangle 24">
            <a:extLst>
              <a:ext uri="{FF2B5EF4-FFF2-40B4-BE49-F238E27FC236}">
                <a16:creationId xmlns:a16="http://schemas.microsoft.com/office/drawing/2014/main" id="{DAED2C2D-612B-9147-A573-0082B49107C3}"/>
              </a:ext>
            </a:extLst>
          </p:cNvPr>
          <p:cNvSpPr>
            <a:spLocks noChangeArrowheads="1"/>
          </p:cNvSpPr>
          <p:nvPr/>
        </p:nvSpPr>
        <p:spPr bwMode="auto">
          <a:xfrm>
            <a:off x="8005474" y="1657405"/>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3" name="Text Box 26">
            <a:extLst>
              <a:ext uri="{FF2B5EF4-FFF2-40B4-BE49-F238E27FC236}">
                <a16:creationId xmlns:a16="http://schemas.microsoft.com/office/drawing/2014/main" id="{892F681F-FE7B-A849-886C-3DB4B71509FA}"/>
              </a:ext>
            </a:extLst>
          </p:cNvPr>
          <p:cNvSpPr txBox="1">
            <a:spLocks noChangeArrowheads="1"/>
          </p:cNvSpPr>
          <p:nvPr/>
        </p:nvSpPr>
        <p:spPr bwMode="auto">
          <a:xfrm>
            <a:off x="8130886" y="24130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54" name="Text Box 26">
            <a:extLst>
              <a:ext uri="{FF2B5EF4-FFF2-40B4-BE49-F238E27FC236}">
                <a16:creationId xmlns:a16="http://schemas.microsoft.com/office/drawing/2014/main" id="{5491EDD3-2B63-BB4B-87FA-02E376F65B7B}"/>
              </a:ext>
            </a:extLst>
          </p:cNvPr>
          <p:cNvSpPr txBox="1">
            <a:spLocks noChangeArrowheads="1"/>
          </p:cNvSpPr>
          <p:nvPr/>
        </p:nvSpPr>
        <p:spPr bwMode="auto">
          <a:xfrm>
            <a:off x="8165811" y="16605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55" name="Text Box 26">
            <a:extLst>
              <a:ext uri="{FF2B5EF4-FFF2-40B4-BE49-F238E27FC236}">
                <a16:creationId xmlns:a16="http://schemas.microsoft.com/office/drawing/2014/main" id="{0FB3A86D-FFE9-EE49-AD2D-1E57E4F89BB1}"/>
              </a:ext>
            </a:extLst>
          </p:cNvPr>
          <p:cNvSpPr txBox="1">
            <a:spLocks noChangeArrowheads="1"/>
          </p:cNvSpPr>
          <p:nvPr/>
        </p:nvSpPr>
        <p:spPr bwMode="auto">
          <a:xfrm>
            <a:off x="8173749" y="33179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56" name="Text Box 26">
            <a:extLst>
              <a:ext uri="{FF2B5EF4-FFF2-40B4-BE49-F238E27FC236}">
                <a16:creationId xmlns:a16="http://schemas.microsoft.com/office/drawing/2014/main" id="{9835580D-BB7F-E64A-B442-691428929F13}"/>
              </a:ext>
            </a:extLst>
          </p:cNvPr>
          <p:cNvSpPr txBox="1">
            <a:spLocks noChangeArrowheads="1"/>
          </p:cNvSpPr>
          <p:nvPr/>
        </p:nvSpPr>
        <p:spPr bwMode="auto">
          <a:xfrm>
            <a:off x="8140411" y="30321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7" name="Text Box 26">
            <a:extLst>
              <a:ext uri="{FF2B5EF4-FFF2-40B4-BE49-F238E27FC236}">
                <a16:creationId xmlns:a16="http://schemas.microsoft.com/office/drawing/2014/main" id="{31A0CB7D-BCCB-D34A-A890-C07347817887}"/>
              </a:ext>
            </a:extLst>
          </p:cNvPr>
          <p:cNvSpPr txBox="1">
            <a:spLocks noChangeArrowheads="1"/>
          </p:cNvSpPr>
          <p:nvPr/>
        </p:nvSpPr>
        <p:spPr bwMode="auto">
          <a:xfrm>
            <a:off x="8130886" y="27369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58" name="Oval 53">
            <a:extLst>
              <a:ext uri="{FF2B5EF4-FFF2-40B4-BE49-F238E27FC236}">
                <a16:creationId xmlns:a16="http://schemas.microsoft.com/office/drawing/2014/main" id="{F992062B-7A21-DE43-9A4C-83CB3E9CB13F}"/>
              </a:ext>
            </a:extLst>
          </p:cNvPr>
          <p:cNvSpPr>
            <a:spLocks noChangeArrowheads="1"/>
          </p:cNvSpPr>
          <p:nvPr/>
        </p:nvSpPr>
        <p:spPr bwMode="auto">
          <a:xfrm>
            <a:off x="80864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P2</a:t>
            </a:r>
          </a:p>
        </p:txBody>
      </p:sp>
      <p:sp>
        <p:nvSpPr>
          <p:cNvPr id="559" name="Freeform 54">
            <a:extLst>
              <a:ext uri="{FF2B5EF4-FFF2-40B4-BE49-F238E27FC236}">
                <a16:creationId xmlns:a16="http://schemas.microsoft.com/office/drawing/2014/main" id="{AC38FC98-798D-384B-B25B-E64D646DDFC5}"/>
              </a:ext>
            </a:extLst>
          </p:cNvPr>
          <p:cNvSpPr>
            <a:spLocks/>
          </p:cNvSpPr>
          <p:nvPr/>
        </p:nvSpPr>
        <p:spPr bwMode="auto">
          <a:xfrm>
            <a:off x="9661236" y="1636767"/>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8" name="Text Box 93">
            <a:extLst>
              <a:ext uri="{FF2B5EF4-FFF2-40B4-BE49-F238E27FC236}">
                <a16:creationId xmlns:a16="http://schemas.microsoft.com/office/drawing/2014/main" id="{28913095-A052-0A42-8972-4D75538256AD}"/>
              </a:ext>
            </a:extLst>
          </p:cNvPr>
          <p:cNvSpPr txBox="1">
            <a:spLocks noChangeArrowheads="1"/>
          </p:cNvSpPr>
          <p:nvPr/>
        </p:nvSpPr>
        <p:spPr bwMode="auto">
          <a:xfrm flipH="1">
            <a:off x="1723736" y="4418067"/>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charset="0"/>
                <a:ea typeface="ＭＳ Ｐゴシック" charset="0"/>
                <a:cs typeface="+mn-cs"/>
              </a:rPr>
              <a:t>host: IP address A</a:t>
            </a:r>
          </a:p>
        </p:txBody>
      </p:sp>
      <p:sp>
        <p:nvSpPr>
          <p:cNvPr id="569" name="Text Box 94">
            <a:extLst>
              <a:ext uri="{FF2B5EF4-FFF2-40B4-BE49-F238E27FC236}">
                <a16:creationId xmlns:a16="http://schemas.microsoft.com/office/drawing/2014/main" id="{E982CF1A-0928-6A45-8462-D083EBC09BA7}"/>
              </a:ext>
            </a:extLst>
          </p:cNvPr>
          <p:cNvSpPr txBox="1">
            <a:spLocks noChangeArrowheads="1"/>
          </p:cNvSpPr>
          <p:nvPr/>
        </p:nvSpPr>
        <p:spPr bwMode="auto">
          <a:xfrm flipH="1">
            <a:off x="9480261" y="4314880"/>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charset="0"/>
                <a:ea typeface="ＭＳ Ｐゴシック" charset="0"/>
                <a:cs typeface="+mn-cs"/>
              </a:rPr>
              <a:t>host: IP address C</a:t>
            </a:r>
          </a:p>
        </p:txBody>
      </p:sp>
      <p:sp>
        <p:nvSpPr>
          <p:cNvPr id="570" name="Line 96">
            <a:extLst>
              <a:ext uri="{FF2B5EF4-FFF2-40B4-BE49-F238E27FC236}">
                <a16:creationId xmlns:a16="http://schemas.microsoft.com/office/drawing/2014/main" id="{2EEED614-F433-E440-B256-A6E56708BB1E}"/>
              </a:ext>
            </a:extLst>
          </p:cNvPr>
          <p:cNvSpPr>
            <a:spLocks noChangeShapeType="1"/>
          </p:cNvSpPr>
          <p:nvPr/>
        </p:nvSpPr>
        <p:spPr bwMode="auto">
          <a:xfrm>
            <a:off x="4989224" y="314489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1" name="Line 97">
            <a:extLst>
              <a:ext uri="{FF2B5EF4-FFF2-40B4-BE49-F238E27FC236}">
                <a16:creationId xmlns:a16="http://schemas.microsoft.com/office/drawing/2014/main" id="{098FD8B8-DDC2-8146-812C-346AC97FA30A}"/>
              </a:ext>
            </a:extLst>
          </p:cNvPr>
          <p:cNvSpPr>
            <a:spLocks noChangeShapeType="1"/>
          </p:cNvSpPr>
          <p:nvPr/>
        </p:nvSpPr>
        <p:spPr bwMode="auto">
          <a:xfrm>
            <a:off x="5005099" y="2843267"/>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2" name="Text Box 26">
            <a:extLst>
              <a:ext uri="{FF2B5EF4-FFF2-40B4-BE49-F238E27FC236}">
                <a16:creationId xmlns:a16="http://schemas.microsoft.com/office/drawing/2014/main" id="{8BEC305F-DB39-A945-9B16-8D9FBE53F071}"/>
              </a:ext>
            </a:extLst>
          </p:cNvPr>
          <p:cNvSpPr txBox="1">
            <a:spLocks noChangeArrowheads="1"/>
          </p:cNvSpPr>
          <p:nvPr/>
        </p:nvSpPr>
        <p:spPr bwMode="auto">
          <a:xfrm>
            <a:off x="5392449" y="25083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73" name="Line 99">
            <a:extLst>
              <a:ext uri="{FF2B5EF4-FFF2-40B4-BE49-F238E27FC236}">
                <a16:creationId xmlns:a16="http://schemas.microsoft.com/office/drawing/2014/main" id="{7CB610F0-F0BE-7D49-8D7A-0F03DEB1C350}"/>
              </a:ext>
            </a:extLst>
          </p:cNvPr>
          <p:cNvSpPr>
            <a:spLocks noChangeShapeType="1"/>
          </p:cNvSpPr>
          <p:nvPr/>
        </p:nvSpPr>
        <p:spPr bwMode="auto">
          <a:xfrm>
            <a:off x="5008274" y="2521005"/>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4" name="Line 100">
            <a:extLst>
              <a:ext uri="{FF2B5EF4-FFF2-40B4-BE49-F238E27FC236}">
                <a16:creationId xmlns:a16="http://schemas.microsoft.com/office/drawing/2014/main" id="{1D31CBE9-4A8E-BC4A-A036-BA509B6CF5EA}"/>
              </a:ext>
            </a:extLst>
          </p:cNvPr>
          <p:cNvSpPr>
            <a:spLocks noChangeShapeType="1"/>
          </p:cNvSpPr>
          <p:nvPr/>
        </p:nvSpPr>
        <p:spPr bwMode="auto">
          <a:xfrm>
            <a:off x="5011449" y="219874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75" name="Group 101">
            <a:extLst>
              <a:ext uri="{FF2B5EF4-FFF2-40B4-BE49-F238E27FC236}">
                <a16:creationId xmlns:a16="http://schemas.microsoft.com/office/drawing/2014/main" id="{91441727-AAD7-1140-AF05-A3D324B8DC6B}"/>
              </a:ext>
            </a:extLst>
          </p:cNvPr>
          <p:cNvGrpSpPr>
            <a:grpSpLocks/>
          </p:cNvGrpSpPr>
          <p:nvPr/>
        </p:nvGrpSpPr>
        <p:grpSpPr bwMode="auto">
          <a:xfrm>
            <a:off x="5187661" y="2060630"/>
            <a:ext cx="473075" cy="228600"/>
            <a:chOff x="1287" y="2524"/>
            <a:chExt cx="260" cy="100"/>
          </a:xfrm>
        </p:grpSpPr>
        <p:sp>
          <p:nvSpPr>
            <p:cNvPr id="576" name="Rectangle 102">
              <a:extLst>
                <a:ext uri="{FF2B5EF4-FFF2-40B4-BE49-F238E27FC236}">
                  <a16:creationId xmlns:a16="http://schemas.microsoft.com/office/drawing/2014/main" id="{70206F36-B050-C844-A36F-47D4A71EE355}"/>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7" name="Rectangle 103">
              <a:extLst>
                <a:ext uri="{FF2B5EF4-FFF2-40B4-BE49-F238E27FC236}">
                  <a16:creationId xmlns:a16="http://schemas.microsoft.com/office/drawing/2014/main" id="{5F70B84F-C600-BF41-9794-BB79AB85B4E5}"/>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8" name="Rectangle 104">
              <a:extLst>
                <a:ext uri="{FF2B5EF4-FFF2-40B4-BE49-F238E27FC236}">
                  <a16:creationId xmlns:a16="http://schemas.microsoft.com/office/drawing/2014/main" id="{9352E66B-31B1-0244-9A00-013E38F02047}"/>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9" name="Rectangle 105">
              <a:extLst>
                <a:ext uri="{FF2B5EF4-FFF2-40B4-BE49-F238E27FC236}">
                  <a16:creationId xmlns:a16="http://schemas.microsoft.com/office/drawing/2014/main" id="{A72F3B32-D2F7-184C-B710-25A136D5D06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80" name="Oval 106">
            <a:extLst>
              <a:ext uri="{FF2B5EF4-FFF2-40B4-BE49-F238E27FC236}">
                <a16:creationId xmlns:a16="http://schemas.microsoft.com/office/drawing/2014/main" id="{775F6544-1FEC-F148-8D8D-09EF67871450}"/>
              </a:ext>
            </a:extLst>
          </p:cNvPr>
          <p:cNvSpPr>
            <a:spLocks noChangeArrowheads="1"/>
          </p:cNvSpPr>
          <p:nvPr/>
        </p:nvSpPr>
        <p:spPr bwMode="auto">
          <a:xfrm>
            <a:off x="6498936" y="173201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P6</a:t>
            </a:r>
          </a:p>
        </p:txBody>
      </p:sp>
      <p:sp>
        <p:nvSpPr>
          <p:cNvPr id="581" name="Oval 112">
            <a:extLst>
              <a:ext uri="{FF2B5EF4-FFF2-40B4-BE49-F238E27FC236}">
                <a16:creationId xmlns:a16="http://schemas.microsoft.com/office/drawing/2014/main" id="{1A7AFB65-C131-864D-BB01-D752C9A2B6C2}"/>
              </a:ext>
            </a:extLst>
          </p:cNvPr>
          <p:cNvSpPr>
            <a:spLocks noChangeArrowheads="1"/>
          </p:cNvSpPr>
          <p:nvPr/>
        </p:nvSpPr>
        <p:spPr bwMode="auto">
          <a:xfrm>
            <a:off x="5827424" y="1730430"/>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P5</a:t>
            </a:r>
          </a:p>
        </p:txBody>
      </p:sp>
      <p:grpSp>
        <p:nvGrpSpPr>
          <p:cNvPr id="582" name="Group 118">
            <a:extLst>
              <a:ext uri="{FF2B5EF4-FFF2-40B4-BE49-F238E27FC236}">
                <a16:creationId xmlns:a16="http://schemas.microsoft.com/office/drawing/2014/main" id="{72BEDA86-D9D6-634C-B8D0-F4A3A594F27F}"/>
              </a:ext>
            </a:extLst>
          </p:cNvPr>
          <p:cNvGrpSpPr>
            <a:grpSpLocks/>
          </p:cNvGrpSpPr>
          <p:nvPr/>
        </p:nvGrpSpPr>
        <p:grpSpPr bwMode="auto">
          <a:xfrm>
            <a:off x="5892511" y="2065392"/>
            <a:ext cx="473075" cy="228600"/>
            <a:chOff x="1287" y="2524"/>
            <a:chExt cx="260" cy="100"/>
          </a:xfrm>
        </p:grpSpPr>
        <p:sp>
          <p:nvSpPr>
            <p:cNvPr id="583" name="Rectangle 119">
              <a:extLst>
                <a:ext uri="{FF2B5EF4-FFF2-40B4-BE49-F238E27FC236}">
                  <a16:creationId xmlns:a16="http://schemas.microsoft.com/office/drawing/2014/main" id="{967F16BC-79F0-D947-BF48-B3D4DFC37607}"/>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84" name="Rectangle 120">
              <a:extLst>
                <a:ext uri="{FF2B5EF4-FFF2-40B4-BE49-F238E27FC236}">
                  <a16:creationId xmlns:a16="http://schemas.microsoft.com/office/drawing/2014/main" id="{E857091F-6411-DE41-A408-86F1597775F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85" name="Rectangle 121">
              <a:extLst>
                <a:ext uri="{FF2B5EF4-FFF2-40B4-BE49-F238E27FC236}">
                  <a16:creationId xmlns:a16="http://schemas.microsoft.com/office/drawing/2014/main" id="{10EEFABE-8406-A849-8F8B-3E87430B80EE}"/>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86" name="Rectangle 122">
              <a:extLst>
                <a:ext uri="{FF2B5EF4-FFF2-40B4-BE49-F238E27FC236}">
                  <a16:creationId xmlns:a16="http://schemas.microsoft.com/office/drawing/2014/main" id="{65CA8326-C8A6-0740-8CBC-12905C52988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587" name="Group 123">
            <a:extLst>
              <a:ext uri="{FF2B5EF4-FFF2-40B4-BE49-F238E27FC236}">
                <a16:creationId xmlns:a16="http://schemas.microsoft.com/office/drawing/2014/main" id="{997E9D96-904C-5A46-A87E-C65B0FD83028}"/>
              </a:ext>
            </a:extLst>
          </p:cNvPr>
          <p:cNvGrpSpPr>
            <a:grpSpLocks/>
          </p:cNvGrpSpPr>
          <p:nvPr/>
        </p:nvGrpSpPr>
        <p:grpSpPr bwMode="auto">
          <a:xfrm>
            <a:off x="6564024" y="2070155"/>
            <a:ext cx="473075" cy="228600"/>
            <a:chOff x="1287" y="2524"/>
            <a:chExt cx="260" cy="100"/>
          </a:xfrm>
        </p:grpSpPr>
        <p:sp>
          <p:nvSpPr>
            <p:cNvPr id="588" name="Rectangle 124">
              <a:extLst>
                <a:ext uri="{FF2B5EF4-FFF2-40B4-BE49-F238E27FC236}">
                  <a16:creationId xmlns:a16="http://schemas.microsoft.com/office/drawing/2014/main" id="{83A5305C-938A-3540-92FC-D9E6B3AA52E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89" name="Rectangle 125">
              <a:extLst>
                <a:ext uri="{FF2B5EF4-FFF2-40B4-BE49-F238E27FC236}">
                  <a16:creationId xmlns:a16="http://schemas.microsoft.com/office/drawing/2014/main" id="{5B51F3FA-BED2-9741-B674-7BC7A9E263F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0" name="Rectangle 126">
              <a:extLst>
                <a:ext uri="{FF2B5EF4-FFF2-40B4-BE49-F238E27FC236}">
                  <a16:creationId xmlns:a16="http://schemas.microsoft.com/office/drawing/2014/main" id="{79C8DFFC-9ECB-D741-B85F-80F0EF7532BF}"/>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1" name="Rectangle 127">
              <a:extLst>
                <a:ext uri="{FF2B5EF4-FFF2-40B4-BE49-F238E27FC236}">
                  <a16:creationId xmlns:a16="http://schemas.microsoft.com/office/drawing/2014/main" id="{978D323D-4AE7-9141-B532-67630F4025D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92" name="Line 133">
            <a:extLst>
              <a:ext uri="{FF2B5EF4-FFF2-40B4-BE49-F238E27FC236}">
                <a16:creationId xmlns:a16="http://schemas.microsoft.com/office/drawing/2014/main" id="{B3924FC9-2487-424F-B323-57225BB1F6F0}"/>
              </a:ext>
            </a:extLst>
          </p:cNvPr>
          <p:cNvSpPr>
            <a:spLocks noChangeShapeType="1"/>
          </p:cNvSpPr>
          <p:nvPr/>
        </p:nvSpPr>
        <p:spPr bwMode="auto">
          <a:xfrm>
            <a:off x="7997536" y="336079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3" name="Line 134">
            <a:extLst>
              <a:ext uri="{FF2B5EF4-FFF2-40B4-BE49-F238E27FC236}">
                <a16:creationId xmlns:a16="http://schemas.microsoft.com/office/drawing/2014/main" id="{8C5E5D9B-06EC-8040-963A-0448FFE65135}"/>
              </a:ext>
            </a:extLst>
          </p:cNvPr>
          <p:cNvSpPr>
            <a:spLocks noChangeShapeType="1"/>
          </p:cNvSpPr>
          <p:nvPr/>
        </p:nvSpPr>
        <p:spPr bwMode="auto">
          <a:xfrm>
            <a:off x="7988011" y="3065517"/>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4" name="Line 135">
            <a:extLst>
              <a:ext uri="{FF2B5EF4-FFF2-40B4-BE49-F238E27FC236}">
                <a16:creationId xmlns:a16="http://schemas.microsoft.com/office/drawing/2014/main" id="{B6E44884-802F-C140-8F4F-ECCAD20C64C2}"/>
              </a:ext>
            </a:extLst>
          </p:cNvPr>
          <p:cNvSpPr>
            <a:spLocks noChangeShapeType="1"/>
          </p:cNvSpPr>
          <p:nvPr/>
        </p:nvSpPr>
        <p:spPr bwMode="auto">
          <a:xfrm>
            <a:off x="7988011" y="27702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5" name="Line 136">
            <a:extLst>
              <a:ext uri="{FF2B5EF4-FFF2-40B4-BE49-F238E27FC236}">
                <a16:creationId xmlns:a16="http://schemas.microsoft.com/office/drawing/2014/main" id="{267911A5-63F3-4640-87F3-C5B06264CB37}"/>
              </a:ext>
            </a:extLst>
          </p:cNvPr>
          <p:cNvSpPr>
            <a:spLocks noChangeShapeType="1"/>
          </p:cNvSpPr>
          <p:nvPr/>
        </p:nvSpPr>
        <p:spPr bwMode="auto">
          <a:xfrm>
            <a:off x="7988011" y="24654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96" name="Group 128">
            <a:extLst>
              <a:ext uri="{FF2B5EF4-FFF2-40B4-BE49-F238E27FC236}">
                <a16:creationId xmlns:a16="http://schemas.microsoft.com/office/drawing/2014/main" id="{7EE1E98D-B6C0-2C4E-AD21-6D19C0FB7F86}"/>
              </a:ext>
            </a:extLst>
          </p:cNvPr>
          <p:cNvGrpSpPr>
            <a:grpSpLocks/>
          </p:cNvGrpSpPr>
          <p:nvPr/>
        </p:nvGrpSpPr>
        <p:grpSpPr bwMode="auto">
          <a:xfrm>
            <a:off x="8140411" y="2292405"/>
            <a:ext cx="473075" cy="228600"/>
            <a:chOff x="1287" y="2524"/>
            <a:chExt cx="260" cy="100"/>
          </a:xfrm>
        </p:grpSpPr>
        <p:sp>
          <p:nvSpPr>
            <p:cNvPr id="597" name="Rectangle 129">
              <a:extLst>
                <a:ext uri="{FF2B5EF4-FFF2-40B4-BE49-F238E27FC236}">
                  <a16:creationId xmlns:a16="http://schemas.microsoft.com/office/drawing/2014/main" id="{61B34E55-D106-A049-9E71-650BFC4F134B}"/>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8" name="Rectangle 130">
              <a:extLst>
                <a:ext uri="{FF2B5EF4-FFF2-40B4-BE49-F238E27FC236}">
                  <a16:creationId xmlns:a16="http://schemas.microsoft.com/office/drawing/2014/main" id="{11316511-2186-B14B-B2A0-0967B623A5F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9" name="Rectangle 131">
              <a:extLst>
                <a:ext uri="{FF2B5EF4-FFF2-40B4-BE49-F238E27FC236}">
                  <a16:creationId xmlns:a16="http://schemas.microsoft.com/office/drawing/2014/main" id="{7A116F04-A632-B845-B528-4E4C72A9479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0" name="Rectangle 132">
              <a:extLst>
                <a:ext uri="{FF2B5EF4-FFF2-40B4-BE49-F238E27FC236}">
                  <a16:creationId xmlns:a16="http://schemas.microsoft.com/office/drawing/2014/main" id="{4A85FADB-4AF1-F94D-8774-770D5D08763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01" name="Group 137">
            <a:extLst>
              <a:ext uri="{FF2B5EF4-FFF2-40B4-BE49-F238E27FC236}">
                <a16:creationId xmlns:a16="http://schemas.microsoft.com/office/drawing/2014/main" id="{9F60C830-B1B4-8D40-9EFA-BCF609F3183A}"/>
              </a:ext>
            </a:extLst>
          </p:cNvPr>
          <p:cNvGrpSpPr>
            <a:grpSpLocks/>
          </p:cNvGrpSpPr>
          <p:nvPr/>
        </p:nvGrpSpPr>
        <p:grpSpPr bwMode="auto">
          <a:xfrm>
            <a:off x="8935749" y="2282880"/>
            <a:ext cx="473075" cy="228600"/>
            <a:chOff x="1287" y="2524"/>
            <a:chExt cx="260" cy="100"/>
          </a:xfrm>
        </p:grpSpPr>
        <p:sp>
          <p:nvSpPr>
            <p:cNvPr id="602" name="Rectangle 138">
              <a:extLst>
                <a:ext uri="{FF2B5EF4-FFF2-40B4-BE49-F238E27FC236}">
                  <a16:creationId xmlns:a16="http://schemas.microsoft.com/office/drawing/2014/main" id="{6EF6EEDA-22BF-6241-8415-4BAB32D1286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3" name="Rectangle 139">
              <a:extLst>
                <a:ext uri="{FF2B5EF4-FFF2-40B4-BE49-F238E27FC236}">
                  <a16:creationId xmlns:a16="http://schemas.microsoft.com/office/drawing/2014/main" id="{3DD5FE6D-6228-3940-8146-E91BBCD9F57B}"/>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4" name="Rectangle 140">
              <a:extLst>
                <a:ext uri="{FF2B5EF4-FFF2-40B4-BE49-F238E27FC236}">
                  <a16:creationId xmlns:a16="http://schemas.microsoft.com/office/drawing/2014/main" id="{15547CDB-C790-C348-AE10-9B28B2C54F9B}"/>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5" name="Rectangle 141">
              <a:extLst>
                <a:ext uri="{FF2B5EF4-FFF2-40B4-BE49-F238E27FC236}">
                  <a16:creationId xmlns:a16="http://schemas.microsoft.com/office/drawing/2014/main" id="{59BAD7A1-391C-F44A-8C97-BB2749F44B10}"/>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06" name="Oval 143">
            <a:extLst>
              <a:ext uri="{FF2B5EF4-FFF2-40B4-BE49-F238E27FC236}">
                <a16:creationId xmlns:a16="http://schemas.microsoft.com/office/drawing/2014/main" id="{714C3193-ABA3-E549-9000-1B9EA94280C7}"/>
              </a:ext>
            </a:extLst>
          </p:cNvPr>
          <p:cNvSpPr>
            <a:spLocks noChangeArrowheads="1"/>
          </p:cNvSpPr>
          <p:nvPr/>
        </p:nvSpPr>
        <p:spPr bwMode="auto">
          <a:xfrm>
            <a:off x="8877011" y="1949505"/>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P3</a:t>
            </a:r>
          </a:p>
        </p:txBody>
      </p:sp>
      <p:grpSp>
        <p:nvGrpSpPr>
          <p:cNvPr id="5" name="Group 4"/>
          <p:cNvGrpSpPr/>
          <p:nvPr/>
        </p:nvGrpSpPr>
        <p:grpSpPr>
          <a:xfrm>
            <a:off x="3128674" y="2152705"/>
            <a:ext cx="2695575" cy="3382962"/>
            <a:chOff x="3128674" y="2152705"/>
            <a:chExt cx="2695575" cy="3382962"/>
          </a:xfrm>
        </p:grpSpPr>
        <p:grpSp>
          <p:nvGrpSpPr>
            <p:cNvPr id="4" name="Group 3"/>
            <p:cNvGrpSpPr/>
            <p:nvPr/>
          </p:nvGrpSpPr>
          <p:grpSpPr>
            <a:xfrm>
              <a:off x="3301711" y="4192642"/>
              <a:ext cx="2173288" cy="1343025"/>
              <a:chOff x="3301711" y="4192642"/>
              <a:chExt cx="2173288" cy="1343025"/>
            </a:xfrm>
          </p:grpSpPr>
          <p:grpSp>
            <p:nvGrpSpPr>
              <p:cNvPr id="560" name="Group 76">
                <a:extLst>
                  <a:ext uri="{FF2B5EF4-FFF2-40B4-BE49-F238E27FC236}">
                    <a16:creationId xmlns:a16="http://schemas.microsoft.com/office/drawing/2014/main" id="{54B1DF71-9399-154E-A326-E57B31715B46}"/>
                  </a:ext>
                </a:extLst>
              </p:cNvPr>
              <p:cNvGrpSpPr>
                <a:grpSpLocks/>
              </p:cNvGrpSpPr>
              <p:nvPr/>
            </p:nvGrpSpPr>
            <p:grpSpPr bwMode="auto">
              <a:xfrm>
                <a:off x="3450936" y="4883205"/>
                <a:ext cx="2024063" cy="652462"/>
                <a:chOff x="1079" y="3697"/>
                <a:chExt cx="1275" cy="411"/>
              </a:xfrm>
            </p:grpSpPr>
            <p:sp>
              <p:nvSpPr>
                <p:cNvPr id="561" name="Rectangle 77">
                  <a:extLst>
                    <a:ext uri="{FF2B5EF4-FFF2-40B4-BE49-F238E27FC236}">
                      <a16:creationId xmlns:a16="http://schemas.microsoft.com/office/drawing/2014/main" id="{126F8F0C-1620-8242-B2D8-31D60CE3B0C0}"/>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2" name="Line 78">
                  <a:extLst>
                    <a:ext uri="{FF2B5EF4-FFF2-40B4-BE49-F238E27FC236}">
                      <a16:creationId xmlns:a16="http://schemas.microsoft.com/office/drawing/2014/main" id="{B4AFF46B-1913-5749-A0C2-475F8713C47B}"/>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3" name="Text Box 79">
                  <a:extLst>
                    <a:ext uri="{FF2B5EF4-FFF2-40B4-BE49-F238E27FC236}">
                      <a16:creationId xmlns:a16="http://schemas.microsoft.com/office/drawing/2014/main" id="{CE607ED2-10F4-764C-A00E-207E57A6B5CE}"/>
                    </a:ext>
                  </a:extLst>
                </p:cNvPr>
                <p:cNvSpPr txBox="1">
                  <a:spLocks noChangeArrowheads="1"/>
                </p:cNvSpPr>
                <p:nvPr/>
              </p:nvSpPr>
              <p:spPr bwMode="auto">
                <a:xfrm>
                  <a:off x="1079" y="3822"/>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IP,port: A,9157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IP, port: B,80</a:t>
                  </a:r>
                </a:p>
              </p:txBody>
            </p:sp>
          </p:grpSp>
          <p:grpSp>
            <p:nvGrpSpPr>
              <p:cNvPr id="564" name="Group 80">
                <a:extLst>
                  <a:ext uri="{FF2B5EF4-FFF2-40B4-BE49-F238E27FC236}">
                    <a16:creationId xmlns:a16="http://schemas.microsoft.com/office/drawing/2014/main" id="{BE97DD4B-C63C-784B-AC3B-62C82E3DEAE1}"/>
                  </a:ext>
                </a:extLst>
              </p:cNvPr>
              <p:cNvGrpSpPr>
                <a:grpSpLocks/>
              </p:cNvGrpSpPr>
              <p:nvPr/>
            </p:nvGrpSpPr>
            <p:grpSpPr bwMode="auto">
              <a:xfrm>
                <a:off x="3301711" y="4192642"/>
                <a:ext cx="1887538" cy="652463"/>
                <a:chOff x="2741" y="3750"/>
                <a:chExt cx="1189" cy="411"/>
              </a:xfrm>
            </p:grpSpPr>
            <p:sp>
              <p:nvSpPr>
                <p:cNvPr id="565" name="Rectangle 81">
                  <a:extLst>
                    <a:ext uri="{FF2B5EF4-FFF2-40B4-BE49-F238E27FC236}">
                      <a16:creationId xmlns:a16="http://schemas.microsoft.com/office/drawing/2014/main" id="{4CBF1123-14B9-314E-90DC-C336B1E5677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6" name="Line 82">
                  <a:extLst>
                    <a:ext uri="{FF2B5EF4-FFF2-40B4-BE49-F238E27FC236}">
                      <a16:creationId xmlns:a16="http://schemas.microsoft.com/office/drawing/2014/main" id="{C63CC2F7-6C69-D341-8C27-77AE238CB115}"/>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7" name="Text Box 83">
                  <a:extLst>
                    <a:ext uri="{FF2B5EF4-FFF2-40B4-BE49-F238E27FC236}">
                      <a16:creationId xmlns:a16="http://schemas.microsoft.com/office/drawing/2014/main" id="{FEC19C07-3FF2-1243-80F2-5776AC478D33}"/>
                    </a:ext>
                  </a:extLst>
                </p:cNvPr>
                <p:cNvSpPr txBox="1">
                  <a:spLocks noChangeArrowheads="1"/>
                </p:cNvSpPr>
                <p:nvPr/>
              </p:nvSpPr>
              <p:spPr bwMode="auto">
                <a:xfrm>
                  <a:off x="2813" y="3875"/>
                  <a:ext cx="1117"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IP,port: B,80</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IP,port: A,9157</a:t>
                  </a:r>
                </a:p>
              </p:txBody>
            </p:sp>
          </p:grpSp>
        </p:grpSp>
        <p:sp>
          <p:nvSpPr>
            <p:cNvPr id="607" name="Freeform 144">
              <a:extLst>
                <a:ext uri="{FF2B5EF4-FFF2-40B4-BE49-F238E27FC236}">
                  <a16:creationId xmlns:a16="http://schemas.microsoft.com/office/drawing/2014/main" id="{C20C0751-24F4-5540-AE77-1F150DE44DAE}"/>
                </a:ext>
              </a:extLst>
            </p:cNvPr>
            <p:cNvSpPr>
              <a:spLocks/>
            </p:cNvSpPr>
            <p:nvPr/>
          </p:nvSpPr>
          <p:spPr bwMode="auto">
            <a:xfrm>
              <a:off x="3128674" y="2152705"/>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08" name="Freeform 145">
            <a:extLst>
              <a:ext uri="{FF2B5EF4-FFF2-40B4-BE49-F238E27FC236}">
                <a16:creationId xmlns:a16="http://schemas.microsoft.com/office/drawing/2014/main" id="{29302AA3-50A5-1244-9A33-D38F93F145D5}"/>
              </a:ext>
            </a:extLst>
          </p:cNvPr>
          <p:cNvSpPr>
            <a:spLocks/>
          </p:cNvSpPr>
          <p:nvPr/>
        </p:nvSpPr>
        <p:spPr bwMode="auto">
          <a:xfrm>
            <a:off x="6114761" y="2184455"/>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6773574" y="2173342"/>
            <a:ext cx="2170112" cy="2876550"/>
            <a:chOff x="6773574" y="2173342"/>
            <a:chExt cx="2170112" cy="2876550"/>
          </a:xfrm>
        </p:grpSpPr>
        <p:sp>
          <p:nvSpPr>
            <p:cNvPr id="609" name="Freeform 146">
              <a:extLst>
                <a:ext uri="{FF2B5EF4-FFF2-40B4-BE49-F238E27FC236}">
                  <a16:creationId xmlns:a16="http://schemas.microsoft.com/office/drawing/2014/main" id="{6BB33F5D-182F-DB4B-A83A-42910CF0B783}"/>
                </a:ext>
              </a:extLst>
            </p:cNvPr>
            <p:cNvSpPr>
              <a:spLocks/>
            </p:cNvSpPr>
            <p:nvPr/>
          </p:nvSpPr>
          <p:spPr bwMode="auto">
            <a:xfrm>
              <a:off x="6773574" y="2173342"/>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0" name="Group 147">
              <a:extLst>
                <a:ext uri="{FF2B5EF4-FFF2-40B4-BE49-F238E27FC236}">
                  <a16:creationId xmlns:a16="http://schemas.microsoft.com/office/drawing/2014/main" id="{8F2EC129-42A1-CA45-9C29-F66369B61163}"/>
                </a:ext>
              </a:extLst>
            </p:cNvPr>
            <p:cNvGrpSpPr>
              <a:grpSpLocks/>
            </p:cNvGrpSpPr>
            <p:nvPr/>
          </p:nvGrpSpPr>
          <p:grpSpPr bwMode="auto">
            <a:xfrm>
              <a:off x="6871999" y="4397430"/>
              <a:ext cx="2071687" cy="652462"/>
              <a:chOff x="2741" y="3750"/>
              <a:chExt cx="1305" cy="411"/>
            </a:xfrm>
          </p:grpSpPr>
          <p:sp>
            <p:nvSpPr>
              <p:cNvPr id="611" name="Rectangle 148">
                <a:extLst>
                  <a:ext uri="{FF2B5EF4-FFF2-40B4-BE49-F238E27FC236}">
                    <a16:creationId xmlns:a16="http://schemas.microsoft.com/office/drawing/2014/main" id="{5531015F-C493-CC46-9820-D16FD213713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2" name="Line 149">
                <a:extLst>
                  <a:ext uri="{FF2B5EF4-FFF2-40B4-BE49-F238E27FC236}">
                    <a16:creationId xmlns:a16="http://schemas.microsoft.com/office/drawing/2014/main" id="{2E6849E0-3812-A84C-9E80-84DB1D6B09BE}"/>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3" name="Text Box 150">
                <a:extLst>
                  <a:ext uri="{FF2B5EF4-FFF2-40B4-BE49-F238E27FC236}">
                    <a16:creationId xmlns:a16="http://schemas.microsoft.com/office/drawing/2014/main" id="{EC838B59-7BC3-3F46-8B4A-83CBD6DB573B}"/>
                  </a:ext>
                </a:extLst>
              </p:cNvPr>
              <p:cNvSpPr txBox="1">
                <a:spLocks noChangeArrowheads="1"/>
              </p:cNvSpPr>
              <p:nvPr/>
            </p:nvSpPr>
            <p:spPr bwMode="auto">
              <a:xfrm>
                <a:off x="2813" y="3875"/>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IP,port: C,5775</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IP,port: B,80</a:t>
                </a:r>
              </a:p>
            </p:txBody>
          </p:sp>
        </p:grpSp>
      </p:grpSp>
      <p:grpSp>
        <p:nvGrpSpPr>
          <p:cNvPr id="614" name="Group 151">
            <a:extLst>
              <a:ext uri="{FF2B5EF4-FFF2-40B4-BE49-F238E27FC236}">
                <a16:creationId xmlns:a16="http://schemas.microsoft.com/office/drawing/2014/main" id="{69105778-FE71-EB4F-B01B-3760910DFB08}"/>
              </a:ext>
            </a:extLst>
          </p:cNvPr>
          <p:cNvGrpSpPr>
            <a:grpSpLocks/>
          </p:cNvGrpSpPr>
          <p:nvPr/>
        </p:nvGrpSpPr>
        <p:grpSpPr bwMode="auto">
          <a:xfrm>
            <a:off x="6941849" y="5186417"/>
            <a:ext cx="2063750" cy="661988"/>
            <a:chOff x="2741" y="3750"/>
            <a:chExt cx="1300" cy="417"/>
          </a:xfrm>
        </p:grpSpPr>
        <p:sp>
          <p:nvSpPr>
            <p:cNvPr id="615" name="Rectangle 152">
              <a:extLst>
                <a:ext uri="{FF2B5EF4-FFF2-40B4-BE49-F238E27FC236}">
                  <a16:creationId xmlns:a16="http://schemas.microsoft.com/office/drawing/2014/main" id="{885FFA84-ACB8-0744-B24C-9A28B05875F1}"/>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6" name="Line 153">
              <a:extLst>
                <a:ext uri="{FF2B5EF4-FFF2-40B4-BE49-F238E27FC236}">
                  <a16:creationId xmlns:a16="http://schemas.microsoft.com/office/drawing/2014/main" id="{0B2DDB46-0A9D-004F-9F24-788225385A0B}"/>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7" name="Text Box 154">
              <a:extLst>
                <a:ext uri="{FF2B5EF4-FFF2-40B4-BE49-F238E27FC236}">
                  <a16:creationId xmlns:a16="http://schemas.microsoft.com/office/drawing/2014/main" id="{33813E80-F8C8-1546-93E7-7005B836EEC5}"/>
                </a:ext>
              </a:extLst>
            </p:cNvPr>
            <p:cNvSpPr txBox="1">
              <a:spLocks noChangeArrowheads="1"/>
            </p:cNvSpPr>
            <p:nvPr/>
          </p:nvSpPr>
          <p:spPr bwMode="auto">
            <a:xfrm>
              <a:off x="2813" y="3875"/>
              <a:ext cx="1228" cy="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IP,port: C,9157</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IP,port: B,80</a:t>
              </a:r>
            </a:p>
          </p:txBody>
        </p:sp>
      </p:grpSp>
      <p:sp>
        <p:nvSpPr>
          <p:cNvPr id="621" name="Text Box 160">
            <a:extLst>
              <a:ext uri="{FF2B5EF4-FFF2-40B4-BE49-F238E27FC236}">
                <a16:creationId xmlns:a16="http://schemas.microsoft.com/office/drawing/2014/main" id="{49EFE28C-CCBF-994C-948D-5E439252E1FF}"/>
              </a:ext>
            </a:extLst>
          </p:cNvPr>
          <p:cNvSpPr txBox="1">
            <a:spLocks noChangeArrowheads="1"/>
          </p:cNvSpPr>
          <p:nvPr/>
        </p:nvSpPr>
        <p:spPr bwMode="auto">
          <a:xfrm flipH="1">
            <a:off x="6681499" y="3414767"/>
            <a:ext cx="1147762"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charset="0"/>
                <a:ea typeface="ＭＳ Ｐゴシック" charset="0"/>
                <a:cs typeface="+mn-cs"/>
              </a:rPr>
              <a:t>server: IP address B</a:t>
            </a:r>
          </a:p>
        </p:txBody>
      </p:sp>
      <p:grpSp>
        <p:nvGrpSpPr>
          <p:cNvPr id="622" name="Group 161">
            <a:extLst>
              <a:ext uri="{FF2B5EF4-FFF2-40B4-BE49-F238E27FC236}">
                <a16:creationId xmlns:a16="http://schemas.microsoft.com/office/drawing/2014/main" id="{F577BA28-7CF9-6040-97DF-D64452645ABD}"/>
              </a:ext>
            </a:extLst>
          </p:cNvPr>
          <p:cNvGrpSpPr>
            <a:grpSpLocks/>
          </p:cNvGrpSpPr>
          <p:nvPr/>
        </p:nvGrpSpPr>
        <p:grpSpPr bwMode="auto">
          <a:xfrm>
            <a:off x="4455824" y="2905180"/>
            <a:ext cx="358775" cy="704850"/>
            <a:chOff x="4140" y="429"/>
            <a:chExt cx="1425" cy="2396"/>
          </a:xfrm>
        </p:grpSpPr>
        <p:sp>
          <p:nvSpPr>
            <p:cNvPr id="623" name="Freeform 162">
              <a:extLst>
                <a:ext uri="{FF2B5EF4-FFF2-40B4-BE49-F238E27FC236}">
                  <a16:creationId xmlns:a16="http://schemas.microsoft.com/office/drawing/2014/main" id="{933B9AE8-1AB5-0247-896A-09244B6616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4" name="Rectangle 163">
              <a:extLst>
                <a:ext uri="{FF2B5EF4-FFF2-40B4-BE49-F238E27FC236}">
                  <a16:creationId xmlns:a16="http://schemas.microsoft.com/office/drawing/2014/main" id="{69892481-5981-1C41-BD9D-4791FA8BA07F}"/>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25" name="Freeform 164">
              <a:extLst>
                <a:ext uri="{FF2B5EF4-FFF2-40B4-BE49-F238E27FC236}">
                  <a16:creationId xmlns:a16="http://schemas.microsoft.com/office/drawing/2014/main" id="{354758CC-97E4-CA41-BF22-FC3AA11AB13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6" name="Freeform 165">
              <a:extLst>
                <a:ext uri="{FF2B5EF4-FFF2-40B4-BE49-F238E27FC236}">
                  <a16:creationId xmlns:a16="http://schemas.microsoft.com/office/drawing/2014/main" id="{452D8B73-C85C-AF42-85A5-B7F8AAB96935}"/>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7" name="Rectangle 166">
              <a:extLst>
                <a:ext uri="{FF2B5EF4-FFF2-40B4-BE49-F238E27FC236}">
                  <a16:creationId xmlns:a16="http://schemas.microsoft.com/office/drawing/2014/main" id="{4CB417AA-005D-CD44-9481-C2F20963092B}"/>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28" name="Group 167">
              <a:extLst>
                <a:ext uri="{FF2B5EF4-FFF2-40B4-BE49-F238E27FC236}">
                  <a16:creationId xmlns:a16="http://schemas.microsoft.com/office/drawing/2014/main" id="{54399D05-60E0-3447-A0B8-793547A7FDFA}"/>
                </a:ext>
              </a:extLst>
            </p:cNvPr>
            <p:cNvGrpSpPr>
              <a:grpSpLocks/>
            </p:cNvGrpSpPr>
            <p:nvPr/>
          </p:nvGrpSpPr>
          <p:grpSpPr bwMode="auto">
            <a:xfrm>
              <a:off x="4749" y="668"/>
              <a:ext cx="581" cy="145"/>
              <a:chOff x="614" y="2568"/>
              <a:chExt cx="725" cy="139"/>
            </a:xfrm>
          </p:grpSpPr>
          <p:sp>
            <p:nvSpPr>
              <p:cNvPr id="653" name="AutoShape 168">
                <a:extLst>
                  <a:ext uri="{FF2B5EF4-FFF2-40B4-BE49-F238E27FC236}">
                    <a16:creationId xmlns:a16="http://schemas.microsoft.com/office/drawing/2014/main" id="{0E8C1976-030F-F746-864E-A9949085466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4" name="AutoShape 169">
                <a:extLst>
                  <a:ext uri="{FF2B5EF4-FFF2-40B4-BE49-F238E27FC236}">
                    <a16:creationId xmlns:a16="http://schemas.microsoft.com/office/drawing/2014/main" id="{C0F343F2-B11A-FB40-AC3A-93CAC1E9A9F0}"/>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29" name="Rectangle 170">
              <a:extLst>
                <a:ext uri="{FF2B5EF4-FFF2-40B4-BE49-F238E27FC236}">
                  <a16:creationId xmlns:a16="http://schemas.microsoft.com/office/drawing/2014/main" id="{72257BB6-BE40-C84A-9F2C-7D75F5B3408A}"/>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30" name="Group 171">
              <a:extLst>
                <a:ext uri="{FF2B5EF4-FFF2-40B4-BE49-F238E27FC236}">
                  <a16:creationId xmlns:a16="http://schemas.microsoft.com/office/drawing/2014/main" id="{249FAA90-2012-A843-9B2F-CC46D38944BE}"/>
                </a:ext>
              </a:extLst>
            </p:cNvPr>
            <p:cNvGrpSpPr>
              <a:grpSpLocks/>
            </p:cNvGrpSpPr>
            <p:nvPr/>
          </p:nvGrpSpPr>
          <p:grpSpPr bwMode="auto">
            <a:xfrm>
              <a:off x="4747" y="994"/>
              <a:ext cx="581" cy="134"/>
              <a:chOff x="614" y="2568"/>
              <a:chExt cx="725" cy="139"/>
            </a:xfrm>
          </p:grpSpPr>
          <p:sp>
            <p:nvSpPr>
              <p:cNvPr id="651" name="AutoShape 172">
                <a:extLst>
                  <a:ext uri="{FF2B5EF4-FFF2-40B4-BE49-F238E27FC236}">
                    <a16:creationId xmlns:a16="http://schemas.microsoft.com/office/drawing/2014/main" id="{1EEEC70E-1D82-B143-BDE1-8B59092C041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2" name="AutoShape 173">
                <a:extLst>
                  <a:ext uri="{FF2B5EF4-FFF2-40B4-BE49-F238E27FC236}">
                    <a16:creationId xmlns:a16="http://schemas.microsoft.com/office/drawing/2014/main" id="{EAE13528-3255-7344-B721-B6980B90F5D4}"/>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31" name="Rectangle 174">
              <a:extLst>
                <a:ext uri="{FF2B5EF4-FFF2-40B4-BE49-F238E27FC236}">
                  <a16:creationId xmlns:a16="http://schemas.microsoft.com/office/drawing/2014/main" id="{7188C30C-A22A-5D45-91C2-1ACAE8C1CB9F}"/>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2" name="Rectangle 175">
              <a:extLst>
                <a:ext uri="{FF2B5EF4-FFF2-40B4-BE49-F238E27FC236}">
                  <a16:creationId xmlns:a16="http://schemas.microsoft.com/office/drawing/2014/main" id="{F5086B84-99D0-6841-BE96-8395BC0620D5}"/>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33" name="Group 176">
              <a:extLst>
                <a:ext uri="{FF2B5EF4-FFF2-40B4-BE49-F238E27FC236}">
                  <a16:creationId xmlns:a16="http://schemas.microsoft.com/office/drawing/2014/main" id="{962F32CB-2CBA-0D4F-B8E2-EFFEF093D1AA}"/>
                </a:ext>
              </a:extLst>
            </p:cNvPr>
            <p:cNvGrpSpPr>
              <a:grpSpLocks/>
            </p:cNvGrpSpPr>
            <p:nvPr/>
          </p:nvGrpSpPr>
          <p:grpSpPr bwMode="auto">
            <a:xfrm>
              <a:off x="4735" y="1627"/>
              <a:ext cx="582" cy="151"/>
              <a:chOff x="614" y="2568"/>
              <a:chExt cx="725" cy="139"/>
            </a:xfrm>
          </p:grpSpPr>
          <p:sp>
            <p:nvSpPr>
              <p:cNvPr id="649" name="AutoShape 177">
                <a:extLst>
                  <a:ext uri="{FF2B5EF4-FFF2-40B4-BE49-F238E27FC236}">
                    <a16:creationId xmlns:a16="http://schemas.microsoft.com/office/drawing/2014/main" id="{EE96D227-3E09-6043-A826-C244873EE1DF}"/>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0" name="AutoShape 178">
                <a:extLst>
                  <a:ext uri="{FF2B5EF4-FFF2-40B4-BE49-F238E27FC236}">
                    <a16:creationId xmlns:a16="http://schemas.microsoft.com/office/drawing/2014/main" id="{EE37F51B-AE5B-774A-9400-F6B84CC895AF}"/>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34" name="Freeform 179">
              <a:extLst>
                <a:ext uri="{FF2B5EF4-FFF2-40B4-BE49-F238E27FC236}">
                  <a16:creationId xmlns:a16="http://schemas.microsoft.com/office/drawing/2014/main" id="{BB4E54F7-0208-D144-94CD-AE16252B07BE}"/>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35" name="Group 180">
              <a:extLst>
                <a:ext uri="{FF2B5EF4-FFF2-40B4-BE49-F238E27FC236}">
                  <a16:creationId xmlns:a16="http://schemas.microsoft.com/office/drawing/2014/main" id="{CDDF1C6E-720C-1C4E-97D6-FEEA034A422E}"/>
                </a:ext>
              </a:extLst>
            </p:cNvPr>
            <p:cNvGrpSpPr>
              <a:grpSpLocks/>
            </p:cNvGrpSpPr>
            <p:nvPr/>
          </p:nvGrpSpPr>
          <p:grpSpPr bwMode="auto">
            <a:xfrm>
              <a:off x="4739" y="1327"/>
              <a:ext cx="582" cy="139"/>
              <a:chOff x="614" y="2568"/>
              <a:chExt cx="725" cy="139"/>
            </a:xfrm>
          </p:grpSpPr>
          <p:sp>
            <p:nvSpPr>
              <p:cNvPr id="647" name="AutoShape 181">
                <a:extLst>
                  <a:ext uri="{FF2B5EF4-FFF2-40B4-BE49-F238E27FC236}">
                    <a16:creationId xmlns:a16="http://schemas.microsoft.com/office/drawing/2014/main" id="{FCE1B24C-C6D5-A74E-BCC9-1790A44777C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8" name="AutoShape 182">
                <a:extLst>
                  <a:ext uri="{FF2B5EF4-FFF2-40B4-BE49-F238E27FC236}">
                    <a16:creationId xmlns:a16="http://schemas.microsoft.com/office/drawing/2014/main" id="{ECD7FAA8-997C-6741-B542-8F6CB8A79865}"/>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36" name="Rectangle 183">
              <a:extLst>
                <a:ext uri="{FF2B5EF4-FFF2-40B4-BE49-F238E27FC236}">
                  <a16:creationId xmlns:a16="http://schemas.microsoft.com/office/drawing/2014/main" id="{FABC00AC-70CA-7043-A832-BD8E42059D3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7" name="Freeform 184">
              <a:extLst>
                <a:ext uri="{FF2B5EF4-FFF2-40B4-BE49-F238E27FC236}">
                  <a16:creationId xmlns:a16="http://schemas.microsoft.com/office/drawing/2014/main" id="{113F4917-6305-434E-A2A6-9F8FC8CD207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8" name="Freeform 185">
              <a:extLst>
                <a:ext uri="{FF2B5EF4-FFF2-40B4-BE49-F238E27FC236}">
                  <a16:creationId xmlns:a16="http://schemas.microsoft.com/office/drawing/2014/main" id="{14DDB482-D40B-9E4B-B569-8524D8E8FF9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9" name="Oval 186">
              <a:extLst>
                <a:ext uri="{FF2B5EF4-FFF2-40B4-BE49-F238E27FC236}">
                  <a16:creationId xmlns:a16="http://schemas.microsoft.com/office/drawing/2014/main" id="{44EB568A-9CE3-C54A-9206-BDCE5E179782}"/>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0" name="Freeform 187">
              <a:extLst>
                <a:ext uri="{FF2B5EF4-FFF2-40B4-BE49-F238E27FC236}">
                  <a16:creationId xmlns:a16="http://schemas.microsoft.com/office/drawing/2014/main" id="{47334A5D-96E6-664D-926C-2595FA58305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1" name="AutoShape 188">
              <a:extLst>
                <a:ext uri="{FF2B5EF4-FFF2-40B4-BE49-F238E27FC236}">
                  <a16:creationId xmlns:a16="http://schemas.microsoft.com/office/drawing/2014/main" id="{013B8477-EEF2-7747-8060-985EE5C53AC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2" name="AutoShape 189">
              <a:extLst>
                <a:ext uri="{FF2B5EF4-FFF2-40B4-BE49-F238E27FC236}">
                  <a16:creationId xmlns:a16="http://schemas.microsoft.com/office/drawing/2014/main" id="{8385C752-6DAC-4A48-9BB5-AEA57D6A9BF6}"/>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3" name="Oval 190">
              <a:extLst>
                <a:ext uri="{FF2B5EF4-FFF2-40B4-BE49-F238E27FC236}">
                  <a16:creationId xmlns:a16="http://schemas.microsoft.com/office/drawing/2014/main" id="{0B04B216-03CD-F645-ACA2-BD47FCE98AD8}"/>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4" name="Oval 191">
              <a:extLst>
                <a:ext uri="{FF2B5EF4-FFF2-40B4-BE49-F238E27FC236}">
                  <a16:creationId xmlns:a16="http://schemas.microsoft.com/office/drawing/2014/main" id="{268FC658-A568-D546-9053-FA503C84E7F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645" name="Oval 192">
              <a:extLst>
                <a:ext uri="{FF2B5EF4-FFF2-40B4-BE49-F238E27FC236}">
                  <a16:creationId xmlns:a16="http://schemas.microsoft.com/office/drawing/2014/main" id="{E3521055-5803-D44C-B1AC-A56EE246B7A9}"/>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6" name="Rectangle 193">
              <a:extLst>
                <a:ext uri="{FF2B5EF4-FFF2-40B4-BE49-F238E27FC236}">
                  <a16:creationId xmlns:a16="http://schemas.microsoft.com/office/drawing/2014/main" id="{B01113D0-7A5F-2845-BBE5-E5DEE7D3C216}"/>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55" name="Group 194">
            <a:extLst>
              <a:ext uri="{FF2B5EF4-FFF2-40B4-BE49-F238E27FC236}">
                <a16:creationId xmlns:a16="http://schemas.microsoft.com/office/drawing/2014/main" id="{AE6C24AF-B399-914A-BD00-8F2930D965CE}"/>
              </a:ext>
            </a:extLst>
          </p:cNvPr>
          <p:cNvGrpSpPr>
            <a:grpSpLocks/>
          </p:cNvGrpSpPr>
          <p:nvPr/>
        </p:nvGrpSpPr>
        <p:grpSpPr bwMode="auto">
          <a:xfrm>
            <a:off x="1590386" y="3325867"/>
            <a:ext cx="711200" cy="669925"/>
            <a:chOff x="-44" y="1473"/>
            <a:chExt cx="981" cy="1105"/>
          </a:xfrm>
        </p:grpSpPr>
        <p:pic>
          <p:nvPicPr>
            <p:cNvPr id="656" name="Picture 195" descr="desktop_computer_stylized_medium">
              <a:extLst>
                <a:ext uri="{FF2B5EF4-FFF2-40B4-BE49-F238E27FC236}">
                  <a16:creationId xmlns:a16="http://schemas.microsoft.com/office/drawing/2014/main" id="{449668ED-5F76-8646-97D9-D6F2A29D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7" name="Freeform 196">
              <a:extLst>
                <a:ext uri="{FF2B5EF4-FFF2-40B4-BE49-F238E27FC236}">
                  <a16:creationId xmlns:a16="http://schemas.microsoft.com/office/drawing/2014/main" id="{AF9581BE-4372-754E-A062-1EE3EABE6AD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58" name="Group 197">
            <a:extLst>
              <a:ext uri="{FF2B5EF4-FFF2-40B4-BE49-F238E27FC236}">
                <a16:creationId xmlns:a16="http://schemas.microsoft.com/office/drawing/2014/main" id="{30AD3BDA-F1F4-4640-8F27-22736C618AA1}"/>
              </a:ext>
            </a:extLst>
          </p:cNvPr>
          <p:cNvGrpSpPr>
            <a:grpSpLocks/>
          </p:cNvGrpSpPr>
          <p:nvPr/>
        </p:nvGrpSpPr>
        <p:grpSpPr bwMode="auto">
          <a:xfrm flipH="1">
            <a:off x="9893011" y="3241730"/>
            <a:ext cx="711200" cy="669925"/>
            <a:chOff x="-44" y="1473"/>
            <a:chExt cx="981" cy="1105"/>
          </a:xfrm>
        </p:grpSpPr>
        <p:pic>
          <p:nvPicPr>
            <p:cNvPr id="659" name="Picture 198" descr="desktop_computer_stylized_medium">
              <a:extLst>
                <a:ext uri="{FF2B5EF4-FFF2-40B4-BE49-F238E27FC236}">
                  <a16:creationId xmlns:a16="http://schemas.microsoft.com/office/drawing/2014/main" id="{C3C56932-EC72-5E4B-9CCA-7833A8B9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0" name="Freeform 199">
              <a:extLst>
                <a:ext uri="{FF2B5EF4-FFF2-40B4-BE49-F238E27FC236}">
                  <a16:creationId xmlns:a16="http://schemas.microsoft.com/office/drawing/2014/main" id="{6742962E-DBDD-4F4E-8296-B71CC5A6A68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61" name="Text Box 155">
            <a:extLst>
              <a:ext uri="{FF2B5EF4-FFF2-40B4-BE49-F238E27FC236}">
                <a16:creationId xmlns:a16="http://schemas.microsoft.com/office/drawing/2014/main" id="{05C5CCE5-0F17-B045-BA74-C5A452C2E19A}"/>
              </a:ext>
            </a:extLst>
          </p:cNvPr>
          <p:cNvSpPr txBox="1">
            <a:spLocks noChangeArrowheads="1"/>
          </p:cNvSpPr>
          <p:nvPr/>
        </p:nvSpPr>
        <p:spPr bwMode="auto">
          <a:xfrm>
            <a:off x="822086" y="5737235"/>
            <a:ext cx="664284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Three segments, all destined to IP address: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dest port: 80 are demultiplexed to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different</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a:t>
            </a:r>
          </a:p>
        </p:txBody>
      </p:sp>
      <p:sp>
        <p:nvSpPr>
          <p:cNvPr id="6" name="Oval 5"/>
          <p:cNvSpPr/>
          <p:nvPr/>
        </p:nvSpPr>
        <p:spPr>
          <a:xfrm>
            <a:off x="4454237" y="5186417"/>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Oval 144"/>
          <p:cNvSpPr/>
          <p:nvPr/>
        </p:nvSpPr>
        <p:spPr>
          <a:xfrm>
            <a:off x="7577600" y="4694310"/>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6" name="Oval 145"/>
          <p:cNvSpPr/>
          <p:nvPr/>
        </p:nvSpPr>
        <p:spPr>
          <a:xfrm>
            <a:off x="7631575" y="5530882"/>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47"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538" y="1073700"/>
            <a:ext cx="1474756" cy="644858"/>
          </a:xfrm>
          <a:prstGeom prst="rect">
            <a:avLst/>
          </a:prstGeom>
          <a:noFill/>
          <a:extLst>
            <a:ext uri="{909E8E84-426E-40dd-AFC4-6F175D3DCCD1}">
              <a14:hiddenFill xmlns="" xmlns:a14="http://schemas.microsoft.com/office/drawing/2010/main">
                <a:solidFill>
                  <a:srgbClr val="FFFFFF"/>
                </a:solidFill>
              </a14:hiddenFill>
            </a:ext>
          </a:extLst>
        </p:spPr>
      </p:pic>
      <p:sp>
        <p:nvSpPr>
          <p:cNvPr id="144" name="Slide Number Placeholder 2">
            <a:extLst>
              <a:ext uri="{FF2B5EF4-FFF2-40B4-BE49-F238E27FC236}">
                <a16:creationId xmlns:a16="http://schemas.microsoft.com/office/drawing/2014/main" id="{AAD45FF3-B333-6B47-9ECE-46B770CFE6C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27</a:t>
            </a:fld>
            <a:endParaRPr lang="en-US" dirty="0"/>
          </a:p>
        </p:txBody>
      </p:sp>
    </p:spTree>
    <p:extLst>
      <p:ext uri="{BB962C8B-B14F-4D97-AF65-F5344CB8AC3E}">
        <p14:creationId xmlns:p14="http://schemas.microsoft.com/office/powerpoint/2010/main" val="20223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dissolve">
                                      <p:cBhvr>
                                        <p:cTn id="17" dur="500"/>
                                        <p:tgtEl>
                                          <p:spTgt spid="608"/>
                                        </p:tgtEl>
                                      </p:cBhvr>
                                    </p:animEffect>
                                  </p:childTnLst>
                                </p:cTn>
                              </p:par>
                              <p:par>
                                <p:cTn id="18" presetID="9" presetClass="entr" presetSubtype="0" fill="hold" nodeType="withEffect">
                                  <p:stCondLst>
                                    <p:cond delay="0"/>
                                  </p:stCondLst>
                                  <p:childTnLst>
                                    <p:set>
                                      <p:cBhvr>
                                        <p:cTn id="19" dur="1" fill="hold">
                                          <p:stCondLst>
                                            <p:cond delay="0"/>
                                          </p:stCondLst>
                                        </p:cTn>
                                        <p:tgtEl>
                                          <p:spTgt spid="614"/>
                                        </p:tgtEl>
                                        <p:attrNameLst>
                                          <p:attrName>style.visibility</p:attrName>
                                        </p:attrNameLst>
                                      </p:cBhvr>
                                      <p:to>
                                        <p:strVal val="visible"/>
                                      </p:to>
                                    </p:set>
                                    <p:animEffect transition="in" filter="dissolve">
                                      <p:cBhvr>
                                        <p:cTn id="20" dur="500"/>
                                        <p:tgtEl>
                                          <p:spTgt spid="6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dissolve">
                                      <p:cBhvr>
                                        <p:cTn id="31" dur="500"/>
                                        <p:tgtEl>
                                          <p:spTgt spid="14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1"/>
                                        </p:tgtEl>
                                        <p:attrNameLst>
                                          <p:attrName>style.visibility</p:attrName>
                                        </p:attrNameLst>
                                      </p:cBhvr>
                                      <p:to>
                                        <p:strVal val="visible"/>
                                      </p:to>
                                    </p:set>
                                    <p:animEffect transition="in" filter="dissolve">
                                      <p:cBhvr>
                                        <p:cTn id="34"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61" grpId="0"/>
      <p:bldP spid="6" grpId="0" animBg="1"/>
      <p:bldP spid="145" grpId="0" animBg="1"/>
      <p:bldP spid="1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1206442"/>
          </a:xfrm>
        </p:spPr>
        <p:txBody>
          <a:bodyPr>
            <a:normAutofit/>
          </a:bodyPr>
          <a:lstStyle/>
          <a:p>
            <a:r>
              <a:rPr lang="en-US" sz="5400" dirty="0"/>
              <a:t>Summary</a:t>
            </a:r>
            <a:endParaRPr lang="en-US" sz="6000" dirty="0"/>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90" y="1610067"/>
            <a:ext cx="11100625" cy="524793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 demultiplexing: based on segment, datagram header field values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1" i="0" u="none" strike="noStrike" kern="1200" cap="none" spc="0" normalizeH="0" baseline="0" noProof="0" dirty="0">
                <a:ln>
                  <a:noFill/>
                </a:ln>
                <a:solidFill>
                  <a:srgbClr val="C00000"/>
                </a:solidFill>
                <a:effectLst/>
                <a:uLnTx/>
                <a:uFillTx/>
                <a:latin typeface="Calibri"/>
                <a:ea typeface="+mn-ea"/>
                <a:cs typeface="+mn-cs"/>
              </a:rPr>
              <a:t>UDP: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destination port number (only)</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600" b="1" i="0" u="none" strike="noStrike" kern="1200" cap="none" spc="0" normalizeH="0" baseline="0" noProof="0" dirty="0">
                <a:ln>
                  <a:noFill/>
                </a:ln>
                <a:solidFill>
                  <a:srgbClr val="C00000"/>
                </a:solidFill>
                <a:effectLst/>
                <a:uLnTx/>
                <a:uFillTx/>
                <a:latin typeface="Calibri"/>
                <a:ea typeface="+mn-ea"/>
                <a:cs typeface="+mn-cs"/>
              </a:rPr>
              <a:t>TCP: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4-tuple: source and destination IP addresses, and port numbers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Multiplexing/demultiplexing happen at </a:t>
            </a:r>
            <a:r>
              <a:rPr kumimoji="0" lang="en-US" sz="3200" b="0" i="1" u="none" strike="noStrike" kern="1200" cap="none" spc="0" normalizeH="0" baseline="0" noProof="0" dirty="0">
                <a:ln>
                  <a:noFill/>
                </a:ln>
                <a:solidFill>
                  <a:prstClr val="black"/>
                </a:solidFill>
                <a:effectLst/>
                <a:uLnTx/>
                <a:uFillTx/>
                <a:latin typeface="Calibri"/>
                <a:ea typeface="+mn-ea"/>
                <a:cs typeface="+mn-cs"/>
              </a:rPr>
              <a:t>all</a:t>
            </a:r>
            <a:r>
              <a:rPr kumimoji="0" lang="en-US" sz="3200" b="0" i="0" u="none" strike="noStrike" kern="1200" cap="none" spc="0" normalizeH="0" baseline="0" noProof="0" dirty="0">
                <a:ln>
                  <a:noFill/>
                </a:ln>
                <a:solidFill>
                  <a:prstClr val="black"/>
                </a:solidFill>
                <a:effectLst/>
                <a:uLnTx/>
                <a:uFillTx/>
                <a:latin typeface="Calibri"/>
                <a:ea typeface="+mn-ea"/>
                <a:cs typeface="+mn-cs"/>
              </a:rPr>
              <a:t> layers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2">
            <a:extLst>
              <a:ext uri="{FF2B5EF4-FFF2-40B4-BE49-F238E27FC236}">
                <a16:creationId xmlns:a16="http://schemas.microsoft.com/office/drawing/2014/main" id="{81F71E3E-46C8-564B-892B-6C69AC246E5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28</a:t>
            </a:fld>
            <a:endParaRPr lang="en-US" dirty="0"/>
          </a:p>
        </p:txBody>
      </p:sp>
    </p:spTree>
    <p:extLst>
      <p:ext uri="{BB962C8B-B14F-4D97-AF65-F5344CB8AC3E}">
        <p14:creationId xmlns:p14="http://schemas.microsoft.com/office/powerpoint/2010/main" val="3289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dissolv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dissolv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dissolve">
                                      <p:cBhvr>
                                        <p:cTn id="17"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117475" indent="0">
              <a:spcBef>
                <a:spcPts val="800"/>
              </a:spcBef>
              <a:buClr>
                <a:schemeClr val="bg1">
                  <a:lumMod val="75000"/>
                </a:schemeClr>
              </a:buClr>
              <a:buNone/>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15CF63D-A871-3249-B853-1FF5A26EE5FD}"/>
              </a:ext>
            </a:extLst>
          </p:cNvPr>
          <p:cNvSpPr>
            <a:spLocks noGrp="1"/>
          </p:cNvSpPr>
          <p:nvPr>
            <p:ph type="sldNum" sz="quarter" idx="4"/>
          </p:nvPr>
        </p:nvSpPr>
        <p:spPr/>
        <p:txBody>
          <a:bodyPr/>
          <a:lstStyle/>
          <a:p>
            <a:r>
              <a:rPr lang="en-US" dirty="0"/>
              <a:t>Transport Layer: 3-</a:t>
            </a:r>
            <a:fld id="{C4204591-24BD-A542-B9D5-F8D8A88D2FEE}" type="slidenum">
              <a:rPr lang="en-US" smtClean="0"/>
              <a:pPr/>
              <a:t>29</a:t>
            </a:fld>
            <a:endParaRPr lang="en-US" dirty="0"/>
          </a:p>
        </p:txBody>
      </p:sp>
      <p:pic>
        <p:nvPicPr>
          <p:cNvPr id="6" name="Picture 5">
            <a:extLst>
              <a:ext uri="{FF2B5EF4-FFF2-40B4-BE49-F238E27FC236}">
                <a16:creationId xmlns:a16="http://schemas.microsoft.com/office/drawing/2014/main" id="{1BA4839A-73B6-AB4F-BAAF-2F0309156AE9}"/>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94079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pPr>
            <a:r>
              <a:rPr lang="en-US" altLang="en-US" sz="3200" dirty="0">
                <a:cs typeface="Calibri" panose="020F0502020204030204" pitchFamily="34" charset="0"/>
              </a:rPr>
              <a:t>Transport-layer services</a:t>
            </a: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pPr>
            <a:r>
              <a:rPr lang="en-US" altLang="en-US" sz="3200" dirty="0">
                <a:cs typeface="Calibri" panose="020F0502020204030204" pitchFamily="34" charset="0"/>
              </a:rPr>
              <a:t>Principles of reliable data transfer </a:t>
            </a:r>
          </a:p>
          <a:p>
            <a:pPr marL="403225" indent="-285750">
              <a:spcBef>
                <a:spcPts val="800"/>
              </a:spcBef>
            </a:pPr>
            <a:r>
              <a:rPr lang="en-US" sz="3200" dirty="0"/>
              <a:t>Connection-oriented transport: TCP</a:t>
            </a:r>
          </a:p>
          <a:p>
            <a:pPr marL="403225" indent="-285750">
              <a:spcBef>
                <a:spcPts val="800"/>
              </a:spcBef>
            </a:pPr>
            <a:r>
              <a:rPr lang="en-US" sz="3200" dirty="0"/>
              <a:t>Principles of congestion control</a:t>
            </a:r>
          </a:p>
          <a:p>
            <a:pPr marL="403225" indent="-285750">
              <a:spcBef>
                <a:spcPts val="800"/>
              </a:spcBef>
            </a:pPr>
            <a:r>
              <a:rPr lang="en-US" sz="3200" dirty="0"/>
              <a:t>TCP congestion control</a:t>
            </a:r>
          </a:p>
          <a:p>
            <a:pPr marL="403225" indent="-285750">
              <a:spcBef>
                <a:spcPts val="800"/>
              </a:spcBef>
            </a:pPr>
            <a:r>
              <a:rPr lang="en-US" sz="3200" dirty="0"/>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3</a:t>
            </a:fld>
            <a:endParaRPr lang="en-US"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93344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6" name="Rectangle 3">
            <a:extLst>
              <a:ext uri="{FF2B5EF4-FFF2-40B4-BE49-F238E27FC236}">
                <a16:creationId xmlns:a16="http://schemas.microsoft.com/office/drawing/2014/main" id="{C770DED9-87F6-FB46-A967-6223B68A3E96}"/>
              </a:ext>
            </a:extLst>
          </p:cNvPr>
          <p:cNvSpPr txBox="1">
            <a:spLocks noChangeArrowheads="1"/>
          </p:cNvSpPr>
          <p:nvPr/>
        </p:nvSpPr>
        <p:spPr>
          <a:xfrm>
            <a:off x="618385" y="1528553"/>
            <a:ext cx="5550595" cy="29275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frills,” “bare bones” Internet transport protocol</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 effort” service, UDP segments may be:</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lost</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delivered out-of-order to app</a:t>
            </a:r>
          </a:p>
        </p:txBody>
      </p:sp>
      <p:grpSp>
        <p:nvGrpSpPr>
          <p:cNvPr id="8" name="Group 7">
            <a:extLst>
              <a:ext uri="{FF2B5EF4-FFF2-40B4-BE49-F238E27FC236}">
                <a16:creationId xmlns:a16="http://schemas.microsoft.com/office/drawing/2014/main" id="{82E8D3DA-F7E2-3144-9365-F468AE5A3F1F}"/>
              </a:ext>
            </a:extLst>
          </p:cNvPr>
          <p:cNvGrpSpPr/>
          <p:nvPr/>
        </p:nvGrpSpPr>
        <p:grpSpPr>
          <a:xfrm>
            <a:off x="6568225" y="1335368"/>
            <a:ext cx="5029004" cy="5014363"/>
            <a:chOff x="4979987" y="2821302"/>
            <a:chExt cx="6630121" cy="3829830"/>
          </a:xfrm>
        </p:grpSpPr>
        <p:sp>
          <p:nvSpPr>
            <p:cNvPr id="9" name="Rectangle 26">
              <a:extLst>
                <a:ext uri="{FF2B5EF4-FFF2-40B4-BE49-F238E27FC236}">
                  <a16:creationId xmlns:a16="http://schemas.microsoft.com/office/drawing/2014/main" id="{F9D9BC33-5F55-F54A-B992-1DDB07422224}"/>
                </a:ext>
              </a:extLst>
            </p:cNvPr>
            <p:cNvSpPr txBox="1">
              <a:spLocks noChangeArrowheads="1"/>
            </p:cNvSpPr>
            <p:nvPr/>
          </p:nvSpPr>
          <p:spPr bwMode="auto">
            <a:xfrm>
              <a:off x="5218112" y="3235273"/>
              <a:ext cx="6059488" cy="304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connection establishment (which can add RTT delay)</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simple: no connection state at sender, receiver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small header size</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congestion control</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UDP can blast away as fast as desired!</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can function in the face of congestion</a:t>
              </a:r>
            </a:p>
          </p:txBody>
        </p:sp>
        <p:sp>
          <p:nvSpPr>
            <p:cNvPr id="10" name="Rectangle 27">
              <a:extLst>
                <a:ext uri="{FF2B5EF4-FFF2-40B4-BE49-F238E27FC236}">
                  <a16:creationId xmlns:a16="http://schemas.microsoft.com/office/drawing/2014/main" id="{E3B96135-5F05-0D44-B7B9-9BD478D4E907}"/>
                </a:ext>
              </a:extLst>
            </p:cNvPr>
            <p:cNvSpPr>
              <a:spLocks noChangeArrowheads="1"/>
            </p:cNvSpPr>
            <p:nvPr/>
          </p:nvSpPr>
          <p:spPr bwMode="auto">
            <a:xfrm>
              <a:off x="4979987" y="2988017"/>
              <a:ext cx="6630121" cy="366311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 name="Text Box 28">
              <a:extLst>
                <a:ext uri="{FF2B5EF4-FFF2-40B4-BE49-F238E27FC236}">
                  <a16:creationId xmlns:a16="http://schemas.microsoft.com/office/drawing/2014/main" id="{3BFEAB49-E79F-FF40-AAAE-C9820F50289A}"/>
                </a:ext>
              </a:extLst>
            </p:cNvPr>
            <p:cNvSpPr txBox="1">
              <a:spLocks noChangeArrowheads="1"/>
            </p:cNvSpPr>
            <p:nvPr/>
          </p:nvSpPr>
          <p:spPr bwMode="auto">
            <a:xfrm>
              <a:off x="5124449" y="2821302"/>
              <a:ext cx="5102112" cy="3789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20000"/>
                </a:spcBef>
                <a:spcAft>
                  <a:spcPct val="0"/>
                </a:spcAft>
                <a:buClr>
                  <a:srgbClr val="000099"/>
                </a:buClr>
                <a:buSzPct val="65000"/>
                <a:buFont typeface="Wingdings" charset="0"/>
                <a:buNone/>
                <a:tabLst/>
                <a:defRPr/>
              </a:pP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Why is there a UDP?</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2" name="Rectangle 3">
            <a:extLst>
              <a:ext uri="{FF2B5EF4-FFF2-40B4-BE49-F238E27FC236}">
                <a16:creationId xmlns:a16="http://schemas.microsoft.com/office/drawing/2014/main" id="{B958CE44-F1A4-924D-8CEA-640B52DBA4DF}"/>
              </a:ext>
            </a:extLst>
          </p:cNvPr>
          <p:cNvSpPr txBox="1">
            <a:spLocks noChangeArrowheads="1"/>
          </p:cNvSpPr>
          <p:nvPr/>
        </p:nvSpPr>
        <p:spPr>
          <a:xfrm>
            <a:off x="641997" y="4404835"/>
            <a:ext cx="5550595" cy="206035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33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connectionless:</a:t>
            </a:r>
            <a:endPar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handshaking between UDP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UDP segment handled independently of others</a:t>
            </a:r>
          </a:p>
        </p:txBody>
      </p:sp>
      <p:sp>
        <p:nvSpPr>
          <p:cNvPr id="13" name="Slide Number Placeholder 2">
            <a:extLst>
              <a:ext uri="{FF2B5EF4-FFF2-40B4-BE49-F238E27FC236}">
                <a16:creationId xmlns:a16="http://schemas.microsoft.com/office/drawing/2014/main" id="{469890C8-B9BA-F74B-84CA-6B1BAB0F6B3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30</a:t>
            </a:fld>
            <a:endParaRPr lang="en-US" dirty="0"/>
          </a:p>
        </p:txBody>
      </p:sp>
    </p:spTree>
    <p:extLst>
      <p:ext uri="{BB962C8B-B14F-4D97-AF65-F5344CB8AC3E}">
        <p14:creationId xmlns:p14="http://schemas.microsoft.com/office/powerpoint/2010/main" val="3799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7" name="Rectangle 9">
            <a:extLst>
              <a:ext uri="{FF2B5EF4-FFF2-40B4-BE49-F238E27FC236}">
                <a16:creationId xmlns:a16="http://schemas.microsoft.com/office/drawing/2014/main" id="{0EFE9DD4-40BF-D54C-B457-743C8EAA5EAF}"/>
              </a:ext>
            </a:extLst>
          </p:cNvPr>
          <p:cNvSpPr>
            <a:spLocks noChangeArrowheads="1"/>
          </p:cNvSpPr>
          <p:nvPr/>
        </p:nvSpPr>
        <p:spPr bwMode="auto">
          <a:xfrm>
            <a:off x="798690" y="1543058"/>
            <a:ext cx="11100625" cy="48887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UDP use: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streaming multimedia apps (loss tolerant, rate sensitive)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DNS</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SNMP</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HTTP/3</a:t>
            </a: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if reliable transfer needed over UDP (e.g., HTTP/3): </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needed reliability at application layer</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congestion control at application layer</a:t>
            </a:r>
          </a:p>
        </p:txBody>
      </p:sp>
      <p:sp>
        <p:nvSpPr>
          <p:cNvPr id="4" name="Slide Number Placeholder 2">
            <a:extLst>
              <a:ext uri="{FF2B5EF4-FFF2-40B4-BE49-F238E27FC236}">
                <a16:creationId xmlns:a16="http://schemas.microsoft.com/office/drawing/2014/main" id="{B160F1B7-DEB2-9342-B89A-69E5B663950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31</a:t>
            </a:fld>
            <a:endParaRPr lang="en-US" dirty="0"/>
          </a:p>
        </p:txBody>
      </p:sp>
    </p:spTree>
    <p:extLst>
      <p:ext uri="{BB962C8B-B14F-4D97-AF65-F5344CB8AC3E}">
        <p14:creationId xmlns:p14="http://schemas.microsoft.com/office/powerpoint/2010/main" val="16643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 </a:t>
            </a:r>
            <a:r>
              <a:rPr lang="en-US" sz="3600" dirty="0"/>
              <a:t>[RFC 768]</a:t>
            </a:r>
            <a:endParaRPr lang="en-US" sz="4400" dirty="0"/>
          </a:p>
        </p:txBody>
      </p:sp>
      <p:pic>
        <p:nvPicPr>
          <p:cNvPr id="5" name="Picture 4">
            <a:extLst>
              <a:ext uri="{FF2B5EF4-FFF2-40B4-BE49-F238E27FC236}">
                <a16:creationId xmlns:a16="http://schemas.microsoft.com/office/drawing/2014/main" id="{E4AB0D4F-D972-B342-BA50-EC030780A666}"/>
              </a:ext>
            </a:extLst>
          </p:cNvPr>
          <p:cNvPicPr>
            <a:picLocks noChangeAspect="1"/>
          </p:cNvPicPr>
          <p:nvPr/>
        </p:nvPicPr>
        <p:blipFill>
          <a:blip r:embed="rId3"/>
          <a:stretch>
            <a:fillRect/>
          </a:stretch>
        </p:blipFill>
        <p:spPr>
          <a:xfrm>
            <a:off x="1885243" y="1232551"/>
            <a:ext cx="6509995" cy="5467403"/>
          </a:xfrm>
          <a:prstGeom prst="rect">
            <a:avLst/>
          </a:prstGeom>
        </p:spPr>
      </p:pic>
      <p:sp>
        <p:nvSpPr>
          <p:cNvPr id="4" name="Slide Number Placeholder 2">
            <a:extLst>
              <a:ext uri="{FF2B5EF4-FFF2-40B4-BE49-F238E27FC236}">
                <a16:creationId xmlns:a16="http://schemas.microsoft.com/office/drawing/2014/main" id="{D2BA1565-8605-154A-895B-C65D5D0B1EA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32</a:t>
            </a:fld>
            <a:endParaRPr lang="en-US" dirty="0"/>
          </a:p>
        </p:txBody>
      </p:sp>
    </p:spTree>
    <p:extLst>
      <p:ext uri="{BB962C8B-B14F-4D97-AF65-F5344CB8AC3E}">
        <p14:creationId xmlns:p14="http://schemas.microsoft.com/office/powerpoint/2010/main" val="2901892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cxnSp>
        <p:nvCxnSpPr>
          <p:cNvPr id="10" name="Straight Connector 9">
            <a:extLst>
              <a:ext uri="{FF2B5EF4-FFF2-40B4-BE49-F238E27FC236}">
                <a16:creationId xmlns:a16="http://schemas.microsoft.com/office/drawing/2014/main" id="{19E97DC1-5C01-E843-A657-ADC5FEA14075}"/>
              </a:ext>
            </a:extLst>
          </p:cNvPr>
          <p:cNvCxnSpPr>
            <a:cxnSpLocks/>
            <a:stCxn id="151" idx="2"/>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C57AC1A-9B60-DC47-A97D-E9C39D845828}"/>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endParaRPr>
          </a:p>
        </p:txBody>
      </p:sp>
      <p:sp>
        <p:nvSpPr>
          <p:cNvPr id="163" name="Freeform 70">
            <a:extLst>
              <a:ext uri="{FF2B5EF4-FFF2-40B4-BE49-F238E27FC236}">
                <a16:creationId xmlns:a16="http://schemas.microsoft.com/office/drawing/2014/main" id="{93CF945F-B7C1-9B4F-9438-D2DF7708E687}"/>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AA415DCF-A2D2-344B-9A45-F3F58006C5EE}"/>
              </a:ext>
            </a:extLst>
          </p:cNvPr>
          <p:cNvGrpSpPr/>
          <p:nvPr/>
        </p:nvGrpSpPr>
        <p:grpSpPr>
          <a:xfrm>
            <a:off x="1687770" y="2167472"/>
            <a:ext cx="2131701" cy="2912558"/>
            <a:chOff x="8091785" y="2078288"/>
            <a:chExt cx="2364905" cy="2912558"/>
          </a:xfrm>
        </p:grpSpPr>
        <p:sp>
          <p:nvSpPr>
            <p:cNvPr id="165" name="Rectangle 23">
              <a:extLst>
                <a:ext uri="{FF2B5EF4-FFF2-40B4-BE49-F238E27FC236}">
                  <a16:creationId xmlns:a16="http://schemas.microsoft.com/office/drawing/2014/main" id="{20790EF2-7EC4-BF46-AE61-5F193F0894CD}"/>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Rectangle 24">
              <a:extLst>
                <a:ext uri="{FF2B5EF4-FFF2-40B4-BE49-F238E27FC236}">
                  <a16:creationId xmlns:a16="http://schemas.microsoft.com/office/drawing/2014/main" id="{DF6E9285-B785-804B-BB24-0405637B9911}"/>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Line 25">
              <a:extLst>
                <a:ext uri="{FF2B5EF4-FFF2-40B4-BE49-F238E27FC236}">
                  <a16:creationId xmlns:a16="http://schemas.microsoft.com/office/drawing/2014/main" id="{C2F7FFF2-43B5-A648-8DB9-1244002B1EED}"/>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38AC5752-2E10-AE4C-AE2E-F2F12589ABF6}"/>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69" name="Line 27">
              <a:extLst>
                <a:ext uri="{FF2B5EF4-FFF2-40B4-BE49-F238E27FC236}">
                  <a16:creationId xmlns:a16="http://schemas.microsoft.com/office/drawing/2014/main" id="{E6411346-D908-6048-94E9-4C9C6A9C97BF}"/>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26">
              <a:extLst>
                <a:ext uri="{FF2B5EF4-FFF2-40B4-BE49-F238E27FC236}">
                  <a16:creationId xmlns:a16="http://schemas.microsoft.com/office/drawing/2014/main" id="{2BD45E5F-4032-7A44-91A7-D2ED37DE30B7}"/>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1" name="Text Box 26">
              <a:extLst>
                <a:ext uri="{FF2B5EF4-FFF2-40B4-BE49-F238E27FC236}">
                  <a16:creationId xmlns:a16="http://schemas.microsoft.com/office/drawing/2014/main" id="{067129BD-4E72-804E-9941-0CFB2ABB0A6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72" name="Text Box 26">
              <a:extLst>
                <a:ext uri="{FF2B5EF4-FFF2-40B4-BE49-F238E27FC236}">
                  <a16:creationId xmlns:a16="http://schemas.microsoft.com/office/drawing/2014/main" id="{586097BE-C9CD-2B44-A610-13D1A1572A56}"/>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73" name="Line 27">
              <a:extLst>
                <a:ext uri="{FF2B5EF4-FFF2-40B4-BE49-F238E27FC236}">
                  <a16:creationId xmlns:a16="http://schemas.microsoft.com/office/drawing/2014/main" id="{9A1DE5DC-7E6A-4747-9541-02B87C77AC36}"/>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27">
              <a:extLst>
                <a:ext uri="{FF2B5EF4-FFF2-40B4-BE49-F238E27FC236}">
                  <a16:creationId xmlns:a16="http://schemas.microsoft.com/office/drawing/2014/main" id="{9B2D570F-120B-6D41-8FE2-002A2DC1204D}"/>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Text Box 26">
              <a:extLst>
                <a:ext uri="{FF2B5EF4-FFF2-40B4-BE49-F238E27FC236}">
                  <a16:creationId xmlns:a16="http://schemas.microsoft.com/office/drawing/2014/main" id="{3C035217-7FD4-6C48-AB72-7561321B3669}"/>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176" name="Group 175">
            <a:extLst>
              <a:ext uri="{FF2B5EF4-FFF2-40B4-BE49-F238E27FC236}">
                <a16:creationId xmlns:a16="http://schemas.microsoft.com/office/drawing/2014/main" id="{7C64A43A-1B07-3348-A5EB-9B76F69646C0}"/>
              </a:ext>
            </a:extLst>
          </p:cNvPr>
          <p:cNvGrpSpPr/>
          <p:nvPr/>
        </p:nvGrpSpPr>
        <p:grpSpPr>
          <a:xfrm>
            <a:off x="500734" y="4943580"/>
            <a:ext cx="1026523" cy="597153"/>
            <a:chOff x="7493876" y="2774731"/>
            <a:chExt cx="1481958" cy="894622"/>
          </a:xfrm>
        </p:grpSpPr>
        <p:sp>
          <p:nvSpPr>
            <p:cNvPr id="177" name="Freeform 176">
              <a:extLst>
                <a:ext uri="{FF2B5EF4-FFF2-40B4-BE49-F238E27FC236}">
                  <a16:creationId xmlns:a16="http://schemas.microsoft.com/office/drawing/2014/main" id="{0DB8B5ED-7F25-B645-878C-116DE6CD5E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78" name="Oval 177">
              <a:extLst>
                <a:ext uri="{FF2B5EF4-FFF2-40B4-BE49-F238E27FC236}">
                  <a16:creationId xmlns:a16="http://schemas.microsoft.com/office/drawing/2014/main" id="{AFB4D1D4-1D5D-7C46-A31B-48B19CA0A81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79" name="Group 178">
              <a:extLst>
                <a:ext uri="{FF2B5EF4-FFF2-40B4-BE49-F238E27FC236}">
                  <a16:creationId xmlns:a16="http://schemas.microsoft.com/office/drawing/2014/main" id="{8D1FB4E3-A216-1446-87E1-A06F139F800A}"/>
                </a:ext>
              </a:extLst>
            </p:cNvPr>
            <p:cNvGrpSpPr/>
            <p:nvPr/>
          </p:nvGrpSpPr>
          <p:grpSpPr>
            <a:xfrm>
              <a:off x="7713663" y="2848339"/>
              <a:ext cx="1042107" cy="425543"/>
              <a:chOff x="7786941" y="2884917"/>
              <a:chExt cx="897649" cy="353919"/>
            </a:xfrm>
          </p:grpSpPr>
          <p:sp>
            <p:nvSpPr>
              <p:cNvPr id="180" name="Freeform 179">
                <a:extLst>
                  <a:ext uri="{FF2B5EF4-FFF2-40B4-BE49-F238E27FC236}">
                    <a16:creationId xmlns:a16="http://schemas.microsoft.com/office/drawing/2014/main" id="{2B930530-1BA2-8049-A625-480A1F84B91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1" name="Freeform 180">
                <a:extLst>
                  <a:ext uri="{FF2B5EF4-FFF2-40B4-BE49-F238E27FC236}">
                    <a16:creationId xmlns:a16="http://schemas.microsoft.com/office/drawing/2014/main" id="{C5B65EDD-F107-4D4D-8254-28F27CB3355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5" name="Freeform 194">
                <a:extLst>
                  <a:ext uri="{FF2B5EF4-FFF2-40B4-BE49-F238E27FC236}">
                    <a16:creationId xmlns:a16="http://schemas.microsoft.com/office/drawing/2014/main" id="{052D8468-97DE-CD48-9220-0D7B5D1582B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6" name="Freeform 195">
                <a:extLst>
                  <a:ext uri="{FF2B5EF4-FFF2-40B4-BE49-F238E27FC236}">
                    <a16:creationId xmlns:a16="http://schemas.microsoft.com/office/drawing/2014/main" id="{CD0FBE04-ADDE-184C-8DFE-2575EA709AD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97" name="Group 149">
            <a:extLst>
              <a:ext uri="{FF2B5EF4-FFF2-40B4-BE49-F238E27FC236}">
                <a16:creationId xmlns:a16="http://schemas.microsoft.com/office/drawing/2014/main" id="{1F890155-D0B7-364C-891D-EC128001048E}"/>
              </a:ext>
            </a:extLst>
          </p:cNvPr>
          <p:cNvGrpSpPr>
            <a:grpSpLocks/>
          </p:cNvGrpSpPr>
          <p:nvPr/>
        </p:nvGrpSpPr>
        <p:grpSpPr bwMode="auto">
          <a:xfrm>
            <a:off x="2462207" y="2756023"/>
            <a:ext cx="412750" cy="158750"/>
            <a:chOff x="1287" y="2524"/>
            <a:chExt cx="260" cy="100"/>
          </a:xfrm>
        </p:grpSpPr>
        <p:sp>
          <p:nvSpPr>
            <p:cNvPr id="198" name="Rectangle 73">
              <a:extLst>
                <a:ext uri="{FF2B5EF4-FFF2-40B4-BE49-F238E27FC236}">
                  <a16:creationId xmlns:a16="http://schemas.microsoft.com/office/drawing/2014/main" id="{590049C7-843C-1B4A-89F9-80D6028F7F0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9" name="Rectangle 74">
              <a:extLst>
                <a:ext uri="{FF2B5EF4-FFF2-40B4-BE49-F238E27FC236}">
                  <a16:creationId xmlns:a16="http://schemas.microsoft.com/office/drawing/2014/main" id="{060ED392-F3E2-5445-9D40-5D86C1A7E8FA}"/>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Rectangle 75">
              <a:extLst>
                <a:ext uri="{FF2B5EF4-FFF2-40B4-BE49-F238E27FC236}">
                  <a16:creationId xmlns:a16="http://schemas.microsoft.com/office/drawing/2014/main" id="{33BE5C08-8C7C-7149-875A-3BD200DF748C}"/>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Rectangle 129">
              <a:extLst>
                <a:ext uri="{FF2B5EF4-FFF2-40B4-BE49-F238E27FC236}">
                  <a16:creationId xmlns:a16="http://schemas.microsoft.com/office/drawing/2014/main" id="{0140B062-405E-0A48-ABA2-65AE09DF9CCF}"/>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85" name="Group 149">
            <a:extLst>
              <a:ext uri="{FF2B5EF4-FFF2-40B4-BE49-F238E27FC236}">
                <a16:creationId xmlns:a16="http://schemas.microsoft.com/office/drawing/2014/main" id="{2BE2291A-54C4-114A-8062-D743A8CDF9EC}"/>
              </a:ext>
            </a:extLst>
          </p:cNvPr>
          <p:cNvGrpSpPr>
            <a:grpSpLocks/>
          </p:cNvGrpSpPr>
          <p:nvPr/>
        </p:nvGrpSpPr>
        <p:grpSpPr bwMode="auto">
          <a:xfrm>
            <a:off x="9681144" y="2673610"/>
            <a:ext cx="412750" cy="158750"/>
            <a:chOff x="1287" y="2524"/>
            <a:chExt cx="260" cy="100"/>
          </a:xfrm>
        </p:grpSpPr>
        <p:sp>
          <p:nvSpPr>
            <p:cNvPr id="86" name="Rectangle 73">
              <a:extLst>
                <a:ext uri="{FF2B5EF4-FFF2-40B4-BE49-F238E27FC236}">
                  <a16:creationId xmlns:a16="http://schemas.microsoft.com/office/drawing/2014/main" id="{A98E76A7-87AD-8242-988E-0E4DFC2782A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Rectangle 74">
              <a:extLst>
                <a:ext uri="{FF2B5EF4-FFF2-40B4-BE49-F238E27FC236}">
                  <a16:creationId xmlns:a16="http://schemas.microsoft.com/office/drawing/2014/main" id="{05A0AED4-CB55-8B44-A573-91C3CC5195FE}"/>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8" name="Rectangle 75">
              <a:extLst>
                <a:ext uri="{FF2B5EF4-FFF2-40B4-BE49-F238E27FC236}">
                  <a16:creationId xmlns:a16="http://schemas.microsoft.com/office/drawing/2014/main" id="{E473A3B0-4DB9-E148-95E3-5518DB468C96}"/>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9" name="Rectangle 129">
              <a:extLst>
                <a:ext uri="{FF2B5EF4-FFF2-40B4-BE49-F238E27FC236}">
                  <a16:creationId xmlns:a16="http://schemas.microsoft.com/office/drawing/2014/main" id="{E9ED0EE1-76D9-D04D-8893-5E36E5A75578}"/>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90" name="Slide Number Placeholder 2">
            <a:extLst>
              <a:ext uri="{FF2B5EF4-FFF2-40B4-BE49-F238E27FC236}">
                <a16:creationId xmlns:a16="http://schemas.microsoft.com/office/drawing/2014/main" id="{1B520EE5-2EFC-4746-B182-97170136E2D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33</a:t>
            </a:fld>
            <a:endParaRPr lang="en-US" dirty="0"/>
          </a:p>
        </p:txBody>
      </p:sp>
    </p:spTree>
    <p:extLst>
      <p:ext uri="{BB962C8B-B14F-4D97-AF65-F5344CB8AC3E}">
        <p14:creationId xmlns:p14="http://schemas.microsoft.com/office/powerpoint/2010/main" val="2593454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UDP sender actions:</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502120" y="2078245"/>
            <a:ext cx="1986815"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UDP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UDP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98" name="Rectangle 97">
            <a:extLst>
              <a:ext uri="{FF2B5EF4-FFF2-40B4-BE49-F238E27FC236}">
                <a16:creationId xmlns:a16="http://schemas.microsoft.com/office/drawing/2014/main" id="{EB709716-FAB0-AB45-BCAE-75F8CF2AEC09}"/>
              </a:ext>
            </a:extLst>
          </p:cNvPr>
          <p:cNvSpPr/>
          <p:nvPr/>
        </p:nvSpPr>
        <p:spPr>
          <a:xfrm>
            <a:off x="169333" y="1343378"/>
            <a:ext cx="3723445" cy="440266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5052" y="3003638"/>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grpSp>
      <p:sp>
        <p:nvSpPr>
          <p:cNvPr id="129" name="Slide Number Placeholder 2">
            <a:extLst>
              <a:ext uri="{FF2B5EF4-FFF2-40B4-BE49-F238E27FC236}">
                <a16:creationId xmlns:a16="http://schemas.microsoft.com/office/drawing/2014/main" id="{D1B0B0FD-EB4E-1D48-A59A-E323764428E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34</a:t>
            </a:fld>
            <a:endParaRPr lang="en-US" dirty="0"/>
          </a:p>
        </p:txBody>
      </p:sp>
    </p:spTree>
    <p:extLst>
      <p:ext uri="{BB962C8B-B14F-4D97-AF65-F5344CB8AC3E}">
        <p14:creationId xmlns:p14="http://schemas.microsoft.com/office/powerpoint/2010/main" val="22161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0" presetClass="path" presetSubtype="0" accel="50000" decel="50000" fill="hold" nodeType="withEffect">
                                  <p:stCondLst>
                                    <p:cond delay="0"/>
                                  </p:stCondLst>
                                  <p:childTnLst>
                                    <p:animMotion origin="layout" path="M -6.25E-7 -1.48148E-6 L 0.00065 0.10139 " pathEditMode="relative" rAng="0" ptsTypes="AA">
                                      <p:cBhvr>
                                        <p:cTn id="9" dur="2000" fill="hold"/>
                                        <p:tgtEl>
                                          <p:spTgt spid="88"/>
                                        </p:tgtEl>
                                        <p:attrNameLst>
                                          <p:attrName>ppt_x</p:attrName>
                                          <p:attrName>ppt_y</p:attrName>
                                        </p:attrNameLst>
                                      </p:cBhvr>
                                      <p:rCtr x="26" y="5069"/>
                                    </p:animMotion>
                                  </p:childTnLst>
                                </p:cTn>
                              </p:par>
                              <p:par>
                                <p:cTn id="10" presetID="9"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dissolve">
                                      <p:cBhvr>
                                        <p:cTn id="17" dur="500"/>
                                        <p:tgtEl>
                                          <p:spTgt spid="10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dissolve">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06"/>
                                        </p:tgtEl>
                                      </p:cBhvr>
                                    </p:animEffect>
                                    <p:set>
                                      <p:cBhvr>
                                        <p:cTn id="25" dur="1" fill="hold">
                                          <p:stCondLst>
                                            <p:cond delay="499"/>
                                          </p:stCondLst>
                                        </p:cTn>
                                        <p:tgtEl>
                                          <p:spTgt spid="106"/>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8"/>
                                        </p:tgtEl>
                                      </p:cBhvr>
                                    </p:animEffect>
                                    <p:set>
                                      <p:cBhvr>
                                        <p:cTn id="28" dur="1" fill="hold">
                                          <p:stCondLst>
                                            <p:cond delay="499"/>
                                          </p:stCondLst>
                                        </p:cTn>
                                        <p:tgtEl>
                                          <p:spTgt spid="88"/>
                                        </p:tgtEl>
                                        <p:attrNameLst>
                                          <p:attrName>style.visibility</p:attrName>
                                        </p:attrNameLst>
                                      </p:cBhvr>
                                      <p:to>
                                        <p:strVal val="hidden"/>
                                      </p:to>
                                    </p:se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6.25E-7 -4.81481E-6 L 0.00052 0.09306 " pathEditMode="relative" rAng="0" ptsTypes="AA">
                                      <p:cBhvr>
                                        <p:cTn id="39" dur="2000" fill="hold"/>
                                        <p:tgtEl>
                                          <p:spTgt spid="5"/>
                                        </p:tgtEl>
                                        <p:attrNameLst>
                                          <p:attrName>ppt_x</p:attrName>
                                          <p:attrName>ppt_y</p:attrName>
                                        </p:attrNameLst>
                                      </p:cBhvr>
                                      <p:rCtr x="26" y="4653"/>
                                    </p:animMotion>
                                  </p:childTnLst>
                                </p:cTn>
                              </p:par>
                              <p:par>
                                <p:cTn id="40" presetID="9"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dissolv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6.25E-7 0.09098 L -0.00221 0.25996 L -0.11419 0.32385 L -0.4332 0.31806 L -0.55885 0.275 L -0.55885 0.275 " pathEditMode="relative" ptsTypes="AAAAAA">
                                      <p:cBhvr>
                                        <p:cTn id="4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5" grpId="0"/>
      <p:bldP spid="9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UDP receiver actions:</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1655121" y="2160335"/>
            <a:ext cx="2199790"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2355694" y="3088859"/>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80155" y="3324883"/>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78217" y="2693557"/>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UDP checksum header value</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5" name="Group 4">
            <a:extLst>
              <a:ext uri="{FF2B5EF4-FFF2-40B4-BE49-F238E27FC236}">
                <a16:creationId xmlns:a16="http://schemas.microsoft.com/office/drawing/2014/main" id="{E73E5E98-A439-0647-8DF1-844937CD72A0}"/>
              </a:ext>
            </a:extLst>
          </p:cNvPr>
          <p:cNvGrpSpPr/>
          <p:nvPr/>
        </p:nvGrpSpPr>
        <p:grpSpPr>
          <a:xfrm>
            <a:off x="1795827" y="3762839"/>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grpSp>
      <p:sp>
        <p:nvSpPr>
          <p:cNvPr id="127" name="TextBox 126">
            <a:extLst>
              <a:ext uri="{FF2B5EF4-FFF2-40B4-BE49-F238E27FC236}">
                <a16:creationId xmlns:a16="http://schemas.microsoft.com/office/drawing/2014/main" id="{5F6FF1BE-CC44-0642-B5BA-79CC246557BD}"/>
              </a:ext>
            </a:extLst>
          </p:cNvPr>
          <p:cNvSpPr txBox="1"/>
          <p:nvPr/>
        </p:nvSpPr>
        <p:spPr>
          <a:xfrm>
            <a:off x="4379533" y="3932414"/>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demultiplexes message up to application via socket</a:t>
            </a:r>
          </a:p>
        </p:txBody>
      </p:sp>
      <p:sp>
        <p:nvSpPr>
          <p:cNvPr id="128" name="Rectangle 127">
            <a:extLst>
              <a:ext uri="{FF2B5EF4-FFF2-40B4-BE49-F238E27FC236}">
                <a16:creationId xmlns:a16="http://schemas.microsoft.com/office/drawing/2014/main" id="{279B4C12-D49E-4A40-9C38-F2E92ECDF43A}"/>
              </a:ext>
            </a:extLst>
          </p:cNvPr>
          <p:cNvSpPr/>
          <p:nvPr/>
        </p:nvSpPr>
        <p:spPr>
          <a:xfrm>
            <a:off x="8348341" y="2027305"/>
            <a:ext cx="3416536" cy="330284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Oval 3">
            <a:extLst>
              <a:ext uri="{FF2B5EF4-FFF2-40B4-BE49-F238E27FC236}">
                <a16:creationId xmlns:a16="http://schemas.microsoft.com/office/drawing/2014/main" id="{C0F72514-945E-EB40-9BEE-202BF670272C}"/>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29" name="Straight Connector 128">
            <a:extLst>
              <a:ext uri="{FF2B5EF4-FFF2-40B4-BE49-F238E27FC236}">
                <a16:creationId xmlns:a16="http://schemas.microsoft.com/office/drawing/2014/main" id="{55A91E20-BDA5-C441-B395-6979D211F34E}"/>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8285317-4714-1541-BC02-BED132E59B2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endParaRPr>
          </a:p>
        </p:txBody>
      </p:sp>
      <p:sp>
        <p:nvSpPr>
          <p:cNvPr id="106" name="Slide Number Placeholder 2">
            <a:extLst>
              <a:ext uri="{FF2B5EF4-FFF2-40B4-BE49-F238E27FC236}">
                <a16:creationId xmlns:a16="http://schemas.microsoft.com/office/drawing/2014/main" id="{427E91C8-0248-584A-817F-DE7D57562F2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35</a:t>
            </a:fld>
            <a:endParaRPr lang="en-US" dirty="0"/>
          </a:p>
        </p:txBody>
      </p:sp>
    </p:spTree>
    <p:extLst>
      <p:ext uri="{BB962C8B-B14F-4D97-AF65-F5344CB8AC3E}">
        <p14:creationId xmlns:p14="http://schemas.microsoft.com/office/powerpoint/2010/main" val="33316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14 -0.00208 L 0.00014 -0.09676 " pathEditMode="relative" rAng="0" ptsTypes="AA">
                                      <p:cBhvr>
                                        <p:cTn id="11" dur="2000" fill="hold"/>
                                        <p:tgtEl>
                                          <p:spTgt spid="5"/>
                                        </p:tgtEl>
                                        <p:attrNameLst>
                                          <p:attrName>ppt_x</p:attrName>
                                          <p:attrName>ppt_y</p:attrName>
                                        </p:attrNameLst>
                                      </p:cBhvr>
                                      <p:rCtr x="0" y="-4745"/>
                                    </p:animMotion>
                                  </p:childTnLst>
                                </p:cTn>
                              </p:par>
                              <p:par>
                                <p:cTn id="12" presetID="9" presetClass="entr" presetSubtype="0"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dissolve">
                                      <p:cBhvr>
                                        <p:cTn id="33" dur="500"/>
                                        <p:tgtEl>
                                          <p:spTgt spid="8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dissolve">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1.66667E-6 -4.81481E-6 L 0.00013 -0.10763 " pathEditMode="relative" rAng="0" ptsTypes="AA">
                                      <p:cBhvr>
                                        <p:cTn id="40" dur="2000" fill="hold"/>
                                        <p:tgtEl>
                                          <p:spTgt spid="88"/>
                                        </p:tgtEl>
                                        <p:attrNameLst>
                                          <p:attrName>ppt_x</p:attrName>
                                          <p:attrName>ppt_y</p:attrName>
                                        </p:attrNameLst>
                                      </p:cBhvr>
                                      <p:rCtr x="0" y="-5394"/>
                                    </p:animMotion>
                                  </p:childTnLst>
                                </p:cTn>
                              </p:par>
                              <p:par>
                                <p:cTn id="41" presetID="9"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dissolve">
                                      <p:cBhvr>
                                        <p:cTn id="4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7" grpId="0"/>
      <p:bldP spid="127" grpId="0"/>
      <p:bldP spid="4" grpId="0" animBg="1"/>
      <p:bldP spid="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segment </a:t>
            </a:r>
            <a:r>
              <a:rPr lang="en-US" dirty="0"/>
              <a:t>h</a:t>
            </a:r>
            <a:r>
              <a:rPr lang="en-US" sz="4400" dirty="0"/>
              <a:t>eader</a:t>
            </a:r>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3902299" y="2017713"/>
            <a:ext cx="3324225" cy="3200400"/>
          </a:xfrm>
          <a:prstGeom prst="rect">
            <a:avLst/>
          </a:prstGeom>
          <a:solidFill>
            <a:srgbClr val="FFFFFF"/>
          </a:solidFill>
          <a:ln w="349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3941987" y="2030413"/>
            <a:ext cx="15636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5727924" y="2030413"/>
            <a:ext cx="132873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3892774" y="2417763"/>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3883249" y="2817813"/>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5540599" y="2017713"/>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5048474" y="1552575"/>
            <a:ext cx="9366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5997799" y="1784350"/>
            <a:ext cx="1200150"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3888012" y="1793875"/>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4745262" y="3376613"/>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4338862" y="5292725"/>
            <a:ext cx="2524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UDP segment format</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5540599" y="2427288"/>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4284887" y="2420938"/>
            <a:ext cx="8143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5831112" y="2411413"/>
            <a:ext cx="117633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checksum</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7623398" y="3421856"/>
            <a:ext cx="2406650" cy="915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 in bytes of UDP segment, including header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5142136" y="2597149"/>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3695142" y="1957213"/>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BE69DAA7-4CE3-5A48-B429-6D40B6035291}"/>
              </a:ext>
            </a:extLst>
          </p:cNvPr>
          <p:cNvSpPr/>
          <p:nvPr/>
        </p:nvSpPr>
        <p:spPr>
          <a:xfrm>
            <a:off x="5331049" y="1955208"/>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F8B7A60-8E66-CD4B-B67F-657454C69C5D}"/>
              </a:ext>
            </a:extLst>
          </p:cNvPr>
          <p:cNvSpPr/>
          <p:nvPr/>
        </p:nvSpPr>
        <p:spPr>
          <a:xfrm>
            <a:off x="3657042" y="2362801"/>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AE79E99F-83A4-EE4E-9BAB-1946BFD0A4A1}"/>
              </a:ext>
            </a:extLst>
          </p:cNvPr>
          <p:cNvSpPr/>
          <p:nvPr/>
        </p:nvSpPr>
        <p:spPr>
          <a:xfrm>
            <a:off x="5290176" y="2341229"/>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2AA4BE2E-C7FD-E34F-9626-C89B0B4F43FB}"/>
              </a:ext>
            </a:extLst>
          </p:cNvPr>
          <p:cNvSpPr/>
          <p:nvPr/>
        </p:nvSpPr>
        <p:spPr>
          <a:xfrm>
            <a:off x="4386800" y="3148706"/>
            <a:ext cx="2097870"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5915202" y="3972404"/>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8032927" y="4969559"/>
            <a:ext cx="2406650"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data to/from application layer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 name="Slide Number Placeholder 2">
            <a:extLst>
              <a:ext uri="{FF2B5EF4-FFF2-40B4-BE49-F238E27FC236}">
                <a16:creationId xmlns:a16="http://schemas.microsoft.com/office/drawing/2014/main" id="{43CF0894-FFF1-6D45-9D05-752E85B0BFC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36</a:t>
            </a:fld>
            <a:endParaRPr lang="en-US" dirty="0"/>
          </a:p>
        </p:txBody>
      </p:sp>
    </p:spTree>
    <p:extLst>
      <p:ext uri="{BB962C8B-B14F-4D97-AF65-F5344CB8AC3E}">
        <p14:creationId xmlns:p14="http://schemas.microsoft.com/office/powerpoint/2010/main" val="42828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1270863" y="2652793"/>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Transmitted:            5               6                11</a:t>
            </a: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Rectangle 4">
            <a:extLst>
              <a:ext uri="{FF2B5EF4-FFF2-40B4-BE49-F238E27FC236}">
                <a16:creationId xmlns:a16="http://schemas.microsoft.com/office/drawing/2014/main" id="{E6366BE9-1119-E949-B583-83377BE7B2FA}"/>
              </a:ext>
            </a:extLst>
          </p:cNvPr>
          <p:cNvSpPr txBox="1">
            <a:spLocks noChangeArrowheads="1"/>
          </p:cNvSpPr>
          <p:nvPr/>
        </p:nvSpPr>
        <p:spPr>
          <a:xfrm>
            <a:off x="1717730" y="4429929"/>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Received:            4               6                11</a:t>
            </a:r>
          </a:p>
        </p:txBody>
      </p:sp>
      <p:grpSp>
        <p:nvGrpSpPr>
          <p:cNvPr id="18" name="Group 17">
            <a:extLst>
              <a:ext uri="{FF2B5EF4-FFF2-40B4-BE49-F238E27FC236}">
                <a16:creationId xmlns:a16="http://schemas.microsoft.com/office/drawing/2014/main" id="{E83263DD-30EB-3A47-BB43-1008E7B8EB3B}"/>
              </a:ext>
            </a:extLst>
          </p:cNvPr>
          <p:cNvGrpSpPr/>
          <p:nvPr/>
        </p:nvGrpSpPr>
        <p:grpSpPr>
          <a:xfrm>
            <a:off x="3781587" y="2118101"/>
            <a:ext cx="3789990" cy="374499"/>
            <a:chOff x="3781587" y="2118101"/>
            <a:chExt cx="3789990" cy="374499"/>
          </a:xfrm>
        </p:grpSpPr>
        <p:sp>
          <p:nvSpPr>
            <p:cNvPr id="3" name="TextBox 2">
              <a:extLst>
                <a:ext uri="{FF2B5EF4-FFF2-40B4-BE49-F238E27FC236}">
                  <a16:creationId xmlns:a16="http://schemas.microsoft.com/office/drawing/2014/main" id="{875CCDE0-7CCA-374E-AAE6-7714B8510863}"/>
                </a:ext>
              </a:extLst>
            </p:cNvPr>
            <p:cNvSpPr txBox="1"/>
            <p:nvPr/>
          </p:nvSpPr>
          <p:spPr>
            <a:xfrm>
              <a:off x="3781587" y="2123268"/>
              <a:ext cx="1210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30000" noProof="0" dirty="0">
                  <a:ln>
                    <a:noFill/>
                  </a:ln>
                  <a:solidFill>
                    <a:prstClr val="black"/>
                  </a:solidFill>
                  <a:effectLst/>
                  <a:uLnTx/>
                  <a:uFillTx/>
                  <a:latin typeface="Calibri"/>
                  <a:ea typeface="+mn-ea"/>
                  <a:cs typeface="+mn-cs"/>
                </a:rPr>
                <a:t>st</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8" name="TextBox 7">
              <a:extLst>
                <a:ext uri="{FF2B5EF4-FFF2-40B4-BE49-F238E27FC236}">
                  <a16:creationId xmlns:a16="http://schemas.microsoft.com/office/drawing/2014/main" id="{AC036BB1-E12C-9F45-B7AC-A46C43550AB8}"/>
                </a:ext>
              </a:extLst>
            </p:cNvPr>
            <p:cNvSpPr txBox="1"/>
            <p:nvPr/>
          </p:nvSpPr>
          <p:spPr>
            <a:xfrm>
              <a:off x="5173851" y="2120685"/>
              <a:ext cx="12602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a:ea typeface="+mn-ea"/>
                  <a:cs typeface="+mn-cs"/>
                </a:rPr>
                <a:t>nd</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9" name="TextBox 8">
              <a:extLst>
                <a:ext uri="{FF2B5EF4-FFF2-40B4-BE49-F238E27FC236}">
                  <a16:creationId xmlns:a16="http://schemas.microsoft.com/office/drawing/2014/main" id="{0EF766B9-0BC5-B243-8C87-21D6B656B474}"/>
                </a:ext>
              </a:extLst>
            </p:cNvPr>
            <p:cNvSpPr txBox="1"/>
            <p:nvPr/>
          </p:nvSpPr>
          <p:spPr>
            <a:xfrm>
              <a:off x="6938070" y="2118101"/>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sum</a:t>
              </a:r>
            </a:p>
          </p:txBody>
        </p:sp>
      </p:grpSp>
      <p:sp>
        <p:nvSpPr>
          <p:cNvPr id="5" name="Down Arrow 4">
            <a:extLst>
              <a:ext uri="{FF2B5EF4-FFF2-40B4-BE49-F238E27FC236}">
                <a16:creationId xmlns:a16="http://schemas.microsoft.com/office/drawing/2014/main" id="{25D45AF0-1848-CC41-9B94-776A4F00467D}"/>
              </a:ext>
            </a:extLst>
          </p:cNvPr>
          <p:cNvSpPr/>
          <p:nvPr/>
        </p:nvSpPr>
        <p:spPr>
          <a:xfrm>
            <a:off x="5269424" y="3316637"/>
            <a:ext cx="1131376" cy="978408"/>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AED0B8C6-3F4F-D744-B0D5-012F7CCC8026}"/>
              </a:ext>
            </a:extLst>
          </p:cNvPr>
          <p:cNvGrpSpPr/>
          <p:nvPr/>
        </p:nvGrpSpPr>
        <p:grpSpPr>
          <a:xfrm>
            <a:off x="4005390" y="4866468"/>
            <a:ext cx="2218236" cy="1079841"/>
            <a:chOff x="4005390" y="4866468"/>
            <a:chExt cx="2218236" cy="1079841"/>
          </a:xfrm>
        </p:grpSpPr>
        <p:sp>
          <p:nvSpPr>
            <p:cNvPr id="4" name="TextBox 3">
              <a:extLst>
                <a:ext uri="{FF2B5EF4-FFF2-40B4-BE49-F238E27FC236}">
                  <a16:creationId xmlns:a16="http://schemas.microsoft.com/office/drawing/2014/main" id="{80290089-A408-1F4D-AD89-57B6FA475BD4}"/>
                </a:ext>
              </a:extLst>
            </p:cNvPr>
            <p:cNvSpPr txBox="1"/>
            <p:nvPr/>
          </p:nvSpPr>
          <p:spPr>
            <a:xfrm>
              <a:off x="4005390" y="5238423"/>
              <a:ext cx="2218236"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receiver-computed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a:t>
              </a:r>
            </a:p>
          </p:txBody>
        </p:sp>
        <p:sp>
          <p:nvSpPr>
            <p:cNvPr id="7" name="Right Brace 6">
              <a:extLst>
                <a:ext uri="{FF2B5EF4-FFF2-40B4-BE49-F238E27FC236}">
                  <a16:creationId xmlns:a16="http://schemas.microsoft.com/office/drawing/2014/main" id="{70805D62-6F2B-1F49-A297-2C93A181F097}"/>
                </a:ext>
              </a:extLst>
            </p:cNvPr>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5499C2F8-4129-1B44-8C70-BBDF08BD1536}"/>
              </a:ext>
            </a:extLst>
          </p:cNvPr>
          <p:cNvGrpSpPr/>
          <p:nvPr/>
        </p:nvGrpSpPr>
        <p:grpSpPr>
          <a:xfrm>
            <a:off x="6880470" y="4879385"/>
            <a:ext cx="2604945" cy="1064342"/>
            <a:chOff x="6880470" y="4879385"/>
            <a:chExt cx="2604945" cy="1064342"/>
          </a:xfrm>
        </p:grpSpPr>
        <p:sp>
          <p:nvSpPr>
            <p:cNvPr id="12" name="TextBox 11">
              <a:extLst>
                <a:ext uri="{FF2B5EF4-FFF2-40B4-BE49-F238E27FC236}">
                  <a16:creationId xmlns:a16="http://schemas.microsoft.com/office/drawing/2014/main" id="{D9DCA310-B7D2-5B47-90B9-563B10E091FB}"/>
                </a:ext>
              </a:extLst>
            </p:cNvPr>
            <p:cNvSpPr txBox="1"/>
            <p:nvPr/>
          </p:nvSpPr>
          <p:spPr>
            <a:xfrm>
              <a:off x="6880470" y="5235841"/>
              <a:ext cx="26049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sender-computed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 (as received)</a:t>
              </a:r>
            </a:p>
          </p:txBody>
        </p:sp>
        <p:sp>
          <p:nvSpPr>
            <p:cNvPr id="15" name="Right Brace 14">
              <a:extLst>
                <a:ext uri="{FF2B5EF4-FFF2-40B4-BE49-F238E27FC236}">
                  <a16:creationId xmlns:a16="http://schemas.microsoft.com/office/drawing/2014/main" id="{DA615DF0-68E8-EC4F-807E-D486A3197601}"/>
                </a:ext>
              </a:extLst>
            </p:cNvPr>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F01925F-F602-844A-BEF4-A6395DF560AD}"/>
              </a:ext>
            </a:extLst>
          </p:cNvPr>
          <p:cNvGrpSpPr/>
          <p:nvPr/>
        </p:nvGrpSpPr>
        <p:grpSpPr>
          <a:xfrm>
            <a:off x="6121831" y="5201334"/>
            <a:ext cx="821411" cy="1346699"/>
            <a:chOff x="6121831" y="5201334"/>
            <a:chExt cx="821411" cy="1346699"/>
          </a:xfrm>
        </p:grpSpPr>
        <p:pic>
          <p:nvPicPr>
            <p:cNvPr id="1026" name="Picture 2" descr="Image result for error">
              <a:extLst>
                <a:ext uri="{FF2B5EF4-FFF2-40B4-BE49-F238E27FC236}">
                  <a16:creationId xmlns:a16="http://schemas.microsoft.com/office/drawing/2014/main" id="{0F8C0CDD-8B63-9A4B-B799-33D82D530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16598-558E-9245-AD24-594E54348A33}"/>
                </a:ext>
              </a:extLst>
            </p:cNvPr>
            <p:cNvSpPr txBox="1"/>
            <p:nvPr/>
          </p:nvSpPr>
          <p:spPr>
            <a:xfrm>
              <a:off x="6307811" y="5201334"/>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D0004"/>
                  </a:solidFill>
                  <a:effectLst/>
                  <a:uLnTx/>
                  <a:uFillTx/>
                  <a:latin typeface="Calibri"/>
                  <a:ea typeface="+mn-ea"/>
                  <a:cs typeface="+mn-cs"/>
                </a:rPr>
                <a:t>=</a:t>
              </a:r>
            </a:p>
          </p:txBody>
        </p:sp>
        <p:cxnSp>
          <p:nvCxnSpPr>
            <p:cNvPr id="16" name="Straight Connector 15">
              <a:extLst>
                <a:ext uri="{FF2B5EF4-FFF2-40B4-BE49-F238E27FC236}">
                  <a16:creationId xmlns:a16="http://schemas.microsoft.com/office/drawing/2014/main" id="{33E17EE6-50CC-C042-BC48-5E6E3B972272}"/>
                </a:ext>
              </a:extLst>
            </p:cNvPr>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2">
            <a:extLst>
              <a:ext uri="{FF2B5EF4-FFF2-40B4-BE49-F238E27FC236}">
                <a16:creationId xmlns:a16="http://schemas.microsoft.com/office/drawing/2014/main" id="{D5723390-FF65-C242-9B32-1814D9E35B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37</a:t>
            </a:fld>
            <a:endParaRPr lang="en-US" dirty="0"/>
          </a:p>
        </p:txBody>
      </p:sp>
    </p:spTree>
    <p:extLst>
      <p:ext uri="{BB962C8B-B14F-4D97-AF65-F5344CB8AC3E}">
        <p14:creationId xmlns:p14="http://schemas.microsoft.com/office/powerpoint/2010/main" val="1694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a:t>
            </a:r>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treat contents of UDP segment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(including UDP header fields and IP addresses)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sequence of 16-bit integers</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checksum: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complement sum)</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segment content</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value put into UDP checksum field</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a:t>
            </a: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compute checksum of received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 if computed checksum equals checksum field value: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 equal - error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equal - no error detected.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maybe errors nonetheless?</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More later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D9262EE8-BA51-1D4E-A36D-BDC09C45FA0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38</a:t>
            </a:fld>
            <a:endParaRPr lang="en-US" dirty="0"/>
          </a:p>
        </p:txBody>
      </p:sp>
    </p:spTree>
    <p:extLst>
      <p:ext uri="{BB962C8B-B14F-4D97-AF65-F5344CB8AC3E}">
        <p14:creationId xmlns:p14="http://schemas.microsoft.com/office/powerpoint/2010/main" val="1211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an example</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16" name="Text Box 15">
            <a:extLst>
              <a:ext uri="{FF2B5EF4-FFF2-40B4-BE49-F238E27FC236}">
                <a16:creationId xmlns:a16="http://schemas.microsoft.com/office/drawing/2014/main" id="{228BD91C-645B-7B49-B807-EF571877C7E5}"/>
              </a:ext>
            </a:extLst>
          </p:cNvPr>
          <p:cNvSpPr txBox="1">
            <a:spLocks noChangeArrowheads="1"/>
          </p:cNvSpPr>
          <p:nvPr/>
        </p:nvSpPr>
        <p:spPr bwMode="auto">
          <a:xfrm>
            <a:off x="798690" y="5071610"/>
            <a:ext cx="10367961" cy="1079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Note:</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when adding numbers, a carryout from the most significant bit needs to be added to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 name="TextBox 1">
            <a:extLst>
              <a:ext uri="{FF2B5EF4-FFF2-40B4-BE49-F238E27FC236}">
                <a16:creationId xmlns:a16="http://schemas.microsoft.com/office/drawing/2014/main" id="{898A9607-38BF-9544-B70F-067CC64A39AE}"/>
              </a:ext>
            </a:extLst>
          </p:cNvPr>
          <p:cNvSpPr txBox="1">
            <a:spLocks noChangeArrowheads="1"/>
          </p:cNvSpPr>
          <p:nvPr/>
        </p:nvSpPr>
        <p:spPr bwMode="auto">
          <a:xfrm>
            <a:off x="850466" y="6260898"/>
            <a:ext cx="9857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16833"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16633"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40633"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69233"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475478"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sp>
        <p:nvSpPr>
          <p:cNvPr id="18" name="Slide Number Placeholder 2">
            <a:extLst>
              <a:ext uri="{FF2B5EF4-FFF2-40B4-BE49-F238E27FC236}">
                <a16:creationId xmlns:a16="http://schemas.microsoft.com/office/drawing/2014/main" id="{27145B4A-DA47-BA4F-95DB-F98A913F098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39</a:t>
            </a:fld>
            <a:endParaRPr lang="en-US" dirty="0"/>
          </a:p>
        </p:txBody>
      </p:sp>
    </p:spTree>
    <p:extLst>
      <p:ext uri="{BB962C8B-B14F-4D97-AF65-F5344CB8AC3E}">
        <p14:creationId xmlns:p14="http://schemas.microsoft.com/office/powerpoint/2010/main" val="22279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services and protocols</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681218" y="1443831"/>
            <a:ext cx="5815703" cy="16219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logical communication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between application processes running on different hosts</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406266" y="1372497"/>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a:extLst>
              <a:ext uri="{FF2B5EF4-FFF2-40B4-BE49-F238E27FC236}">
                <a16:creationId xmlns:a16="http://schemas.microsoft.com/office/drawing/2014/main" id="{ECB1C97D-3768-4242-9FE4-DEE44A32C22B}"/>
              </a:ext>
            </a:extLst>
          </p:cNvPr>
          <p:cNvGrpSpPr/>
          <p:nvPr/>
        </p:nvGrpSpPr>
        <p:grpSpPr>
          <a:xfrm>
            <a:off x="7680324" y="1137866"/>
            <a:ext cx="3489213" cy="4926975"/>
            <a:chOff x="7680324" y="1137866"/>
            <a:chExt cx="3489213" cy="4926975"/>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AD244DE-F453-1349-B665-A1EA38EE658E}"/>
                </a:ext>
              </a:extLst>
            </p:cNvPr>
            <p:cNvGrpSpPr/>
            <p:nvPr/>
          </p:nvGrpSpPr>
          <p:grpSpPr>
            <a:xfrm>
              <a:off x="7680324" y="1137866"/>
              <a:ext cx="3489213" cy="4926975"/>
              <a:chOff x="7680324" y="1137866"/>
              <a:chExt cx="3489213" cy="4926975"/>
            </a:xfrm>
          </p:grpSpPr>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grpSp>
      </p:grpSp>
      <p:sp>
        <p:nvSpPr>
          <p:cNvPr id="517" name="Rectangle 3">
            <a:extLst>
              <a:ext uri="{FF2B5EF4-FFF2-40B4-BE49-F238E27FC236}">
                <a16:creationId xmlns:a16="http://schemas.microsoft.com/office/drawing/2014/main" id="{5DD1F129-FF75-B647-8A9A-42B6C0C7E416}"/>
              </a:ext>
            </a:extLst>
          </p:cNvPr>
          <p:cNvSpPr txBox="1">
            <a:spLocks noChangeArrowheads="1"/>
          </p:cNvSpPr>
          <p:nvPr/>
        </p:nvSpPr>
        <p:spPr>
          <a:xfrm>
            <a:off x="684691" y="2787535"/>
            <a:ext cx="5815703" cy="23277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 protocols actions in end systems: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breaks application messages into </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segments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passes to  network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reassembles segments into messages, passes to application layer</a:t>
            </a:r>
          </a:p>
        </p:txBody>
      </p:sp>
      <p:sp>
        <p:nvSpPr>
          <p:cNvPr id="518" name="Rectangle 3">
            <a:extLst>
              <a:ext uri="{FF2B5EF4-FFF2-40B4-BE49-F238E27FC236}">
                <a16:creationId xmlns:a16="http://schemas.microsoft.com/office/drawing/2014/main" id="{C3EBA7FC-18E1-7D43-9310-976F49009C6C}"/>
              </a:ext>
            </a:extLst>
          </p:cNvPr>
          <p:cNvSpPr txBox="1">
            <a:spLocks noChangeArrowheads="1"/>
          </p:cNvSpPr>
          <p:nvPr/>
        </p:nvSpPr>
        <p:spPr>
          <a:xfrm>
            <a:off x="681217" y="5165099"/>
            <a:ext cx="5815703" cy="14485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two transport protocols available to Internet 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TCP, UDP</a:t>
            </a:r>
          </a:p>
        </p:txBody>
      </p:sp>
      <p:sp>
        <p:nvSpPr>
          <p:cNvPr id="526" name="Slide Number Placeholder 2">
            <a:extLst>
              <a:ext uri="{FF2B5EF4-FFF2-40B4-BE49-F238E27FC236}">
                <a16:creationId xmlns:a16="http://schemas.microsoft.com/office/drawing/2014/main" id="{58250C2D-03C7-2C42-9317-E77099EDA1D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a:t>
            </a:fld>
            <a:endParaRPr lang="en-US" dirty="0"/>
          </a:p>
        </p:txBody>
      </p:sp>
    </p:spTree>
    <p:extLst>
      <p:ext uri="{BB962C8B-B14F-4D97-AF65-F5344CB8AC3E}">
        <p14:creationId xmlns:p14="http://schemas.microsoft.com/office/powerpoint/2010/main" val="37583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dissolve">
                                      <p:cBhvr>
                                        <p:cTn id="15" dur="5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dissolve">
                                      <p:cBhvr>
                                        <p:cTn id="20"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517" grpId="0"/>
      <p:bldP spid="5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weak protection!</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grpSp>
        <p:nvGrpSpPr>
          <p:cNvPr id="5" name="Group 4">
            <a:extLst>
              <a:ext uri="{FF2B5EF4-FFF2-40B4-BE49-F238E27FC236}">
                <a16:creationId xmlns:a16="http://schemas.microsoft.com/office/drawing/2014/main" id="{5970902B-ACCE-A04E-88F8-76E3A68380F6}"/>
              </a:ext>
            </a:extLst>
          </p:cNvPr>
          <p:cNvGrpSpPr/>
          <p:nvPr/>
        </p:nvGrpSpPr>
        <p:grpSpPr>
          <a:xfrm>
            <a:off x="942391" y="3201536"/>
            <a:ext cx="8001000" cy="1123739"/>
            <a:chOff x="942391" y="3201536"/>
            <a:chExt cx="8001000" cy="1123739"/>
          </a:xfrm>
        </p:grpSpPr>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42591"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42391"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66391"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501236"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gr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grpSp>
        <p:nvGrpSpPr>
          <p:cNvPr id="25" name="Group 24">
            <a:extLst>
              <a:ext uri="{FF2B5EF4-FFF2-40B4-BE49-F238E27FC236}">
                <a16:creationId xmlns:a16="http://schemas.microsoft.com/office/drawing/2014/main" id="{68762320-BD6D-C948-B1B7-DB283C97C3F4}"/>
              </a:ext>
            </a:extLst>
          </p:cNvPr>
          <p:cNvGrpSpPr/>
          <p:nvPr/>
        </p:nvGrpSpPr>
        <p:grpSpPr>
          <a:xfrm>
            <a:off x="7895417" y="1927511"/>
            <a:ext cx="2249559" cy="712515"/>
            <a:chOff x="9436187" y="4862446"/>
            <a:chExt cx="2249559" cy="712515"/>
          </a:xfrm>
        </p:grpSpPr>
        <p:sp>
          <p:nvSpPr>
            <p:cNvPr id="6" name="Oval 5">
              <a:extLst>
                <a:ext uri="{FF2B5EF4-FFF2-40B4-BE49-F238E27FC236}">
                  <a16:creationId xmlns:a16="http://schemas.microsoft.com/office/drawing/2014/main" id="{284FB029-4B65-2048-954A-3FF0EC7EB970}"/>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776E060C-7039-6D4E-922A-B4F2B25FA505}"/>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DC7E60-52B8-E24C-AD91-442CF1A81D58}"/>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F267688F-D990-804C-9C00-CC1C467BE801}"/>
              </a:ext>
            </a:extLst>
          </p:cNvPr>
          <p:cNvGrpSpPr/>
          <p:nvPr/>
        </p:nvGrpSpPr>
        <p:grpSpPr>
          <a:xfrm>
            <a:off x="7910407" y="2289202"/>
            <a:ext cx="2249559" cy="712515"/>
            <a:chOff x="9436187" y="4862446"/>
            <a:chExt cx="2249559" cy="712515"/>
          </a:xfrm>
        </p:grpSpPr>
        <p:sp>
          <p:nvSpPr>
            <p:cNvPr id="27" name="Oval 26">
              <a:extLst>
                <a:ext uri="{FF2B5EF4-FFF2-40B4-BE49-F238E27FC236}">
                  <a16:creationId xmlns:a16="http://schemas.microsoft.com/office/drawing/2014/main" id="{7C22365B-07EC-4545-B454-E8C0FAD379FA}"/>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3D4A8702-0D2D-8243-9C39-DC082DD83FD6}"/>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E21CCB-6730-9040-AA0C-B91C9765D0AC}"/>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p>
          </p:txBody>
        </p:sp>
      </p:grpSp>
      <p:grpSp>
        <p:nvGrpSpPr>
          <p:cNvPr id="33" name="Group 32">
            <a:extLst>
              <a:ext uri="{FF2B5EF4-FFF2-40B4-BE49-F238E27FC236}">
                <a16:creationId xmlns:a16="http://schemas.microsoft.com/office/drawing/2014/main" id="{99699F57-48BE-454E-800A-4CC5A118241E}"/>
              </a:ext>
            </a:extLst>
          </p:cNvPr>
          <p:cNvGrpSpPr/>
          <p:nvPr/>
        </p:nvGrpSpPr>
        <p:grpSpPr>
          <a:xfrm>
            <a:off x="8933167" y="3121843"/>
            <a:ext cx="2729496" cy="1754326"/>
            <a:chOff x="8933167" y="3121843"/>
            <a:chExt cx="2729496" cy="1754326"/>
          </a:xfrm>
        </p:grpSpPr>
        <p:sp>
          <p:nvSpPr>
            <p:cNvPr id="31" name="Right Brace 30">
              <a:extLst>
                <a:ext uri="{FF2B5EF4-FFF2-40B4-BE49-F238E27FC236}">
                  <a16:creationId xmlns:a16="http://schemas.microsoft.com/office/drawing/2014/main" id="{BC6D80E3-4974-474B-9338-024650CB8A51}"/>
                </a:ext>
              </a:extLst>
            </p:cNvPr>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3F87D51E-FE73-0B41-A199-876E1DAEB87D}"/>
                </a:ext>
              </a:extLst>
            </p:cNvPr>
            <p:cNvSpPr txBox="1"/>
            <p:nvPr/>
          </p:nvSpPr>
          <p:spPr>
            <a:xfrm>
              <a:off x="9259241" y="3121843"/>
              <a:ext cx="2403422" cy="1754326"/>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Even though numbers have changed (bit flips), </a:t>
              </a:r>
              <a:r>
                <a:rPr kumimoji="0" lang="en-US" sz="2400" b="0" i="1" u="none" strike="noStrike" kern="1200" cap="none" spc="0" normalizeH="0" baseline="0" noProof="0" dirty="0">
                  <a:ln>
                    <a:noFill/>
                  </a:ln>
                  <a:solidFill>
                    <a:srgbClr val="C00000"/>
                  </a:solidFill>
                  <a:effectLst/>
                  <a:uLnTx/>
                  <a:uFillTx/>
                  <a:latin typeface="Calibri"/>
                  <a:ea typeface="+mn-ea"/>
                  <a:cs typeface="+mn-cs"/>
                </a:rPr>
                <a:t>no</a:t>
              </a:r>
              <a:r>
                <a:rPr kumimoji="0" lang="en-US" sz="2400" b="0" i="0" u="none" strike="noStrike" kern="1200" cap="none" spc="0" normalizeH="0" baseline="0" noProof="0" dirty="0">
                  <a:ln>
                    <a:noFill/>
                  </a:ln>
                  <a:solidFill>
                    <a:prstClr val="black"/>
                  </a:solidFill>
                  <a:effectLst/>
                  <a:uLnTx/>
                  <a:uFillTx/>
                  <a:latin typeface="Calibri"/>
                  <a:ea typeface="+mn-ea"/>
                  <a:cs typeface="+mn-cs"/>
                </a:rPr>
                <a:t> change in checksum!</a:t>
              </a:r>
            </a:p>
          </p:txBody>
        </p:sp>
      </p:grpSp>
      <p:sp>
        <p:nvSpPr>
          <p:cNvPr id="30" name="Slide Number Placeholder 2">
            <a:extLst>
              <a:ext uri="{FF2B5EF4-FFF2-40B4-BE49-F238E27FC236}">
                <a16:creationId xmlns:a16="http://schemas.microsoft.com/office/drawing/2014/main" id="{D233B24E-8C39-314A-B31B-073F993E5C5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40</a:t>
            </a:fld>
            <a:endParaRPr lang="en-US" dirty="0"/>
          </a:p>
        </p:txBody>
      </p:sp>
    </p:spTree>
    <p:extLst>
      <p:ext uri="{BB962C8B-B14F-4D97-AF65-F5344CB8AC3E}">
        <p14:creationId xmlns:p14="http://schemas.microsoft.com/office/powerpoint/2010/main" val="1195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62184" y="196879"/>
            <a:ext cx="11100625" cy="1206442"/>
          </a:xfrm>
        </p:spPr>
        <p:txBody>
          <a:bodyPr>
            <a:normAutofit/>
          </a:bodyPr>
          <a:lstStyle/>
          <a:p>
            <a:r>
              <a:rPr lang="en-US" sz="5400" b="0" dirty="0"/>
              <a:t>Summary</a:t>
            </a:r>
            <a:r>
              <a:rPr lang="en-US" sz="4800" b="0" dirty="0"/>
              <a:t>: UDP</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525681" y="1403321"/>
            <a:ext cx="11373633" cy="5247933"/>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“no frills” protocol: </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segments may be lost, delivered out of order</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best effort service: “send and hope for the best”</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UDP has its plusses:</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no setup/handshaking needed (no RTT incurred)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can function when network service is compromised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helps with reliability (checksum)</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build additional functionality on top of UDP in application layer (e.g., HTTP/3)</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2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p:cTn id="7" dur="500"/>
                                        <p:tgtEl>
                                          <p:spTgt spid="12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dissolve">
                                      <p:cBhvr>
                                        <p:cTn id="10" dur="500"/>
                                        <p:tgtEl>
                                          <p:spTgt spid="12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dissolve">
                                      <p:cBhvr>
                                        <p:cTn id="13" dur="500"/>
                                        <p:tgtEl>
                                          <p:spTgt spid="12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xEl>
                                              <p:pRg st="3" end="3"/>
                                            </p:txEl>
                                          </p:spTgt>
                                        </p:tgtEl>
                                        <p:attrNameLst>
                                          <p:attrName>style.visibility</p:attrName>
                                        </p:attrNameLst>
                                      </p:cBhvr>
                                      <p:to>
                                        <p:strVal val="visible"/>
                                      </p:to>
                                    </p:set>
                                    <p:animEffect transition="in" filter="dissolve">
                                      <p:cBhvr>
                                        <p:cTn id="18" dur="500"/>
                                        <p:tgtEl>
                                          <p:spTgt spid="12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8">
                                            <p:txEl>
                                              <p:pRg st="4" end="4"/>
                                            </p:txEl>
                                          </p:spTgt>
                                        </p:tgtEl>
                                        <p:attrNameLst>
                                          <p:attrName>style.visibility</p:attrName>
                                        </p:attrNameLst>
                                      </p:cBhvr>
                                      <p:to>
                                        <p:strVal val="visible"/>
                                      </p:to>
                                    </p:set>
                                    <p:animEffect transition="in" filter="dissolve">
                                      <p:cBhvr>
                                        <p:cTn id="21" dur="500"/>
                                        <p:tgtEl>
                                          <p:spTgt spid="12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8">
                                            <p:txEl>
                                              <p:pRg st="5" end="5"/>
                                            </p:txEl>
                                          </p:spTgt>
                                        </p:tgtEl>
                                        <p:attrNameLst>
                                          <p:attrName>style.visibility</p:attrName>
                                        </p:attrNameLst>
                                      </p:cBhvr>
                                      <p:to>
                                        <p:strVal val="visible"/>
                                      </p:to>
                                    </p:set>
                                    <p:animEffect transition="in" filter="dissolve">
                                      <p:cBhvr>
                                        <p:cTn id="24" dur="500"/>
                                        <p:tgtEl>
                                          <p:spTgt spid="12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xEl>
                                              <p:pRg st="6" end="6"/>
                                            </p:txEl>
                                          </p:spTgt>
                                        </p:tgtEl>
                                        <p:attrNameLst>
                                          <p:attrName>style.visibility</p:attrName>
                                        </p:attrNameLst>
                                      </p:cBhvr>
                                      <p:to>
                                        <p:strVal val="visible"/>
                                      </p:to>
                                    </p:set>
                                    <p:animEffect transition="in" filter="dissolve">
                                      <p:cBhvr>
                                        <p:cTn id="27" dur="500"/>
                                        <p:tgtEl>
                                          <p:spTgt spid="12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8">
                                            <p:txEl>
                                              <p:pRg st="7" end="7"/>
                                            </p:txEl>
                                          </p:spTgt>
                                        </p:tgtEl>
                                        <p:attrNameLst>
                                          <p:attrName>style.visibility</p:attrName>
                                        </p:attrNameLst>
                                      </p:cBhvr>
                                      <p:to>
                                        <p:strVal val="visible"/>
                                      </p:to>
                                    </p:set>
                                    <p:animEffect transition="in" filter="dissolve">
                                      <p:cBhvr>
                                        <p:cTn id="32"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rgbClr val="010086"/>
              </a:buClr>
            </a:pPr>
            <a:r>
              <a:rPr lang="en-US" altLang="en-US" sz="3200" dirty="0">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6D691E7-EAAE-3346-9874-13E19E433554}"/>
              </a:ext>
            </a:extLst>
          </p:cNvPr>
          <p:cNvSpPr>
            <a:spLocks noGrp="1"/>
          </p:cNvSpPr>
          <p:nvPr>
            <p:ph type="sldNum" sz="quarter" idx="4"/>
          </p:nvPr>
        </p:nvSpPr>
        <p:spPr/>
        <p:txBody>
          <a:bodyPr/>
          <a:lstStyle/>
          <a:p>
            <a:r>
              <a:rPr lang="en-US" dirty="0"/>
              <a:t>Transport Layer: 3-</a:t>
            </a:r>
            <a:fld id="{C4204591-24BD-A542-B9D5-F8D8A88D2FEE}" type="slidenum">
              <a:rPr lang="en-US" smtClean="0"/>
              <a:pPr/>
              <a:t>42</a:t>
            </a:fld>
            <a:endParaRPr lang="en-US" dirty="0"/>
          </a:p>
        </p:txBody>
      </p:sp>
      <p:pic>
        <p:nvPicPr>
          <p:cNvPr id="6" name="Picture 5">
            <a:extLst>
              <a:ext uri="{FF2B5EF4-FFF2-40B4-BE49-F238E27FC236}">
                <a16:creationId xmlns:a16="http://schemas.microsoft.com/office/drawing/2014/main" id="{3DC958F9-547C-2644-99EE-6ECDE636E5F6}"/>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21324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p>
          </p:txBody>
        </p:sp>
      </p:grpSp>
      <p:sp>
        <p:nvSpPr>
          <p:cNvPr id="66" name="Slide Number Placeholder 2">
            <a:extLst>
              <a:ext uri="{FF2B5EF4-FFF2-40B4-BE49-F238E27FC236}">
                <a16:creationId xmlns:a16="http://schemas.microsoft.com/office/drawing/2014/main" id="{F496148B-2840-6E48-8844-F185577E4A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43</a:t>
            </a:fld>
            <a:endParaRPr lang="en-US" dirty="0"/>
          </a:p>
        </p:txBody>
      </p:sp>
    </p:spTree>
    <p:extLst>
      <p:ext uri="{BB962C8B-B14F-4D97-AF65-F5344CB8AC3E}">
        <p14:creationId xmlns:p14="http://schemas.microsoft.com/office/powerpoint/2010/main" val="3177238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B614158-9985-B744-A5F2-706D5EF5D7E9}"/>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4368BA48-D0C1-5949-880D-4FFAA26CCEC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Slide Number Placeholder 2">
            <a:extLst>
              <a:ext uri="{FF2B5EF4-FFF2-40B4-BE49-F238E27FC236}">
                <a16:creationId xmlns:a16="http://schemas.microsoft.com/office/drawing/2014/main" id="{F8B5D732-7735-9D4B-9D7A-0E2219A426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44</a:t>
            </a:fld>
            <a:endParaRPr lang="en-US" dirty="0"/>
          </a:p>
        </p:txBody>
      </p:sp>
    </p:spTree>
    <p:extLst>
      <p:ext uri="{BB962C8B-B14F-4D97-AF65-F5344CB8AC3E}">
        <p14:creationId xmlns:p14="http://schemas.microsoft.com/office/powerpoint/2010/main" val="32755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3F910FC6-F569-2147-8E13-9C3CBF349C22}"/>
              </a:ext>
            </a:extLst>
          </p:cNvPr>
          <p:cNvGrpSpPr/>
          <p:nvPr/>
        </p:nvGrpSpPr>
        <p:grpSpPr>
          <a:xfrm>
            <a:off x="995688" y="3550466"/>
            <a:ext cx="9016751" cy="2246769"/>
            <a:chOff x="995688" y="4013928"/>
            <a:chExt cx="9016751" cy="2246769"/>
          </a:xfrm>
        </p:grpSpPr>
        <p:sp>
          <p:nvSpPr>
            <p:cNvPr id="254" name="TextBox 253">
              <a:extLst>
                <a:ext uri="{FF2B5EF4-FFF2-40B4-BE49-F238E27FC236}">
                  <a16:creationId xmlns:a16="http://schemas.microsoft.com/office/drawing/2014/main" id="{B694493B-88BF-134F-B1BA-C0BD341D486C}"/>
                </a:ext>
              </a:extLst>
            </p:cNvPr>
            <p:cNvSpPr txBox="1"/>
            <p:nvPr/>
          </p:nvSpPr>
          <p:spPr>
            <a:xfrm>
              <a:off x="995688" y="4013928"/>
              <a:ext cx="4815357" cy="224676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Complexity of reliable data transfer protocol  will depend (strongly) on characteristics of unreliable channel (lose, corrupt, reorder data?)</a:t>
              </a:r>
            </a:p>
          </p:txBody>
        </p:sp>
        <p:cxnSp>
          <p:nvCxnSpPr>
            <p:cNvPr id="10" name="Straight Connector 9">
              <a:extLst>
                <a:ext uri="{FF2B5EF4-FFF2-40B4-BE49-F238E27FC236}">
                  <a16:creationId xmlns:a16="http://schemas.microsoft.com/office/drawing/2014/main" id="{CF6FCEAF-463D-2648-AB33-C825C90C616E}"/>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B021F0-9489-874C-A482-48774A1F4135}"/>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a:extLst>
              <a:ext uri="{FF2B5EF4-FFF2-40B4-BE49-F238E27FC236}">
                <a16:creationId xmlns:a16="http://schemas.microsoft.com/office/drawing/2014/main" id="{05A41E28-36B5-F84E-9E12-7529960E3C65}"/>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1C1568F9-7215-6C43-8C2A-E0D8D4F2877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Slide Number Placeholder 2">
            <a:extLst>
              <a:ext uri="{FF2B5EF4-FFF2-40B4-BE49-F238E27FC236}">
                <a16:creationId xmlns:a16="http://schemas.microsoft.com/office/drawing/2014/main" id="{ADF8FD71-EE62-D045-9E44-162D8557969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45</a:t>
            </a:fld>
            <a:endParaRPr lang="en-US" dirty="0"/>
          </a:p>
        </p:txBody>
      </p:sp>
    </p:spTree>
    <p:extLst>
      <p:ext uri="{BB962C8B-B14F-4D97-AF65-F5344CB8AC3E}">
        <p14:creationId xmlns:p14="http://schemas.microsoft.com/office/powerpoint/2010/main" val="56427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C1537B2-998E-7649-AE3E-ACB471EB73E8}"/>
              </a:ext>
            </a:extLst>
          </p:cNvPr>
          <p:cNvGrpSpPr/>
          <p:nvPr/>
        </p:nvGrpSpPr>
        <p:grpSpPr>
          <a:xfrm>
            <a:off x="1042183" y="3581463"/>
            <a:ext cx="8970256" cy="2246769"/>
            <a:chOff x="1042183" y="4044925"/>
            <a:chExt cx="8970256" cy="2246769"/>
          </a:xfrm>
        </p:grpSpPr>
        <p:sp>
          <p:nvSpPr>
            <p:cNvPr id="89" name="TextBox 88">
              <a:extLst>
                <a:ext uri="{FF2B5EF4-FFF2-40B4-BE49-F238E27FC236}">
                  <a16:creationId xmlns:a16="http://schemas.microsoft.com/office/drawing/2014/main" id="{910591A5-B3B8-B947-A7F1-BDBD4F667F70}"/>
                </a:ext>
              </a:extLst>
            </p:cNvPr>
            <p:cNvSpPr txBox="1"/>
            <p:nvPr/>
          </p:nvSpPr>
          <p:spPr>
            <a:xfrm>
              <a:off x="1042183" y="4044925"/>
              <a:ext cx="4815357"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receiver do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the “state” of each other, e.g., was a message received?</a:t>
              </a:r>
            </a:p>
            <a:p>
              <a:pPr marL="457200" marR="0" lvl="0" indent="-457200"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unless communicated via a message</a:t>
              </a:r>
            </a:p>
          </p:txBody>
        </p:sp>
        <p:cxnSp>
          <p:nvCxnSpPr>
            <p:cNvPr id="90" name="Straight Connector 89">
              <a:extLst>
                <a:ext uri="{FF2B5EF4-FFF2-40B4-BE49-F238E27FC236}">
                  <a16:creationId xmlns:a16="http://schemas.microsoft.com/office/drawing/2014/main" id="{655271F5-62E0-BF47-BF60-FE01086FB678}"/>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3B8B2C-3583-1D4A-9253-C59A292E0DE2}"/>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80A6EEAE-C014-954F-ADE6-66049A46FFBE}"/>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0FE70045-1128-264B-A4F3-CC9AAED801DA}"/>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shower curtain&#10;&#10;Description automatically generated">
            <a:extLst>
              <a:ext uri="{FF2B5EF4-FFF2-40B4-BE49-F238E27FC236}">
                <a16:creationId xmlns:a16="http://schemas.microsoft.com/office/drawing/2014/main" id="{916F2FD5-AF05-E24C-BB57-482FB6C40C8C}"/>
              </a:ext>
            </a:extLst>
          </p:cNvPr>
          <p:cNvPicPr>
            <a:picLocks noChangeAspect="1"/>
          </p:cNvPicPr>
          <p:nvPr/>
        </p:nvPicPr>
        <p:blipFill>
          <a:blip r:embed="rId4"/>
          <a:stretch>
            <a:fillRect/>
          </a:stretch>
        </p:blipFill>
        <p:spPr>
          <a:xfrm>
            <a:off x="8292476" y="1291955"/>
            <a:ext cx="1976012" cy="4393769"/>
          </a:xfrm>
          <a:prstGeom prst="rect">
            <a:avLst/>
          </a:prstGeom>
        </p:spPr>
      </p:pic>
      <p:pic>
        <p:nvPicPr>
          <p:cNvPr id="92" name="Picture 91" descr="A shower curtain&#10;&#10;Description automatically generated">
            <a:extLst>
              <a:ext uri="{FF2B5EF4-FFF2-40B4-BE49-F238E27FC236}">
                <a16:creationId xmlns:a16="http://schemas.microsoft.com/office/drawing/2014/main" id="{60AABE17-DADA-B14B-B0C4-01EC1B9C6813}"/>
              </a:ext>
            </a:extLst>
          </p:cNvPr>
          <p:cNvPicPr>
            <a:picLocks noChangeAspect="1"/>
          </p:cNvPicPr>
          <p:nvPr/>
        </p:nvPicPr>
        <p:blipFill>
          <a:blip r:embed="rId4"/>
          <a:stretch>
            <a:fillRect/>
          </a:stretch>
        </p:blipFill>
        <p:spPr>
          <a:xfrm>
            <a:off x="8219289" y="1165171"/>
            <a:ext cx="3972711" cy="4579749"/>
          </a:xfrm>
          <a:prstGeom prst="rect">
            <a:avLst/>
          </a:prstGeom>
        </p:spPr>
      </p:pic>
      <p:sp>
        <p:nvSpPr>
          <p:cNvPr id="87" name="Slide Number Placeholder 2">
            <a:extLst>
              <a:ext uri="{FF2B5EF4-FFF2-40B4-BE49-F238E27FC236}">
                <a16:creationId xmlns:a16="http://schemas.microsoft.com/office/drawing/2014/main" id="{A2229121-4A15-DF44-A869-74D8C822A5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46</a:t>
            </a:fld>
            <a:endParaRPr lang="en-US" dirty="0"/>
          </a:p>
        </p:txBody>
      </p:sp>
    </p:spTree>
    <p:extLst>
      <p:ext uri="{BB962C8B-B14F-4D97-AF65-F5344CB8AC3E}">
        <p14:creationId xmlns:p14="http://schemas.microsoft.com/office/powerpoint/2010/main" val="32988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protocol (rdt): interfaces</a:t>
            </a:r>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2579501" y="2165159"/>
            <a:ext cx="7088417" cy="3419122"/>
            <a:chOff x="2293693" y="1943479"/>
            <a:chExt cx="7088417" cy="341912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rdt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rdt_send()</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udt_send()</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rdt_rcv()</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deliver_data()</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338554"/>
              <a:chOff x="4492148" y="4699180"/>
              <a:chExt cx="1129178" cy="338554"/>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338554"/>
                <a:chOff x="9950444" y="999755"/>
                <a:chExt cx="577241" cy="338554"/>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276999"/>
                <a:chOff x="9965227" y="1039458"/>
                <a:chExt cx="684009" cy="276999"/>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338554"/>
              <a:chOff x="4492148" y="4699180"/>
              <a:chExt cx="1129178" cy="338554"/>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338554"/>
                <a:chOff x="9950444" y="999755"/>
                <a:chExt cx="577241" cy="338554"/>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276999"/>
                <a:chOff x="9965227" y="1039458"/>
                <a:chExt cx="684009" cy="276999"/>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352441" y="1450769"/>
            <a:ext cx="3206750" cy="1430338"/>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rdt_send():</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from above, (e.g., by app.). Passed data to deliver to receiver upper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665618" y="5097921"/>
            <a:ext cx="3074988" cy="1393825"/>
            <a:chOff x="218" y="3055"/>
            <a:chExt cx="1937" cy="878"/>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5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udt_send():</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rdt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transfer packet over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unreliable channel to receiver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8446406" y="5042355"/>
            <a:ext cx="3122613" cy="1520825"/>
            <a:chOff x="3071" y="2986"/>
            <a:chExt cx="1967" cy="958"/>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rdt_rcv():</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when packet arrives on receiver side of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8824801" y="1555220"/>
            <a:ext cx="3063876" cy="1571625"/>
            <a:chOff x="3138" y="936"/>
            <a:chExt cx="193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1900" cy="4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deliver_data():</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rdt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deliver data to upper layer</a:t>
              </a: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899" cy="984"/>
              <a:chOff x="3138" y="942"/>
              <a:chExt cx="1899"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899" cy="396"/>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4390890" y="5513755"/>
            <a:ext cx="3819165" cy="1064365"/>
            <a:chOff x="2631911" y="5334147"/>
            <a:chExt cx="3819165" cy="1064365"/>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4175224" y="3049446"/>
            <a:ext cx="3819165" cy="734333"/>
            <a:chOff x="2418275" y="5378074"/>
            <a:chExt cx="3819165" cy="734333"/>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5125651" y="4114827"/>
            <a:ext cx="1774588" cy="687847"/>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FF958383-DD7C-5640-BB35-D8FF6965A3B4}"/>
              </a:ext>
            </a:extLst>
          </p:cNvPr>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Slide Number Placeholder 2">
            <a:extLst>
              <a:ext uri="{FF2B5EF4-FFF2-40B4-BE49-F238E27FC236}">
                <a16:creationId xmlns:a16="http://schemas.microsoft.com/office/drawing/2014/main" id="{6DBFA797-FCF1-D64C-B202-129E2249C30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47</a:t>
            </a:fld>
            <a:endParaRPr lang="en-US" dirty="0"/>
          </a:p>
        </p:txBody>
      </p:sp>
    </p:spTree>
    <p:extLst>
      <p:ext uri="{BB962C8B-B14F-4D97-AF65-F5344CB8AC3E}">
        <p14:creationId xmlns:p14="http://schemas.microsoft.com/office/powerpoint/2010/main" val="8726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getting started</a:t>
            </a:r>
          </a:p>
        </p:txBody>
      </p:sp>
      <p:sp>
        <p:nvSpPr>
          <p:cNvPr id="193" name="Rectangle 3">
            <a:extLst>
              <a:ext uri="{FF2B5EF4-FFF2-40B4-BE49-F238E27FC236}">
                <a16:creationId xmlns:a16="http://schemas.microsoft.com/office/drawing/2014/main" id="{5D93718A-0690-8C4E-A748-FD7FA291E0B5}"/>
              </a:ext>
            </a:extLst>
          </p:cNvPr>
          <p:cNvSpPr txBox="1">
            <a:spLocks noChangeArrowheads="1"/>
          </p:cNvSpPr>
          <p:nvPr/>
        </p:nvSpPr>
        <p:spPr bwMode="auto">
          <a:xfrm>
            <a:off x="906239" y="1209675"/>
            <a:ext cx="11056577" cy="3352800"/>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rPr>
              <a:t>We will: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incrementally develop sender, receiver sides of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r</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eliable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d</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ata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ransfer protocol (</a:t>
            </a:r>
            <a:r>
              <a:rPr kumimoji="0" lang="en-US" altLang="en-US" sz="2800" b="0" i="0" u="none" strike="noStrike" kern="0" cap="none" spc="0" normalizeH="0" baseline="0" noProof="0" dirty="0">
                <a:ln>
                  <a:noFill/>
                </a:ln>
                <a:solidFill>
                  <a:prstClr val="black"/>
                </a:solidFill>
                <a:effectLst/>
                <a:uLnTx/>
                <a:uFillTx/>
                <a:latin typeface="Courier" pitchFamily="2" charset="0"/>
                <a:ea typeface="ＭＳ Ｐゴシック" panose="020B0600070205080204" pitchFamily="34" charset="-128"/>
              </a:rPr>
              <a:t>rdt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consider only unidirectional data transfer</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control info will flow in both directions!</a:t>
            </a:r>
          </a:p>
        </p:txBody>
      </p:sp>
      <p:sp>
        <p:nvSpPr>
          <p:cNvPr id="194" name="Oval 5">
            <a:extLst>
              <a:ext uri="{FF2B5EF4-FFF2-40B4-BE49-F238E27FC236}">
                <a16:creationId xmlns:a16="http://schemas.microsoft.com/office/drawing/2014/main" id="{239622CA-E70A-CC42-B345-49DC0319BAA9}"/>
              </a:ext>
            </a:extLst>
          </p:cNvPr>
          <p:cNvSpPr>
            <a:spLocks noChangeArrowheads="1"/>
          </p:cNvSpPr>
          <p:nvPr/>
        </p:nvSpPr>
        <p:spPr bwMode="auto">
          <a:xfrm>
            <a:off x="4017605" y="4873894"/>
            <a:ext cx="885825"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Oval 6">
            <a:extLst>
              <a:ext uri="{FF2B5EF4-FFF2-40B4-BE49-F238E27FC236}">
                <a16:creationId xmlns:a16="http://schemas.microsoft.com/office/drawing/2014/main" id="{3070A472-417C-B64C-8596-E60CAE3FAF1E}"/>
              </a:ext>
            </a:extLst>
          </p:cNvPr>
          <p:cNvSpPr>
            <a:spLocks noChangeArrowheads="1"/>
          </p:cNvSpPr>
          <p:nvPr/>
        </p:nvSpPr>
        <p:spPr bwMode="auto">
          <a:xfrm>
            <a:off x="3927117" y="4899294"/>
            <a:ext cx="94297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6" name="Text Box 7">
            <a:extLst>
              <a:ext uri="{FF2B5EF4-FFF2-40B4-BE49-F238E27FC236}">
                <a16:creationId xmlns:a16="http://schemas.microsoft.com/office/drawing/2014/main" id="{08B8C369-B54C-DA42-A239-7C5638495649}"/>
              </a:ext>
            </a:extLst>
          </p:cNvPr>
          <p:cNvSpPr txBox="1">
            <a:spLocks noChangeArrowheads="1"/>
          </p:cNvSpPr>
          <p:nvPr/>
        </p:nvSpPr>
        <p:spPr bwMode="auto">
          <a:xfrm>
            <a:off x="4038243" y="5013594"/>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1</a:t>
            </a:r>
          </a:p>
        </p:txBody>
      </p:sp>
      <p:sp>
        <p:nvSpPr>
          <p:cNvPr id="234" name="Freeform 8">
            <a:extLst>
              <a:ext uri="{FF2B5EF4-FFF2-40B4-BE49-F238E27FC236}">
                <a16:creationId xmlns:a16="http://schemas.microsoft.com/office/drawing/2014/main" id="{3475345F-C536-0A44-888E-B17681F112D6}"/>
              </a:ext>
            </a:extLst>
          </p:cNvPr>
          <p:cNvSpPr>
            <a:spLocks/>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Oval 10">
            <a:extLst>
              <a:ext uri="{FF2B5EF4-FFF2-40B4-BE49-F238E27FC236}">
                <a16:creationId xmlns:a16="http://schemas.microsoft.com/office/drawing/2014/main" id="{746ECFE2-5CD0-C04F-8B87-C645E1556A9F}"/>
              </a:ext>
            </a:extLst>
          </p:cNvPr>
          <p:cNvSpPr>
            <a:spLocks noChangeArrowheads="1"/>
          </p:cNvSpPr>
          <p:nvPr/>
        </p:nvSpPr>
        <p:spPr bwMode="auto">
          <a:xfrm>
            <a:off x="8802330" y="4977635"/>
            <a:ext cx="873124"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38" name="Oval 11">
            <a:extLst>
              <a:ext uri="{FF2B5EF4-FFF2-40B4-BE49-F238E27FC236}">
                <a16:creationId xmlns:a16="http://schemas.microsoft.com/office/drawing/2014/main" id="{64FCB6C7-C6F9-8C46-BF1F-E9242E6C942E}"/>
              </a:ext>
            </a:extLst>
          </p:cNvPr>
          <p:cNvSpPr>
            <a:spLocks noChangeArrowheads="1"/>
          </p:cNvSpPr>
          <p:nvPr/>
        </p:nvSpPr>
        <p:spPr bwMode="auto">
          <a:xfrm>
            <a:off x="8737242" y="5004069"/>
            <a:ext cx="8858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9" name="Text Box 12">
            <a:extLst>
              <a:ext uri="{FF2B5EF4-FFF2-40B4-BE49-F238E27FC236}">
                <a16:creationId xmlns:a16="http://schemas.microsoft.com/office/drawing/2014/main" id="{57C97D62-0B61-3848-BBA8-5FCC09BFDC01}"/>
              </a:ext>
            </a:extLst>
          </p:cNvPr>
          <p:cNvSpPr txBox="1">
            <a:spLocks noChangeArrowheads="1"/>
          </p:cNvSpPr>
          <p:nvPr/>
        </p:nvSpPr>
        <p:spPr bwMode="auto">
          <a:xfrm>
            <a:off x="8802017" y="5112019"/>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2</a:t>
            </a:r>
          </a:p>
        </p:txBody>
      </p:sp>
      <p:sp>
        <p:nvSpPr>
          <p:cNvPr id="246" name="Text Box 13">
            <a:extLst>
              <a:ext uri="{FF2B5EF4-FFF2-40B4-BE49-F238E27FC236}">
                <a16:creationId xmlns:a16="http://schemas.microsoft.com/office/drawing/2014/main" id="{807A58CF-7E9F-DF4E-9818-2CBC4ED16CA2}"/>
              </a:ext>
            </a:extLst>
          </p:cNvPr>
          <p:cNvSpPr txBox="1">
            <a:spLocks noChangeArrowheads="1"/>
          </p:cNvSpPr>
          <p:nvPr/>
        </p:nvSpPr>
        <p:spPr bwMode="auto">
          <a:xfrm>
            <a:off x="5100280" y="4216669"/>
            <a:ext cx="3152775"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48" name="Text Box 14">
            <a:extLst>
              <a:ext uri="{FF2B5EF4-FFF2-40B4-BE49-F238E27FC236}">
                <a16:creationId xmlns:a16="http://schemas.microsoft.com/office/drawing/2014/main" id="{6FE48C09-1C7F-8C4D-B56E-B697D8EF6AD8}"/>
              </a:ext>
            </a:extLst>
          </p:cNvPr>
          <p:cNvSpPr txBox="1">
            <a:spLocks noChangeArrowheads="1"/>
          </p:cNvSpPr>
          <p:nvPr/>
        </p:nvSpPr>
        <p:spPr bwMode="auto">
          <a:xfrm>
            <a:off x="5027255" y="4511944"/>
            <a:ext cx="3421062"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actions taken on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54" name="Line 15">
            <a:extLst>
              <a:ext uri="{FF2B5EF4-FFF2-40B4-BE49-F238E27FC236}">
                <a16:creationId xmlns:a16="http://schemas.microsoft.com/office/drawing/2014/main" id="{C6A8A602-5239-A74B-AD17-B72696EF3F0B}"/>
              </a:ext>
            </a:extLst>
          </p:cNvPr>
          <p:cNvSpPr>
            <a:spLocks noChangeShapeType="1"/>
          </p:cNvSpPr>
          <p:nvPr/>
        </p:nvSpPr>
        <p:spPr bwMode="auto">
          <a:xfrm>
            <a:off x="4993917" y="4565919"/>
            <a:ext cx="33813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Rectangle 16">
            <a:extLst>
              <a:ext uri="{FF2B5EF4-FFF2-40B4-BE49-F238E27FC236}">
                <a16:creationId xmlns:a16="http://schemas.microsoft.com/office/drawing/2014/main" id="{C0FAC860-2F25-F545-9139-9C98D6260A8C}"/>
              </a:ext>
            </a:extLst>
          </p:cNvPr>
          <p:cNvSpPr>
            <a:spLocks noChangeArrowheads="1"/>
          </p:cNvSpPr>
          <p:nvPr/>
        </p:nvSpPr>
        <p:spPr bwMode="auto">
          <a:xfrm>
            <a:off x="1012467" y="4899294"/>
            <a:ext cx="2771775" cy="123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6" name="Freeform 17">
            <a:extLst>
              <a:ext uri="{FF2B5EF4-FFF2-40B4-BE49-F238E27FC236}">
                <a16:creationId xmlns:a16="http://schemas.microsoft.com/office/drawing/2014/main" id="{6C66B08F-D328-CD47-A7C2-DEFD7C90E7AF}"/>
              </a:ext>
            </a:extLst>
          </p:cNvPr>
          <p:cNvSpPr>
            <a:spLocks/>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18">
            <a:extLst>
              <a:ext uri="{FF2B5EF4-FFF2-40B4-BE49-F238E27FC236}">
                <a16:creationId xmlns:a16="http://schemas.microsoft.com/office/drawing/2014/main" id="{EBD24A16-C963-134E-B147-F90FBCE99895}"/>
              </a:ext>
            </a:extLst>
          </p:cNvPr>
          <p:cNvSpPr>
            <a:spLocks/>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Line 19">
            <a:extLst>
              <a:ext uri="{FF2B5EF4-FFF2-40B4-BE49-F238E27FC236}">
                <a16:creationId xmlns:a16="http://schemas.microsoft.com/office/drawing/2014/main" id="{8C0C0821-24D7-9B48-B890-E098F3F3B2F5}"/>
              </a:ext>
            </a:extLst>
          </p:cNvPr>
          <p:cNvSpPr>
            <a:spLocks noChangeShapeType="1"/>
          </p:cNvSpPr>
          <p:nvPr/>
        </p:nvSpPr>
        <p:spPr bwMode="auto">
          <a:xfrm>
            <a:off x="4824055" y="5532730"/>
            <a:ext cx="1541462" cy="738164"/>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Text Box 21">
            <a:extLst>
              <a:ext uri="{FF2B5EF4-FFF2-40B4-BE49-F238E27FC236}">
                <a16:creationId xmlns:a16="http://schemas.microsoft.com/office/drawing/2014/main" id="{7E164E54-B268-A247-AA63-9539F6FF224A}"/>
              </a:ext>
            </a:extLst>
          </p:cNvPr>
          <p:cNvSpPr txBox="1">
            <a:spLocks noChangeArrowheads="1"/>
          </p:cNvSpPr>
          <p:nvPr/>
        </p:nvSpPr>
        <p:spPr bwMode="auto">
          <a:xfrm>
            <a:off x="5560655" y="5312044"/>
            <a:ext cx="7429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60" name="Text Box 22">
            <a:extLst>
              <a:ext uri="{FF2B5EF4-FFF2-40B4-BE49-F238E27FC236}">
                <a16:creationId xmlns:a16="http://schemas.microsoft.com/office/drawing/2014/main" id="{DE18FED2-1875-864F-91AF-6509DB74229F}"/>
              </a:ext>
            </a:extLst>
          </p:cNvPr>
          <p:cNvSpPr txBox="1">
            <a:spLocks noChangeArrowheads="1"/>
          </p:cNvSpPr>
          <p:nvPr/>
        </p:nvSpPr>
        <p:spPr bwMode="auto">
          <a:xfrm>
            <a:off x="5520967" y="5616844"/>
            <a:ext cx="890588"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actions</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61" name="Line 23">
            <a:extLst>
              <a:ext uri="{FF2B5EF4-FFF2-40B4-BE49-F238E27FC236}">
                <a16:creationId xmlns:a16="http://schemas.microsoft.com/office/drawing/2014/main" id="{F2E746A2-18BE-7647-9805-C4C76DAACB29}"/>
              </a:ext>
            </a:extLst>
          </p:cNvPr>
          <p:cNvSpPr>
            <a:spLocks noChangeShapeType="1"/>
          </p:cNvSpPr>
          <p:nvPr/>
        </p:nvSpPr>
        <p:spPr bwMode="auto">
          <a:xfrm>
            <a:off x="5470167" y="5670819"/>
            <a:ext cx="9429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3" name="Rectangle 3">
            <a:extLst>
              <a:ext uri="{FF2B5EF4-FFF2-40B4-BE49-F238E27FC236}">
                <a16:creationId xmlns:a16="http://schemas.microsoft.com/office/drawing/2014/main" id="{3081F250-E04F-164D-8093-2C4E84FB9F25}"/>
              </a:ext>
            </a:extLst>
          </p:cNvPr>
          <p:cNvSpPr txBox="1">
            <a:spLocks noChangeArrowheads="1"/>
          </p:cNvSpPr>
          <p:nvPr/>
        </p:nvSpPr>
        <p:spPr bwMode="auto">
          <a:xfrm>
            <a:off x="918939" y="3470275"/>
            <a:ext cx="11056577" cy="542925"/>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use finite state machines (FSM)  to specify sender, receiver</a:t>
            </a:r>
          </a:p>
        </p:txBody>
      </p:sp>
      <p:sp>
        <p:nvSpPr>
          <p:cNvPr id="22" name="Slide Number Placeholder 2">
            <a:extLst>
              <a:ext uri="{FF2B5EF4-FFF2-40B4-BE49-F238E27FC236}">
                <a16:creationId xmlns:a16="http://schemas.microsoft.com/office/drawing/2014/main" id="{659D8DFE-4F7C-F240-94AE-B357C506057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48</a:t>
            </a:fld>
            <a:endParaRPr lang="en-US" dirty="0"/>
          </a:p>
        </p:txBody>
      </p:sp>
    </p:spTree>
    <p:extLst>
      <p:ext uri="{BB962C8B-B14F-4D97-AF65-F5344CB8AC3E}">
        <p14:creationId xmlns:p14="http://schemas.microsoft.com/office/powerpoint/2010/main" val="159988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rdt1.0: </a:t>
            </a:r>
            <a:r>
              <a:rPr lang="en-US" sz="4400" dirty="0"/>
              <a:t>reliable transfer over a reliable channel</a:t>
            </a:r>
          </a:p>
        </p:txBody>
      </p:sp>
      <p:sp>
        <p:nvSpPr>
          <p:cNvPr id="22" name="Rectangle 3">
            <a:extLst>
              <a:ext uri="{FF2B5EF4-FFF2-40B4-BE49-F238E27FC236}">
                <a16:creationId xmlns:a16="http://schemas.microsoft.com/office/drawing/2014/main" id="{973DDEF7-C28A-F04F-AD65-DE94D6CF205E}"/>
              </a:ext>
            </a:extLst>
          </p:cNvPr>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p>
        </p:txBody>
      </p:sp>
      <p:sp>
        <p:nvSpPr>
          <p:cNvPr id="42" name="Freeform 6">
            <a:extLst>
              <a:ext uri="{FF2B5EF4-FFF2-40B4-BE49-F238E27FC236}">
                <a16:creationId xmlns:a16="http://schemas.microsoft.com/office/drawing/2014/main" id="{72679C5D-F3D6-DB4D-B0B3-7D339F36B74D}"/>
              </a:ext>
            </a:extLst>
          </p:cNvPr>
          <p:cNvSpPr>
            <a:spLocks/>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 name="Text Box 7">
            <a:extLst>
              <a:ext uri="{FF2B5EF4-FFF2-40B4-BE49-F238E27FC236}">
                <a16:creationId xmlns:a16="http://schemas.microsoft.com/office/drawing/2014/main" id="{9B9E7156-7163-514D-9217-22616724C466}"/>
              </a:ext>
            </a:extLst>
          </p:cNvPr>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 make_pkt(data)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C7585234-D59C-0545-841B-A27D389014BC}"/>
              </a:ext>
            </a:extLst>
          </p:cNvPr>
          <p:cNvGrpSpPr/>
          <p:nvPr/>
        </p:nvGrpSpPr>
        <p:grpSpPr>
          <a:xfrm>
            <a:off x="3261921" y="4671474"/>
            <a:ext cx="2255838" cy="428625"/>
            <a:chOff x="3084121" y="4379374"/>
            <a:chExt cx="2255838" cy="428625"/>
          </a:xfrm>
        </p:grpSpPr>
        <p:sp>
          <p:nvSpPr>
            <p:cNvPr id="44" name="Text Box 8">
              <a:extLst>
                <a:ext uri="{FF2B5EF4-FFF2-40B4-BE49-F238E27FC236}">
                  <a16:creationId xmlns:a16="http://schemas.microsoft.com/office/drawing/2014/main" id="{F76E2421-9F9F-FC42-837C-A6C05CDF5A21}"/>
                </a:ext>
              </a:extLst>
            </p:cNvPr>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7D992FAD-AF7B-FB47-8AD1-6805A49B2633}"/>
                </a:ext>
              </a:extLst>
            </p:cNvPr>
            <p:cNvSpPr>
              <a:spLocks noChangeShapeType="1"/>
            </p:cNvSpPr>
            <p:nvPr/>
          </p:nvSpPr>
          <p:spPr bwMode="auto">
            <a:xfrm>
              <a:off x="3184134" y="4722274"/>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7" name="Text Box 11">
            <a:extLst>
              <a:ext uri="{FF2B5EF4-FFF2-40B4-BE49-F238E27FC236}">
                <a16:creationId xmlns:a16="http://schemas.microsoft.com/office/drawing/2014/main" id="{3D37D715-DFFD-D144-86D7-84AAD14254C9}"/>
              </a:ext>
            </a:extLst>
          </p:cNvPr>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 (packet,data)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Freeform 14">
            <a:extLst>
              <a:ext uri="{FF2B5EF4-FFF2-40B4-BE49-F238E27FC236}">
                <a16:creationId xmlns:a16="http://schemas.microsoft.com/office/drawing/2014/main" id="{971AF932-17EF-C746-BE92-15D36EC0FFDD}"/>
              </a:ext>
            </a:extLst>
          </p:cNvPr>
          <p:cNvSpPr>
            <a:spLocks/>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B8AF4F26-5E6F-8F4D-A612-50842B04E515}"/>
              </a:ext>
            </a:extLst>
          </p:cNvPr>
          <p:cNvGrpSpPr/>
          <p:nvPr/>
        </p:nvGrpSpPr>
        <p:grpSpPr>
          <a:xfrm>
            <a:off x="9597441" y="4742597"/>
            <a:ext cx="1541462" cy="336550"/>
            <a:chOff x="9419641" y="4450497"/>
            <a:chExt cx="1541462" cy="336550"/>
          </a:xfrm>
        </p:grpSpPr>
        <p:sp>
          <p:nvSpPr>
            <p:cNvPr id="52" name="Line 16">
              <a:extLst>
                <a:ext uri="{FF2B5EF4-FFF2-40B4-BE49-F238E27FC236}">
                  <a16:creationId xmlns:a16="http://schemas.microsoft.com/office/drawing/2014/main" id="{755DAE31-6FE9-AA43-BE65-0F2D63F3A75D}"/>
                </a:ext>
              </a:extLst>
            </p:cNvPr>
            <p:cNvSpPr>
              <a:spLocks noChangeShapeType="1"/>
            </p:cNvSpPr>
            <p:nvPr/>
          </p:nvSpPr>
          <p:spPr bwMode="auto">
            <a:xfrm>
              <a:off x="9505366" y="4774347"/>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Rectangle 18">
              <a:extLst>
                <a:ext uri="{FF2B5EF4-FFF2-40B4-BE49-F238E27FC236}">
                  <a16:creationId xmlns:a16="http://schemas.microsoft.com/office/drawing/2014/main" id="{CC7E66DF-39CF-1142-BEBC-BFB9E33B62F7}"/>
                </a:ext>
              </a:extLst>
            </p:cNvPr>
            <p:cNvSpPr>
              <a:spLocks noChangeArrowheads="1"/>
            </p:cNvSpPr>
            <p:nvPr/>
          </p:nvSpPr>
          <p:spPr bwMode="auto">
            <a:xfrm>
              <a:off x="9419641" y="4450497"/>
              <a:ext cx="15414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rdt_rcv(packet)</a:t>
              </a:r>
            </a:p>
          </p:txBody>
        </p:sp>
      </p:grpSp>
      <p:grpSp>
        <p:nvGrpSpPr>
          <p:cNvPr id="10" name="Group 9">
            <a:extLst>
              <a:ext uri="{FF2B5EF4-FFF2-40B4-BE49-F238E27FC236}">
                <a16:creationId xmlns:a16="http://schemas.microsoft.com/office/drawing/2014/main" id="{C6A7B144-988F-3142-A53D-2AD67E7E25EE}"/>
              </a:ext>
            </a:extLst>
          </p:cNvPr>
          <p:cNvGrpSpPr/>
          <p:nvPr/>
        </p:nvGrpSpPr>
        <p:grpSpPr>
          <a:xfrm>
            <a:off x="6812375" y="4666397"/>
            <a:ext cx="2496141" cy="1027113"/>
            <a:chOff x="6075775" y="5479197"/>
            <a:chExt cx="2496141" cy="1027113"/>
          </a:xfrm>
        </p:grpSpPr>
        <p:sp>
          <p:nvSpPr>
            <p:cNvPr id="48" name="Oval 12">
              <a:extLst>
                <a:ext uri="{FF2B5EF4-FFF2-40B4-BE49-F238E27FC236}">
                  <a16:creationId xmlns:a16="http://schemas.microsoft.com/office/drawing/2014/main" id="{15A02CFE-8E15-5B47-955E-884B96AD154D}"/>
                </a:ext>
              </a:extLst>
            </p:cNvPr>
            <p:cNvSpPr>
              <a:spLocks noChangeArrowheads="1"/>
            </p:cNvSpPr>
            <p:nvPr/>
          </p:nvSpPr>
          <p:spPr bwMode="auto">
            <a:xfrm>
              <a:off x="7536866" y="5495072"/>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 name="Text Box 13">
              <a:extLst>
                <a:ext uri="{FF2B5EF4-FFF2-40B4-BE49-F238E27FC236}">
                  <a16:creationId xmlns:a16="http://schemas.microsoft.com/office/drawing/2014/main" id="{CBC9B555-6B5C-7741-88F2-5079C590022D}"/>
                </a:ext>
              </a:extLst>
            </p:cNvPr>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 name="Line 17">
              <a:extLst>
                <a:ext uri="{FF2B5EF4-FFF2-40B4-BE49-F238E27FC236}">
                  <a16:creationId xmlns:a16="http://schemas.microsoft.com/office/drawing/2014/main" id="{07806C13-AC0C-744F-A689-B195B8638391}"/>
                </a:ext>
              </a:extLst>
            </p:cNvPr>
            <p:cNvSpPr>
              <a:spLocks noChangeShapeType="1"/>
            </p:cNvSpPr>
            <p:nvPr/>
          </p:nvSpPr>
          <p:spPr bwMode="auto">
            <a:xfrm>
              <a:off x="7213016" y="5479197"/>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Text Box 20">
              <a:extLst>
                <a:ext uri="{FF2B5EF4-FFF2-40B4-BE49-F238E27FC236}">
                  <a16:creationId xmlns:a16="http://schemas.microsoft.com/office/drawing/2014/main" id="{AD290DCB-DA87-BF46-B9F0-5E8404C38FE9}"/>
                </a:ext>
              </a:extLst>
            </p:cNvPr>
            <p:cNvSpPr txBox="1">
              <a:spLocks noChangeArrowheads="1"/>
            </p:cNvSpPr>
            <p:nvPr/>
          </p:nvSpPr>
          <p:spPr bwMode="auto">
            <a:xfrm>
              <a:off x="6075775" y="5745404"/>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pic>
        <p:nvPicPr>
          <p:cNvPr id="25604" name="Picture 4" descr="Image result for easy button&quot;">
            <a:extLst>
              <a:ext uri="{FF2B5EF4-FFF2-40B4-BE49-F238E27FC236}">
                <a16:creationId xmlns:a16="http://schemas.microsoft.com/office/drawing/2014/main" id="{FD822998-0D59-7945-AC2A-EA37C240B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a:extLst>
              <a:ext uri="{FF2B5EF4-FFF2-40B4-BE49-F238E27FC236}">
                <a16:creationId xmlns:a16="http://schemas.microsoft.com/office/drawing/2014/main" id="{85610A16-2670-7448-8F41-F03B9E524F38}"/>
              </a:ext>
            </a:extLst>
          </p:cNvPr>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p>
        </p:txBody>
      </p:sp>
      <p:grpSp>
        <p:nvGrpSpPr>
          <p:cNvPr id="9" name="Group 8">
            <a:extLst>
              <a:ext uri="{FF2B5EF4-FFF2-40B4-BE49-F238E27FC236}">
                <a16:creationId xmlns:a16="http://schemas.microsoft.com/office/drawing/2014/main" id="{7F2EE118-43B6-9B4F-B323-BCE06C274814}"/>
              </a:ext>
            </a:extLst>
          </p:cNvPr>
          <p:cNvGrpSpPr/>
          <p:nvPr/>
        </p:nvGrpSpPr>
        <p:grpSpPr>
          <a:xfrm>
            <a:off x="706840" y="4601624"/>
            <a:ext cx="2271310" cy="1027112"/>
            <a:chOff x="262340" y="5579524"/>
            <a:chExt cx="2271310" cy="1027112"/>
          </a:xfrm>
        </p:grpSpPr>
        <p:grpSp>
          <p:nvGrpSpPr>
            <p:cNvPr id="8" name="Group 7">
              <a:extLst>
                <a:ext uri="{FF2B5EF4-FFF2-40B4-BE49-F238E27FC236}">
                  <a16:creationId xmlns:a16="http://schemas.microsoft.com/office/drawing/2014/main" id="{685AB00B-9A93-AB4E-B61E-272D7AC641F9}"/>
                </a:ext>
              </a:extLst>
            </p:cNvPr>
            <p:cNvGrpSpPr/>
            <p:nvPr/>
          </p:nvGrpSpPr>
          <p:grpSpPr>
            <a:xfrm>
              <a:off x="262340" y="5579524"/>
              <a:ext cx="2201069" cy="1027112"/>
              <a:chOff x="795740" y="4614324"/>
              <a:chExt cx="2201069" cy="1027112"/>
            </a:xfrm>
          </p:grpSpPr>
          <p:sp>
            <p:nvSpPr>
              <p:cNvPr id="46" name="Line 10">
                <a:extLst>
                  <a:ext uri="{FF2B5EF4-FFF2-40B4-BE49-F238E27FC236}">
                    <a16:creationId xmlns:a16="http://schemas.microsoft.com/office/drawing/2014/main" id="{53CBEB33-D2BE-EA4E-9053-8A4F592B82D6}"/>
                  </a:ext>
                </a:extLst>
              </p:cNvPr>
              <p:cNvSpPr>
                <a:spLocks noChangeShapeType="1"/>
              </p:cNvSpPr>
              <p:nvPr/>
            </p:nvSpPr>
            <p:spPr bwMode="auto">
              <a:xfrm>
                <a:off x="1717284" y="461432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 name="Text Box 19">
                <a:extLst>
                  <a:ext uri="{FF2B5EF4-FFF2-40B4-BE49-F238E27FC236}">
                    <a16:creationId xmlns:a16="http://schemas.microsoft.com/office/drawing/2014/main" id="{16E30F35-9D21-5542-B316-8DC5ACBE27DA}"/>
                  </a:ext>
                </a:extLst>
              </p:cNvPr>
              <p:cNvSpPr txBox="1">
                <a:spLocks noChangeArrowheads="1"/>
              </p:cNvSpPr>
              <p:nvPr/>
            </p:nvSpPr>
            <p:spPr bwMode="auto">
              <a:xfrm>
                <a:off x="795740" y="4985781"/>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0" name="Oval 4">
                <a:extLst>
                  <a:ext uri="{FF2B5EF4-FFF2-40B4-BE49-F238E27FC236}">
                    <a16:creationId xmlns:a16="http://schemas.microsoft.com/office/drawing/2014/main" id="{1B157770-6762-CF45-9B74-7457DBFE2B56}"/>
                  </a:ext>
                </a:extLst>
              </p:cNvPr>
              <p:cNvSpPr>
                <a:spLocks noChangeArrowheads="1"/>
              </p:cNvSpPr>
              <p:nvPr/>
            </p:nvSpPr>
            <p:spPr bwMode="auto">
              <a:xfrm>
                <a:off x="2041134" y="463019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Text Box 5">
              <a:extLst>
                <a:ext uri="{FF2B5EF4-FFF2-40B4-BE49-F238E27FC236}">
                  <a16:creationId xmlns:a16="http://schemas.microsoft.com/office/drawing/2014/main" id="{CE38ECA0-E265-FA4A-950E-CC50EF2CA516}"/>
                </a:ext>
              </a:extLst>
            </p:cNvPr>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27" name="Slide Number Placeholder 2">
            <a:extLst>
              <a:ext uri="{FF2B5EF4-FFF2-40B4-BE49-F238E27FC236}">
                <a16:creationId xmlns:a16="http://schemas.microsoft.com/office/drawing/2014/main" id="{4E6AC2D9-3427-7142-95C3-6DF77122338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49</a:t>
            </a:fld>
            <a:endParaRPr lang="en-US" dirty="0"/>
          </a:p>
        </p:txBody>
      </p:sp>
    </p:spTree>
    <p:extLst>
      <p:ext uri="{BB962C8B-B14F-4D97-AF65-F5344CB8AC3E}">
        <p14:creationId xmlns:p14="http://schemas.microsoft.com/office/powerpoint/2010/main" val="85183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grpSp>
        <p:nvGrpSpPr>
          <p:cNvPr id="4" name="Group 3">
            <a:extLst>
              <a:ext uri="{FF2B5EF4-FFF2-40B4-BE49-F238E27FC236}">
                <a16:creationId xmlns:a16="http://schemas.microsoft.com/office/drawing/2014/main" id="{31CEA1E0-276F-284D-BD4E-42C8F1EBF3F6}"/>
              </a:ext>
            </a:extLst>
          </p:cNvPr>
          <p:cNvGrpSpPr/>
          <p:nvPr/>
        </p:nvGrpSpPr>
        <p:grpSpPr>
          <a:xfrm>
            <a:off x="6278709" y="1094882"/>
            <a:ext cx="5468536" cy="5077175"/>
            <a:chOff x="6430780" y="1365914"/>
            <a:chExt cx="5468536" cy="5077175"/>
          </a:xfrm>
        </p:grpSpPr>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8" name="Rectangle 7">
              <a:extLst>
                <a:ext uri="{FF2B5EF4-FFF2-40B4-BE49-F238E27FC236}">
                  <a16:creationId xmlns:a16="http://schemas.microsoft.com/office/drawing/2014/main" id="{9123CC0F-084C-694A-973E-DDF8B74DBB3C}"/>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26" name="Text Box 11">
              <a:extLst>
                <a:ext uri="{FF2B5EF4-FFF2-40B4-BE49-F238E27FC236}">
                  <a16:creationId xmlns:a16="http://schemas.microsoft.com/office/drawing/2014/main" id="{8933385F-1349-114E-8950-59CB886F3A0E}"/>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27" name="Rectangle 4">
              <a:extLst>
                <a:ext uri="{FF2B5EF4-FFF2-40B4-BE49-F238E27FC236}">
                  <a16:creationId xmlns:a16="http://schemas.microsoft.com/office/drawing/2014/main" id="{D8394745-F660-7141-9DD3-60B497C3EBAB}"/>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demux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5" name="Picture 4">
            <a:extLst>
              <a:ext uri="{FF2B5EF4-FFF2-40B4-BE49-F238E27FC236}">
                <a16:creationId xmlns:a16="http://schemas.microsoft.com/office/drawing/2014/main" id="{6CFAA90E-01F6-9442-8C29-5980D20B9F2E}"/>
              </a:ext>
            </a:extLst>
          </p:cNvPr>
          <p:cNvPicPr>
            <a:picLocks noChangeAspect="1"/>
          </p:cNvPicPr>
          <p:nvPr/>
        </p:nvPicPr>
        <p:blipFill>
          <a:blip r:embed="rId3"/>
          <a:stretch>
            <a:fillRect/>
          </a:stretch>
        </p:blipFill>
        <p:spPr>
          <a:xfrm>
            <a:off x="1423754" y="1415907"/>
            <a:ext cx="3622416" cy="5035158"/>
          </a:xfrm>
          <a:prstGeom prst="rect">
            <a:avLst/>
          </a:prstGeom>
        </p:spPr>
      </p:pic>
      <p:sp>
        <p:nvSpPr>
          <p:cNvPr id="6" name="Rectangle 5">
            <a:extLst>
              <a:ext uri="{FF2B5EF4-FFF2-40B4-BE49-F238E27FC236}">
                <a16:creationId xmlns:a16="http://schemas.microsoft.com/office/drawing/2014/main" id="{0C49E7E9-FAA1-6B4E-871E-EA23858B60C6}"/>
              </a:ext>
            </a:extLst>
          </p:cNvPr>
          <p:cNvSpPr/>
          <p:nvPr/>
        </p:nvSpPr>
        <p:spPr>
          <a:xfrm>
            <a:off x="6387844" y="4452079"/>
            <a:ext cx="5121782"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Slide Number Placeholder 2">
            <a:extLst>
              <a:ext uri="{FF2B5EF4-FFF2-40B4-BE49-F238E27FC236}">
                <a16:creationId xmlns:a16="http://schemas.microsoft.com/office/drawing/2014/main" id="{3D98765B-6EC7-864F-8A48-2FBCD8212BD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1927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48274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800100" marR="0" lvl="1" indent="-228600" algn="l" defTabSz="914400" rtl="0" eaLnBrk="1" fontAlgn="auto" latinLnBrk="0" hangingPunct="1">
              <a:lnSpc>
                <a:spcPct val="75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(e.g., Internet checksum) to detect bit errors</a:t>
            </a:r>
          </a:p>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Box 10">
            <a:extLst>
              <a:ext uri="{FF2B5EF4-FFF2-40B4-BE49-F238E27FC236}">
                <a16:creationId xmlns:a16="http://schemas.microsoft.com/office/drawing/2014/main" id="{DDD1DAD8-493C-8447-8752-319FA74AD634}"/>
              </a:ext>
            </a:extLst>
          </p:cNvPr>
          <p:cNvSpPr txBox="1">
            <a:spLocks noChangeArrowheads="1"/>
          </p:cNvSpPr>
          <p:nvPr/>
        </p:nvSpPr>
        <p:spPr bwMode="auto">
          <a:xfrm>
            <a:off x="1328236" y="3911182"/>
            <a:ext cx="10041531"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How do humans recover from “</a:t>
            </a:r>
            <a:r>
              <a:rPr kumimoji="0" lang="en-US" altLang="ja-JP"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errors”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during conversation?</a:t>
            </a:r>
          </a:p>
        </p:txBody>
      </p:sp>
      <p:sp>
        <p:nvSpPr>
          <p:cNvPr id="5" name="Slide Number Placeholder 2">
            <a:extLst>
              <a:ext uri="{FF2B5EF4-FFF2-40B4-BE49-F238E27FC236}">
                <a16:creationId xmlns:a16="http://schemas.microsoft.com/office/drawing/2014/main" id="{05B1A153-C333-754C-9249-656206CB5C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50</a:t>
            </a:fld>
            <a:endParaRPr lang="en-US" dirty="0"/>
          </a:p>
        </p:txBody>
      </p:sp>
    </p:spTree>
    <p:extLst>
      <p:ext uri="{BB962C8B-B14F-4D97-AF65-F5344CB8AC3E}">
        <p14:creationId xmlns:p14="http://schemas.microsoft.com/office/powerpoint/2010/main" val="194831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95275"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695325" marR="0" lvl="1" indent="-231775" algn="l" defTabSz="914400" rtl="0" eaLnBrk="1" fontAlgn="auto" latinLnBrk="0" hangingPunct="1">
              <a:lnSpc>
                <a:spcPct val="80000"/>
              </a:lnSpc>
              <a:spcBef>
                <a:spcPts val="8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to detect bit errors</a:t>
            </a:r>
          </a:p>
          <a:p>
            <a:pPr marL="409575" marR="0" lvl="0" indent="-2794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a:extLst>
              <a:ext uri="{FF2B5EF4-FFF2-40B4-BE49-F238E27FC236}">
                <a16:creationId xmlns:a16="http://schemas.microsoft.com/office/drawing/2014/main" id="{6EBA4373-2F4E-9C40-8D34-CD4CD038CE07}"/>
              </a:ext>
            </a:extLst>
          </p:cNvPr>
          <p:cNvSpPr txBox="1">
            <a:spLocks noChangeArrowheads="1"/>
          </p:cNvSpPr>
          <p:nvPr/>
        </p:nvSpPr>
        <p:spPr>
          <a:xfrm>
            <a:off x="662419" y="2680738"/>
            <a:ext cx="11004862" cy="2157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OK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p>
        </p:txBody>
      </p:sp>
      <p:grpSp>
        <p:nvGrpSpPr>
          <p:cNvPr id="7" name="Group 13">
            <a:extLst>
              <a:ext uri="{FF2B5EF4-FFF2-40B4-BE49-F238E27FC236}">
                <a16:creationId xmlns:a16="http://schemas.microsoft.com/office/drawing/2014/main" id="{0DED2191-7C7B-EA46-AFB1-5A7A4509EEC8}"/>
              </a:ext>
            </a:extLst>
          </p:cNvPr>
          <p:cNvGrpSpPr>
            <a:grpSpLocks/>
          </p:cNvGrpSpPr>
          <p:nvPr/>
        </p:nvGrpSpPr>
        <p:grpSpPr bwMode="auto">
          <a:xfrm>
            <a:off x="937549" y="5087784"/>
            <a:ext cx="10729731" cy="1466850"/>
            <a:chOff x="1552" y="2800"/>
            <a:chExt cx="2578" cy="924"/>
          </a:xfrm>
        </p:grpSpPr>
        <p:sp>
          <p:nvSpPr>
            <p:cNvPr id="8" name="Rectangle 7">
              <a:extLst>
                <a:ext uri="{FF2B5EF4-FFF2-40B4-BE49-F238E27FC236}">
                  <a16:creationId xmlns:a16="http://schemas.microsoft.com/office/drawing/2014/main" id="{CA5C33DB-F1DF-074B-AA2F-B41978703359}"/>
                </a:ext>
              </a:extLst>
            </p:cNvPr>
            <p:cNvSpPr>
              <a:spLocks noChangeArrowheads="1"/>
            </p:cNvSpPr>
            <p:nvPr/>
          </p:nvSpPr>
          <p:spPr bwMode="auto">
            <a:xfrm>
              <a:off x="1552" y="2974"/>
              <a:ext cx="2578" cy="59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9" name="Rectangle 9">
              <a:extLst>
                <a:ext uri="{FF2B5EF4-FFF2-40B4-BE49-F238E27FC236}">
                  <a16:creationId xmlns:a16="http://schemas.microsoft.com/office/drawing/2014/main" id="{CB4139DF-921F-E940-9AD8-677EFA8E24B3}"/>
                </a:ext>
              </a:extLst>
            </p:cNvPr>
            <p:cNvSpPr>
              <a:spLocks noChangeArrowheads="1"/>
            </p:cNvSpPr>
            <p:nvPr/>
          </p:nvSpPr>
          <p:spPr bwMode="auto">
            <a:xfrm>
              <a:off x="2226" y="2864"/>
              <a:ext cx="88"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 name="Text Box 10">
              <a:extLst>
                <a:ext uri="{FF2B5EF4-FFF2-40B4-BE49-F238E27FC236}">
                  <a16:creationId xmlns:a16="http://schemas.microsoft.com/office/drawing/2014/main" id="{B44BC4A2-14C8-8A47-B1A1-506171B4D389}"/>
                </a:ext>
              </a:extLst>
            </p:cNvPr>
            <p:cNvSpPr txBox="1">
              <a:spLocks noChangeArrowheads="1"/>
            </p:cNvSpPr>
            <p:nvPr/>
          </p:nvSpPr>
          <p:spPr bwMode="auto">
            <a:xfrm>
              <a:off x="1724" y="2800"/>
              <a:ext cx="687"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11" name="Text Box 6">
              <a:extLst>
                <a:ext uri="{FF2B5EF4-FFF2-40B4-BE49-F238E27FC236}">
                  <a16:creationId xmlns:a16="http://schemas.microsoft.com/office/drawing/2014/main" id="{EEE47A92-87A4-AD48-8A94-DC9DCFA6DD50}"/>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2" name="Slide Number Placeholder 2">
            <a:extLst>
              <a:ext uri="{FF2B5EF4-FFF2-40B4-BE49-F238E27FC236}">
                <a16:creationId xmlns:a16="http://schemas.microsoft.com/office/drawing/2014/main" id="{8EDA3199-9071-AC4D-8C68-A368602E92B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51</a:t>
            </a:fld>
            <a:endParaRPr lang="en-US" dirty="0"/>
          </a:p>
        </p:txBody>
      </p:sp>
    </p:spTree>
    <p:extLst>
      <p:ext uri="{BB962C8B-B14F-4D97-AF65-F5344CB8AC3E}">
        <p14:creationId xmlns:p14="http://schemas.microsoft.com/office/powerpoint/2010/main" val="15721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8EB694D-F4ED-0141-BBB1-034CE4FDF113}"/>
              </a:ext>
            </a:extLst>
          </p:cNvPr>
          <p:cNvSpPr/>
          <p:nvPr/>
        </p:nvSpPr>
        <p:spPr>
          <a:xfrm>
            <a:off x="9870220" y="5077299"/>
            <a:ext cx="1669250"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D3935A0A-DEFE-0D4A-A039-8D2F8EDE2B13}"/>
              </a:ext>
            </a:extLst>
          </p:cNvPr>
          <p:cNvSpPr/>
          <p:nvPr/>
        </p:nvSpPr>
        <p:spPr>
          <a:xfrm>
            <a:off x="10103160" y="2734197"/>
            <a:ext cx="1333279"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 name="Rectangle 3">
            <a:extLst>
              <a:ext uri="{FF2B5EF4-FFF2-40B4-BE49-F238E27FC236}">
                <a16:creationId xmlns:a16="http://schemas.microsoft.com/office/drawing/2014/main" id="{37A227A0-FE6A-9E43-8D11-7C390E9CA534}"/>
              </a:ext>
            </a:extLst>
          </p:cNvPr>
          <p:cNvSpPr/>
          <p:nvPr/>
        </p:nvSpPr>
        <p:spPr>
          <a:xfrm>
            <a:off x="7841292" y="2480153"/>
            <a:ext cx="4246323" cy="4008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Slide Number Placeholder 2">
            <a:extLst>
              <a:ext uri="{FF2B5EF4-FFF2-40B4-BE49-F238E27FC236}">
                <a16:creationId xmlns:a16="http://schemas.microsoft.com/office/drawing/2014/main" id="{C5DFF1AE-5E68-A349-98EF-93FDA954903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52</a:t>
            </a:fld>
            <a:endParaRPr lang="en-US" dirty="0"/>
          </a:p>
        </p:txBody>
      </p:sp>
    </p:spTree>
    <p:extLst>
      <p:ext uri="{BB962C8B-B14F-4D97-AF65-F5344CB8AC3E}">
        <p14:creationId xmlns:p14="http://schemas.microsoft.com/office/powerpoint/2010/main" val="30066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dissolve">
                                      <p:cBhvr>
                                        <p:cTn id="33" dur="500"/>
                                        <p:tgtEl>
                                          <p:spTgt spid="16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dissolve">
                                      <p:cBhvr>
                                        <p:cTn id="4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8" grpId="0" animBg="1"/>
      <p:bldP spid="43" grpId="0"/>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 name="TextBox 3">
            <a:extLst>
              <a:ext uri="{FF2B5EF4-FFF2-40B4-BE49-F238E27FC236}">
                <a16:creationId xmlns:a16="http://schemas.microsoft.com/office/drawing/2014/main" id="{6FA53170-F7EC-A34D-8A41-984A3AC85C5B}"/>
              </a:ext>
            </a:extLst>
          </p:cNvPr>
          <p:cNvSpPr txBox="1"/>
          <p:nvPr/>
        </p:nvSpPr>
        <p:spPr>
          <a:xfrm>
            <a:off x="965915" y="4680633"/>
            <a:ext cx="65328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of receiver (did the receiver get my message correctly?) isn’t known to sender unless somehow communicated from receiver to sender</a:t>
            </a:r>
          </a:p>
          <a:p>
            <a:pPr marL="342900" marR="0" lvl="0" indent="-2286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that’s why we need a protocol!</a:t>
            </a:r>
          </a:p>
        </p:txBody>
      </p:sp>
      <p:sp>
        <p:nvSpPr>
          <p:cNvPr id="43" name="Text Box 16">
            <a:extLst>
              <a:ext uri="{FF2B5EF4-FFF2-40B4-BE49-F238E27FC236}">
                <a16:creationId xmlns:a16="http://schemas.microsoft.com/office/drawing/2014/main" id="{ADA65A1F-AF0E-7A4E-89E8-DE7816681B41}"/>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44" name="Picture 43" descr="A shower curtain&#10;&#10;Description automatically generated">
            <a:extLst>
              <a:ext uri="{FF2B5EF4-FFF2-40B4-BE49-F238E27FC236}">
                <a16:creationId xmlns:a16="http://schemas.microsoft.com/office/drawing/2014/main" id="{AC45B1FA-8BA1-4648-AD93-40677902A5F6}"/>
              </a:ext>
            </a:extLst>
          </p:cNvPr>
          <p:cNvPicPr>
            <a:picLocks noChangeAspect="1"/>
          </p:cNvPicPr>
          <p:nvPr/>
        </p:nvPicPr>
        <p:blipFill>
          <a:blip r:embed="rId3"/>
          <a:stretch>
            <a:fillRect/>
          </a:stretch>
        </p:blipFill>
        <p:spPr>
          <a:xfrm>
            <a:off x="7333303" y="2155771"/>
            <a:ext cx="4642797" cy="4579749"/>
          </a:xfrm>
          <a:prstGeom prst="rect">
            <a:avLst/>
          </a:prstGeom>
        </p:spPr>
      </p:pic>
      <p:sp>
        <p:nvSpPr>
          <p:cNvPr id="46" name="Text Box 16">
            <a:extLst>
              <a:ext uri="{FF2B5EF4-FFF2-40B4-BE49-F238E27FC236}">
                <a16:creationId xmlns:a16="http://schemas.microsoft.com/office/drawing/2014/main" id="{D6DB0EA5-C28C-5D47-A606-CB6349A9853F}"/>
              </a:ext>
            </a:extLst>
          </p:cNvPr>
          <p:cNvSpPr txBox="1">
            <a:spLocks noChangeArrowheads="1"/>
          </p:cNvSpPr>
          <p:nvPr/>
        </p:nvSpPr>
        <p:spPr bwMode="auto">
          <a:xfrm>
            <a:off x="5459797" y="2400795"/>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isNAK(rcvpkt)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7" name="Text Box 16">
            <a:extLst>
              <a:ext uri="{FF2B5EF4-FFF2-40B4-BE49-F238E27FC236}">
                <a16:creationId xmlns:a16="http://schemas.microsoft.com/office/drawing/2014/main" id="{C8AFC91C-B2AA-274D-BDE6-DBE3D808D252}"/>
              </a:ext>
            </a:extLst>
          </p:cNvPr>
          <p:cNvSpPr txBox="1">
            <a:spLocks noChangeArrowheads="1"/>
          </p:cNvSpPr>
          <p:nvPr/>
        </p:nvSpPr>
        <p:spPr bwMode="auto">
          <a:xfrm>
            <a:off x="3949171" y="3557373"/>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isACK(rcvpkt)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5" name="Slide Number Placeholder 2">
            <a:extLst>
              <a:ext uri="{FF2B5EF4-FFF2-40B4-BE49-F238E27FC236}">
                <a16:creationId xmlns:a16="http://schemas.microsoft.com/office/drawing/2014/main" id="{74821291-B2F1-5248-8BEE-C21E2CB0970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53</a:t>
            </a:fld>
            <a:endParaRPr lang="en-US" dirty="0"/>
          </a:p>
        </p:txBody>
      </p:sp>
    </p:spTree>
    <p:extLst>
      <p:ext uri="{BB962C8B-B14F-4D97-AF65-F5344CB8AC3E}">
        <p14:creationId xmlns:p14="http://schemas.microsoft.com/office/powerpoint/2010/main" val="15728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operation with no errors</a:t>
            </a:r>
            <a:endParaRPr lang="en-US" sz="4400" dirty="0"/>
          </a:p>
        </p:txBody>
      </p:sp>
      <p:sp>
        <p:nvSpPr>
          <p:cNvPr id="37" name="Oval 3">
            <a:extLst>
              <a:ext uri="{FF2B5EF4-FFF2-40B4-BE49-F238E27FC236}">
                <a16:creationId xmlns:a16="http://schemas.microsoft.com/office/drawing/2014/main" id="{20368D61-C8F9-C64D-9076-63AF0503E0F6}"/>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38" name="Text Box 4">
            <a:extLst>
              <a:ext uri="{FF2B5EF4-FFF2-40B4-BE49-F238E27FC236}">
                <a16:creationId xmlns:a16="http://schemas.microsoft.com/office/drawing/2014/main" id="{229D572B-0C64-BC4F-9787-CFDFDB4AFDBE}"/>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9" name="Text Box 5">
            <a:extLst>
              <a:ext uri="{FF2B5EF4-FFF2-40B4-BE49-F238E27FC236}">
                <a16:creationId xmlns:a16="http://schemas.microsoft.com/office/drawing/2014/main" id="{7E93FFA4-44C6-0E4F-ABD0-1688475EEC2D}"/>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 name="Line 6">
            <a:extLst>
              <a:ext uri="{FF2B5EF4-FFF2-40B4-BE49-F238E27FC236}">
                <a16:creationId xmlns:a16="http://schemas.microsoft.com/office/drawing/2014/main" id="{AAE6181D-40C5-4947-8D16-192C2CC21901}"/>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Freeform 10">
            <a:extLst>
              <a:ext uri="{FF2B5EF4-FFF2-40B4-BE49-F238E27FC236}">
                <a16:creationId xmlns:a16="http://schemas.microsoft.com/office/drawing/2014/main" id="{C49AAF37-6767-EA4A-BCF2-2730B5DAFFCF}"/>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1">
            <a:extLst>
              <a:ext uri="{FF2B5EF4-FFF2-40B4-BE49-F238E27FC236}">
                <a16:creationId xmlns:a16="http://schemas.microsoft.com/office/drawing/2014/main" id="{F2665E42-05D1-2742-9715-0A7AB328CC68}"/>
              </a:ext>
            </a:extLst>
          </p:cNvPr>
          <p:cNvSpPr>
            <a:spLocks/>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4">
            <a:extLst>
              <a:ext uri="{FF2B5EF4-FFF2-40B4-BE49-F238E27FC236}">
                <a16:creationId xmlns:a16="http://schemas.microsoft.com/office/drawing/2014/main" id="{FF5156B3-5F3E-7247-9787-81C01F98AADA}"/>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 Box 15">
            <a:extLst>
              <a:ext uri="{FF2B5EF4-FFF2-40B4-BE49-F238E27FC236}">
                <a16:creationId xmlns:a16="http://schemas.microsoft.com/office/drawing/2014/main" id="{2F0C4339-9749-3E4B-AEF3-DFBC5861C0E1}"/>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17">
            <a:extLst>
              <a:ext uri="{FF2B5EF4-FFF2-40B4-BE49-F238E27FC236}">
                <a16:creationId xmlns:a16="http://schemas.microsoft.com/office/drawing/2014/main" id="{B12405C6-9FEC-A645-ABAA-32067C853440}"/>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2" name="Group 18">
            <a:extLst>
              <a:ext uri="{FF2B5EF4-FFF2-40B4-BE49-F238E27FC236}">
                <a16:creationId xmlns:a16="http://schemas.microsoft.com/office/drawing/2014/main" id="{6469EBCB-9365-8146-9A22-EA4BFBF0E079}"/>
              </a:ext>
            </a:extLst>
          </p:cNvPr>
          <p:cNvGrpSpPr>
            <a:grpSpLocks/>
          </p:cNvGrpSpPr>
          <p:nvPr/>
        </p:nvGrpSpPr>
        <p:grpSpPr bwMode="auto">
          <a:xfrm>
            <a:off x="8325876" y="3094378"/>
            <a:ext cx="1828800" cy="257175"/>
            <a:chOff x="2222" y="3039"/>
            <a:chExt cx="1152" cy="162"/>
          </a:xfrm>
        </p:grpSpPr>
        <p:sp>
          <p:nvSpPr>
            <p:cNvPr id="53" name="Text Box 19">
              <a:extLst>
                <a:ext uri="{FF2B5EF4-FFF2-40B4-BE49-F238E27FC236}">
                  <a16:creationId xmlns:a16="http://schemas.microsoft.com/office/drawing/2014/main" id="{3A6C17B0-3CB8-BD4F-82A3-F8BBBF7760BF}"/>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21">
              <a:extLst>
                <a:ext uri="{FF2B5EF4-FFF2-40B4-BE49-F238E27FC236}">
                  <a16:creationId xmlns:a16="http://schemas.microsoft.com/office/drawing/2014/main" id="{7262AE28-C6B2-7A4B-B2BF-40A0797B499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6" name="Group 22">
            <a:extLst>
              <a:ext uri="{FF2B5EF4-FFF2-40B4-BE49-F238E27FC236}">
                <a16:creationId xmlns:a16="http://schemas.microsoft.com/office/drawing/2014/main" id="{E9E74661-52F5-5E48-982A-52E52A35DC45}"/>
              </a:ext>
            </a:extLst>
          </p:cNvPr>
          <p:cNvGrpSpPr>
            <a:grpSpLocks/>
          </p:cNvGrpSpPr>
          <p:nvPr/>
        </p:nvGrpSpPr>
        <p:grpSpPr bwMode="auto">
          <a:xfrm>
            <a:off x="4044388" y="2362543"/>
            <a:ext cx="1074738" cy="962025"/>
            <a:chOff x="1540" y="2116"/>
            <a:chExt cx="677" cy="606"/>
          </a:xfrm>
        </p:grpSpPr>
        <p:sp>
          <p:nvSpPr>
            <p:cNvPr id="57" name="Oval 23">
              <a:extLst>
                <a:ext uri="{FF2B5EF4-FFF2-40B4-BE49-F238E27FC236}">
                  <a16:creationId xmlns:a16="http://schemas.microsoft.com/office/drawing/2014/main" id="{8D34CBBE-DA94-E64E-9580-4F3F4131C86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58" name="Text Box 24">
              <a:extLst>
                <a:ext uri="{FF2B5EF4-FFF2-40B4-BE49-F238E27FC236}">
                  <a16:creationId xmlns:a16="http://schemas.microsoft.com/office/drawing/2014/main" id="{1B4A0021-CFA3-4E40-B284-73C34108A342}"/>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9" name="Freeform 25">
            <a:extLst>
              <a:ext uri="{FF2B5EF4-FFF2-40B4-BE49-F238E27FC236}">
                <a16:creationId xmlns:a16="http://schemas.microsoft.com/office/drawing/2014/main" id="{3DB66570-2E6B-DB42-959E-FB21F91FD83C}"/>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Oval 26">
            <a:extLst>
              <a:ext uri="{FF2B5EF4-FFF2-40B4-BE49-F238E27FC236}">
                <a16:creationId xmlns:a16="http://schemas.microsoft.com/office/drawing/2014/main" id="{8A47B34C-876C-9A40-BB81-39CFF157E854}"/>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61" name="Text Box 27">
            <a:extLst>
              <a:ext uri="{FF2B5EF4-FFF2-40B4-BE49-F238E27FC236}">
                <a16:creationId xmlns:a16="http://schemas.microsoft.com/office/drawing/2014/main" id="{D69029E6-5338-FD44-BC15-0BA8A98F15B0}"/>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2" name="Freeform 28">
            <a:extLst>
              <a:ext uri="{FF2B5EF4-FFF2-40B4-BE49-F238E27FC236}">
                <a16:creationId xmlns:a16="http://schemas.microsoft.com/office/drawing/2014/main" id="{062C8ABB-D477-0442-96DB-AF4A7A380558}"/>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29">
            <a:extLst>
              <a:ext uri="{FF2B5EF4-FFF2-40B4-BE49-F238E27FC236}">
                <a16:creationId xmlns:a16="http://schemas.microsoft.com/office/drawing/2014/main" id="{824EB22B-3441-BB4C-9908-EA5200566BEF}"/>
              </a:ext>
            </a:extLst>
          </p:cNvPr>
          <p:cNvGrpSpPr>
            <a:grpSpLocks/>
          </p:cNvGrpSpPr>
          <p:nvPr/>
        </p:nvGrpSpPr>
        <p:grpSpPr bwMode="auto">
          <a:xfrm>
            <a:off x="2101288" y="2306981"/>
            <a:ext cx="1333500" cy="1004887"/>
            <a:chOff x="220" y="1365"/>
            <a:chExt cx="840" cy="633"/>
          </a:xfrm>
        </p:grpSpPr>
        <p:sp>
          <p:nvSpPr>
            <p:cNvPr id="64" name="Line 30">
              <a:extLst>
                <a:ext uri="{FF2B5EF4-FFF2-40B4-BE49-F238E27FC236}">
                  <a16:creationId xmlns:a16="http://schemas.microsoft.com/office/drawing/2014/main" id="{E482CA24-27A0-084A-87D9-E941B0A259BA}"/>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Oval 31">
              <a:extLst>
                <a:ext uri="{FF2B5EF4-FFF2-40B4-BE49-F238E27FC236}">
                  <a16:creationId xmlns:a16="http://schemas.microsoft.com/office/drawing/2014/main" id="{B1FC38D6-025E-7842-ADA7-35FDE217EA4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grpSp>
        <p:nvGrpSpPr>
          <p:cNvPr id="66" name="Group 32">
            <a:extLst>
              <a:ext uri="{FF2B5EF4-FFF2-40B4-BE49-F238E27FC236}">
                <a16:creationId xmlns:a16="http://schemas.microsoft.com/office/drawing/2014/main" id="{5BBC5929-B4AB-D94E-9C05-8B8E4E50A932}"/>
              </a:ext>
            </a:extLst>
          </p:cNvPr>
          <p:cNvGrpSpPr>
            <a:grpSpLocks/>
          </p:cNvGrpSpPr>
          <p:nvPr/>
        </p:nvGrpSpPr>
        <p:grpSpPr bwMode="auto">
          <a:xfrm>
            <a:off x="8086163" y="3637306"/>
            <a:ext cx="1414463" cy="1033462"/>
            <a:chOff x="3990" y="2203"/>
            <a:chExt cx="891" cy="651"/>
          </a:xfrm>
        </p:grpSpPr>
        <p:sp>
          <p:nvSpPr>
            <p:cNvPr id="67" name="Line 33">
              <a:extLst>
                <a:ext uri="{FF2B5EF4-FFF2-40B4-BE49-F238E27FC236}">
                  <a16:creationId xmlns:a16="http://schemas.microsoft.com/office/drawing/2014/main" id="{C8C95C30-694C-3343-9A2B-29D823BB5369}"/>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Oval 34">
              <a:extLst>
                <a:ext uri="{FF2B5EF4-FFF2-40B4-BE49-F238E27FC236}">
                  <a16:creationId xmlns:a16="http://schemas.microsoft.com/office/drawing/2014/main" id="{9CF26F83-62A4-774B-95EC-D614996A7AD6}"/>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69" name="Text Box 35">
            <a:extLst>
              <a:ext uri="{FF2B5EF4-FFF2-40B4-BE49-F238E27FC236}">
                <a16:creationId xmlns:a16="http://schemas.microsoft.com/office/drawing/2014/main" id="{4F145C19-20CA-7145-8B2A-77BEB54A39E8}"/>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0" name="Line 36">
            <a:extLst>
              <a:ext uri="{FF2B5EF4-FFF2-40B4-BE49-F238E27FC236}">
                <a16:creationId xmlns:a16="http://schemas.microsoft.com/office/drawing/2014/main" id="{26143F76-F1DE-F740-8D25-07F17B3B05D6}"/>
              </a:ext>
            </a:extLst>
          </p:cNvPr>
          <p:cNvSpPr>
            <a:spLocks noChangeShapeType="1"/>
          </p:cNvSpPr>
          <p:nvPr/>
        </p:nvSpPr>
        <p:spPr bwMode="auto">
          <a:xfrm>
            <a:off x="2763276"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71" name="Freeform 37">
            <a:extLst>
              <a:ext uri="{FF2B5EF4-FFF2-40B4-BE49-F238E27FC236}">
                <a16:creationId xmlns:a16="http://schemas.microsoft.com/office/drawing/2014/main" id="{58B7878D-57FD-8A41-8E7B-6BF34CB3A771}"/>
              </a:ext>
            </a:extLst>
          </p:cNvPr>
          <p:cNvSpPr>
            <a:spLocks/>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 fmla="*/ 0 w 10673"/>
              <a:gd name="connsiteY0" fmla="*/ 52 h 9621"/>
              <a:gd name="connsiteX1" fmla="*/ 2377 w 10673"/>
              <a:gd name="connsiteY1" fmla="*/ 0 h 9621"/>
              <a:gd name="connsiteX2" fmla="*/ 8009 w 10673"/>
              <a:gd name="connsiteY2" fmla="*/ 9621 h 9621"/>
              <a:gd name="connsiteX3" fmla="*/ 10673 w 10673"/>
              <a:gd name="connsiteY3" fmla="*/ 9621 h 9621"/>
            </a:gdLst>
            <a:ahLst/>
            <a:cxnLst>
              <a:cxn ang="0">
                <a:pos x="connsiteX0" y="connsiteY0"/>
              </a:cxn>
              <a:cxn ang="0">
                <a:pos x="connsiteX1" y="connsiteY1"/>
              </a:cxn>
              <a:cxn ang="0">
                <a:pos x="connsiteX2" y="connsiteY2"/>
              </a:cxn>
              <a:cxn ang="0">
                <a:pos x="connsiteX3" y="connsiteY3"/>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38">
            <a:extLst>
              <a:ext uri="{FF2B5EF4-FFF2-40B4-BE49-F238E27FC236}">
                <a16:creationId xmlns:a16="http://schemas.microsoft.com/office/drawing/2014/main" id="{81979E69-43B0-224E-AEE7-932D8FB25EC5}"/>
              </a:ext>
            </a:extLst>
          </p:cNvPr>
          <p:cNvGrpSpPr>
            <a:grpSpLocks/>
          </p:cNvGrpSpPr>
          <p:nvPr/>
        </p:nvGrpSpPr>
        <p:grpSpPr bwMode="auto">
          <a:xfrm>
            <a:off x="2099701" y="2306981"/>
            <a:ext cx="1333500" cy="1004887"/>
            <a:chOff x="220" y="1365"/>
            <a:chExt cx="840" cy="633"/>
          </a:xfrm>
        </p:grpSpPr>
        <p:sp>
          <p:nvSpPr>
            <p:cNvPr id="73" name="Line 39">
              <a:extLst>
                <a:ext uri="{FF2B5EF4-FFF2-40B4-BE49-F238E27FC236}">
                  <a16:creationId xmlns:a16="http://schemas.microsoft.com/office/drawing/2014/main" id="{021756D2-A025-CF41-A055-C96F4929A1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Oval 40">
              <a:extLst>
                <a:ext uri="{FF2B5EF4-FFF2-40B4-BE49-F238E27FC236}">
                  <a16:creationId xmlns:a16="http://schemas.microsoft.com/office/drawing/2014/main" id="{34F50062-00A1-4541-B9F4-BEF323F05F2D}"/>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08" name="Oval 41">
            <a:extLst>
              <a:ext uri="{FF2B5EF4-FFF2-40B4-BE49-F238E27FC236}">
                <a16:creationId xmlns:a16="http://schemas.microsoft.com/office/drawing/2014/main" id="{9AEB6601-DAB8-A041-9DF0-30C886DDBE6D}"/>
              </a:ext>
            </a:extLst>
          </p:cNvPr>
          <p:cNvSpPr>
            <a:spLocks noChangeArrowheads="1"/>
          </p:cNvSpPr>
          <p:nvPr/>
        </p:nvSpPr>
        <p:spPr bwMode="auto">
          <a:xfrm>
            <a:off x="4084076"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09" name="Line 42">
            <a:extLst>
              <a:ext uri="{FF2B5EF4-FFF2-40B4-BE49-F238E27FC236}">
                <a16:creationId xmlns:a16="http://schemas.microsoft.com/office/drawing/2014/main" id="{2CE2B382-7E31-324B-8E6C-07DE61767B89}"/>
              </a:ext>
            </a:extLst>
          </p:cNvPr>
          <p:cNvSpPr>
            <a:spLocks noChangeShapeType="1"/>
          </p:cNvSpPr>
          <p:nvPr/>
        </p:nvSpPr>
        <p:spPr bwMode="auto">
          <a:xfrm flipH="1">
            <a:off x="8013138"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0" name="Freeform 43">
            <a:extLst>
              <a:ext uri="{FF2B5EF4-FFF2-40B4-BE49-F238E27FC236}">
                <a16:creationId xmlns:a16="http://schemas.microsoft.com/office/drawing/2014/main" id="{A4E624BD-18B7-E144-8B12-E9F34C001BC1}"/>
              </a:ext>
            </a:extLst>
          </p:cNvPr>
          <p:cNvSpPr>
            <a:spLocks/>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 fmla="*/ 11178 w 11178"/>
              <a:gd name="connsiteY0" fmla="*/ 10684 h 10684"/>
              <a:gd name="connsiteX1" fmla="*/ 8854 w 11178"/>
              <a:gd name="connsiteY1" fmla="*/ 10684 h 10684"/>
              <a:gd name="connsiteX2" fmla="*/ 5345 w 11178"/>
              <a:gd name="connsiteY2" fmla="*/ 0 h 10684"/>
              <a:gd name="connsiteX3" fmla="*/ 0 w 11178"/>
              <a:gd name="connsiteY3" fmla="*/ 0 h 10684"/>
            </a:gdLst>
            <a:ahLst/>
            <a:cxnLst>
              <a:cxn ang="0">
                <a:pos x="connsiteX0" y="connsiteY0"/>
              </a:cxn>
              <a:cxn ang="0">
                <a:pos x="connsiteX1" y="connsiteY1"/>
              </a:cxn>
              <a:cxn ang="0">
                <a:pos x="connsiteX2" y="connsiteY2"/>
              </a:cxn>
              <a:cxn ang="0">
                <a:pos x="connsiteX3" y="connsiteY3"/>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a:extLst>
              <a:ext uri="{FF2B5EF4-FFF2-40B4-BE49-F238E27FC236}">
                <a16:creationId xmlns:a16="http://schemas.microsoft.com/office/drawing/2014/main" id="{433B53F6-3987-AD43-823C-811301531A05}"/>
              </a:ext>
            </a:extLst>
          </p:cNvPr>
          <p:cNvGrpSpPr>
            <a:grpSpLocks/>
          </p:cNvGrpSpPr>
          <p:nvPr/>
        </p:nvGrpSpPr>
        <p:grpSpPr bwMode="auto">
          <a:xfrm>
            <a:off x="2099701" y="2306981"/>
            <a:ext cx="1333500" cy="1004887"/>
            <a:chOff x="220" y="1365"/>
            <a:chExt cx="840" cy="633"/>
          </a:xfrm>
        </p:grpSpPr>
        <p:sp>
          <p:nvSpPr>
            <p:cNvPr id="112" name="Line 45">
              <a:extLst>
                <a:ext uri="{FF2B5EF4-FFF2-40B4-BE49-F238E27FC236}">
                  <a16:creationId xmlns:a16="http://schemas.microsoft.com/office/drawing/2014/main" id="{4591E5D8-8C29-B847-85FE-27EBA5053B7E}"/>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Oval 46">
              <a:extLst>
                <a:ext uri="{FF2B5EF4-FFF2-40B4-BE49-F238E27FC236}">
                  <a16:creationId xmlns:a16="http://schemas.microsoft.com/office/drawing/2014/main" id="{611A2C5D-AEE6-DD42-9AF5-7922552584D9}"/>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14" name="Oval 47">
            <a:extLst>
              <a:ext uri="{FF2B5EF4-FFF2-40B4-BE49-F238E27FC236}">
                <a16:creationId xmlns:a16="http://schemas.microsoft.com/office/drawing/2014/main" id="{14740803-52CF-044E-A44B-1C3382FD69A9}"/>
              </a:ext>
            </a:extLst>
          </p:cNvPr>
          <p:cNvSpPr>
            <a:spLocks noChangeArrowheads="1"/>
          </p:cNvSpPr>
          <p:nvPr/>
        </p:nvSpPr>
        <p:spPr bwMode="auto">
          <a:xfrm>
            <a:off x="4080901" y="236730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7" name="Text Box 16">
            <a:extLst>
              <a:ext uri="{FF2B5EF4-FFF2-40B4-BE49-F238E27FC236}">
                <a16:creationId xmlns:a16="http://schemas.microsoft.com/office/drawing/2014/main" id="{4960424F-A39C-9F48-B10B-6B92058EBF5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8" name="Text Box 20">
            <a:extLst>
              <a:ext uri="{FF2B5EF4-FFF2-40B4-BE49-F238E27FC236}">
                <a16:creationId xmlns:a16="http://schemas.microsoft.com/office/drawing/2014/main" id="{F83C8E12-3B9E-D846-B39E-2D62F350B930}"/>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4" name="Group 123">
            <a:extLst>
              <a:ext uri="{FF2B5EF4-FFF2-40B4-BE49-F238E27FC236}">
                <a16:creationId xmlns:a16="http://schemas.microsoft.com/office/drawing/2014/main" id="{CC5AC3F7-1DB3-CE4F-B0C7-F20072FBA703}"/>
              </a:ext>
            </a:extLst>
          </p:cNvPr>
          <p:cNvGrpSpPr/>
          <p:nvPr/>
        </p:nvGrpSpPr>
        <p:grpSpPr>
          <a:xfrm>
            <a:off x="2271408" y="3285357"/>
            <a:ext cx="3548062" cy="989290"/>
            <a:chOff x="2270357" y="3283338"/>
            <a:chExt cx="3548062" cy="989290"/>
          </a:xfrm>
        </p:grpSpPr>
        <p:sp>
          <p:nvSpPr>
            <p:cNvPr id="125" name="Freeform 11">
              <a:extLst>
                <a:ext uri="{FF2B5EF4-FFF2-40B4-BE49-F238E27FC236}">
                  <a16:creationId xmlns:a16="http://schemas.microsoft.com/office/drawing/2014/main" id="{1ECBB11C-9731-AE49-85C4-CC54A9C37108}"/>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803199FB-D06E-3542-B988-7EB9CD9168D8}"/>
                </a:ext>
              </a:extLst>
            </p:cNvPr>
            <p:cNvGrpSpPr/>
            <p:nvPr/>
          </p:nvGrpSpPr>
          <p:grpSpPr>
            <a:xfrm>
              <a:off x="2270357" y="3545923"/>
              <a:ext cx="3548062" cy="726705"/>
              <a:chOff x="2270357" y="3545923"/>
              <a:chExt cx="3548062" cy="726705"/>
            </a:xfrm>
          </p:grpSpPr>
          <p:sp>
            <p:nvSpPr>
              <p:cNvPr id="127" name="Text Box 12">
                <a:extLst>
                  <a:ext uri="{FF2B5EF4-FFF2-40B4-BE49-F238E27FC236}">
                    <a16:creationId xmlns:a16="http://schemas.microsoft.com/office/drawing/2014/main" id="{E0CFEDE3-2A91-2845-ABA4-C03E7492EE81}"/>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3">
                <a:extLst>
                  <a:ext uri="{FF2B5EF4-FFF2-40B4-BE49-F238E27FC236}">
                    <a16:creationId xmlns:a16="http://schemas.microsoft.com/office/drawing/2014/main" id="{332EC257-20A6-9B48-A641-8E69142E58DC}"/>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Text Box 48">
                <a:extLst>
                  <a:ext uri="{FF2B5EF4-FFF2-40B4-BE49-F238E27FC236}">
                    <a16:creationId xmlns:a16="http://schemas.microsoft.com/office/drawing/2014/main" id="{BC7A4A01-571A-C94B-BAEC-EA73E5A39295}"/>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grpSp>
        <p:nvGrpSpPr>
          <p:cNvPr id="130" name="Group 129">
            <a:extLst>
              <a:ext uri="{FF2B5EF4-FFF2-40B4-BE49-F238E27FC236}">
                <a16:creationId xmlns:a16="http://schemas.microsoft.com/office/drawing/2014/main" id="{5E324CA8-B37F-8C4E-9533-D4557801C16E}"/>
              </a:ext>
            </a:extLst>
          </p:cNvPr>
          <p:cNvGrpSpPr/>
          <p:nvPr/>
        </p:nvGrpSpPr>
        <p:grpSpPr>
          <a:xfrm>
            <a:off x="8049650" y="5037504"/>
            <a:ext cx="4142349" cy="933582"/>
            <a:chOff x="8049650" y="5037504"/>
            <a:chExt cx="4142349" cy="933582"/>
          </a:xfrm>
        </p:grpSpPr>
        <p:sp>
          <p:nvSpPr>
            <p:cNvPr id="131" name="Text Box 7">
              <a:extLst>
                <a:ext uri="{FF2B5EF4-FFF2-40B4-BE49-F238E27FC236}">
                  <a16:creationId xmlns:a16="http://schemas.microsoft.com/office/drawing/2014/main" id="{723DBA89-E099-1146-9344-FD97D358659B}"/>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8">
              <a:extLst>
                <a:ext uri="{FF2B5EF4-FFF2-40B4-BE49-F238E27FC236}">
                  <a16:creationId xmlns:a16="http://schemas.microsoft.com/office/drawing/2014/main" id="{05CEFA42-064E-3142-841C-4AC47C36BCC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9">
              <a:extLst>
                <a:ext uri="{FF2B5EF4-FFF2-40B4-BE49-F238E27FC236}">
                  <a16:creationId xmlns:a16="http://schemas.microsoft.com/office/drawing/2014/main" id="{0872816E-A3BC-B14C-B375-097293AE6178}"/>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4" name="Text Box 19">
            <a:extLst>
              <a:ext uri="{FF2B5EF4-FFF2-40B4-BE49-F238E27FC236}">
                <a16:creationId xmlns:a16="http://schemas.microsoft.com/office/drawing/2014/main" id="{55D8DBB5-D62B-EB4E-B678-676582C50DB5}"/>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35" name="Text Box 20">
            <a:extLst>
              <a:ext uri="{FF2B5EF4-FFF2-40B4-BE49-F238E27FC236}">
                <a16:creationId xmlns:a16="http://schemas.microsoft.com/office/drawing/2014/main" id="{6A4DBB19-70E8-BE4F-86ED-46D7FF5489BB}"/>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74" name="Text Box 16">
            <a:extLst>
              <a:ext uri="{FF2B5EF4-FFF2-40B4-BE49-F238E27FC236}">
                <a16:creationId xmlns:a16="http://schemas.microsoft.com/office/drawing/2014/main" id="{312C203B-3A0A-BD4E-8578-6F37A2E7EB8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 name="Slide Number Placeholder 2">
            <a:extLst>
              <a:ext uri="{FF2B5EF4-FFF2-40B4-BE49-F238E27FC236}">
                <a16:creationId xmlns:a16="http://schemas.microsoft.com/office/drawing/2014/main" id="{70847C17-240C-8943-BAC9-8DEDA07FFF5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54</a:t>
            </a:fld>
            <a:endParaRPr lang="en-US" dirty="0"/>
          </a:p>
        </p:txBody>
      </p:sp>
    </p:spTree>
    <p:extLst>
      <p:ext uri="{BB962C8B-B14F-4D97-AF65-F5344CB8AC3E}">
        <p14:creationId xmlns:p14="http://schemas.microsoft.com/office/powerpoint/2010/main" val="7414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corrupted packet scenario</a:t>
            </a:r>
            <a:endParaRPr lang="en-US" sz="4400" dirty="0"/>
          </a:p>
        </p:txBody>
      </p:sp>
      <p:sp>
        <p:nvSpPr>
          <p:cNvPr id="133" name="Oval 3">
            <a:extLst>
              <a:ext uri="{FF2B5EF4-FFF2-40B4-BE49-F238E27FC236}">
                <a16:creationId xmlns:a16="http://schemas.microsoft.com/office/drawing/2014/main" id="{69A00FB9-348A-D448-9793-795F22B57161}"/>
              </a:ext>
            </a:extLst>
          </p:cNvPr>
          <p:cNvSpPr>
            <a:spLocks noChangeArrowheads="1"/>
          </p:cNvSpPr>
          <p:nvPr/>
        </p:nvSpPr>
        <p:spPr bwMode="auto">
          <a:xfrm>
            <a:off x="2448440"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4" name="Text Box 4">
            <a:extLst>
              <a:ext uri="{FF2B5EF4-FFF2-40B4-BE49-F238E27FC236}">
                <a16:creationId xmlns:a16="http://schemas.microsoft.com/office/drawing/2014/main" id="{77096BA8-8AE7-EA4F-B0FD-7469803EAB64}"/>
              </a:ext>
            </a:extLst>
          </p:cNvPr>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5" name="Text Box 5">
            <a:extLst>
              <a:ext uri="{FF2B5EF4-FFF2-40B4-BE49-F238E27FC236}">
                <a16:creationId xmlns:a16="http://schemas.microsoft.com/office/drawing/2014/main" id="{D6DC2F34-5901-DE44-A6E9-F9649709412A}"/>
              </a:ext>
            </a:extLst>
          </p:cNvPr>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 name="Line 6">
            <a:extLst>
              <a:ext uri="{FF2B5EF4-FFF2-40B4-BE49-F238E27FC236}">
                <a16:creationId xmlns:a16="http://schemas.microsoft.com/office/drawing/2014/main" id="{D357F502-19B9-7A40-B1E5-CD7250CA97C6}"/>
              </a:ext>
            </a:extLst>
          </p:cNvPr>
          <p:cNvSpPr>
            <a:spLocks noChangeShapeType="1"/>
          </p:cNvSpPr>
          <p:nvPr/>
        </p:nvSpPr>
        <p:spPr bwMode="auto">
          <a:xfrm>
            <a:off x="2861190"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10">
            <a:extLst>
              <a:ext uri="{FF2B5EF4-FFF2-40B4-BE49-F238E27FC236}">
                <a16:creationId xmlns:a16="http://schemas.microsoft.com/office/drawing/2014/main" id="{3ADC35A3-77A4-3D42-9882-FB506CCCFA61}"/>
              </a:ext>
            </a:extLst>
          </p:cNvPr>
          <p:cNvSpPr>
            <a:spLocks/>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Freeform 11">
            <a:extLst>
              <a:ext uri="{FF2B5EF4-FFF2-40B4-BE49-F238E27FC236}">
                <a16:creationId xmlns:a16="http://schemas.microsoft.com/office/drawing/2014/main" id="{3907903E-8186-0B48-B29F-40C6FD559F99}"/>
              </a:ext>
            </a:extLst>
          </p:cNvPr>
          <p:cNvSpPr>
            <a:spLocks/>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Freeform 14">
            <a:extLst>
              <a:ext uri="{FF2B5EF4-FFF2-40B4-BE49-F238E27FC236}">
                <a16:creationId xmlns:a16="http://schemas.microsoft.com/office/drawing/2014/main" id="{C5D67D61-82E5-5642-B2D5-452A20671145}"/>
              </a:ext>
            </a:extLst>
          </p:cNvPr>
          <p:cNvSpPr>
            <a:spLocks/>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Text Box 15">
            <a:extLst>
              <a:ext uri="{FF2B5EF4-FFF2-40B4-BE49-F238E27FC236}">
                <a16:creationId xmlns:a16="http://schemas.microsoft.com/office/drawing/2014/main" id="{7BABC5B8-9BD6-F145-8E9A-0912B8AEEF10}"/>
              </a:ext>
            </a:extLst>
          </p:cNvPr>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Text Box 16">
            <a:extLst>
              <a:ext uri="{FF2B5EF4-FFF2-40B4-BE49-F238E27FC236}">
                <a16:creationId xmlns:a16="http://schemas.microsoft.com/office/drawing/2014/main" id="{BE38BF73-5EF1-6B42-B012-9E244200F5F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17">
            <a:extLst>
              <a:ext uri="{FF2B5EF4-FFF2-40B4-BE49-F238E27FC236}">
                <a16:creationId xmlns:a16="http://schemas.microsoft.com/office/drawing/2014/main" id="{6082D473-667E-D744-BD55-1C35E0FE8710}"/>
              </a:ext>
            </a:extLst>
          </p:cNvPr>
          <p:cNvSpPr>
            <a:spLocks noChangeShapeType="1"/>
          </p:cNvSpPr>
          <p:nvPr/>
        </p:nvSpPr>
        <p:spPr bwMode="auto">
          <a:xfrm>
            <a:off x="5407540"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2" name="Group 22">
            <a:extLst>
              <a:ext uri="{FF2B5EF4-FFF2-40B4-BE49-F238E27FC236}">
                <a16:creationId xmlns:a16="http://schemas.microsoft.com/office/drawing/2014/main" id="{DCE40CB4-F0AE-734E-AA44-08F29CD02D52}"/>
              </a:ext>
            </a:extLst>
          </p:cNvPr>
          <p:cNvGrpSpPr>
            <a:grpSpLocks/>
          </p:cNvGrpSpPr>
          <p:nvPr/>
        </p:nvGrpSpPr>
        <p:grpSpPr bwMode="auto">
          <a:xfrm>
            <a:off x="4043877" y="2362543"/>
            <a:ext cx="1074738" cy="962025"/>
            <a:chOff x="1540" y="2116"/>
            <a:chExt cx="677" cy="606"/>
          </a:xfrm>
        </p:grpSpPr>
        <p:sp>
          <p:nvSpPr>
            <p:cNvPr id="153" name="Oval 23">
              <a:extLst>
                <a:ext uri="{FF2B5EF4-FFF2-40B4-BE49-F238E27FC236}">
                  <a16:creationId xmlns:a16="http://schemas.microsoft.com/office/drawing/2014/main" id="{D3BB9C31-5D9C-684A-BB70-14F20480A9B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4" name="Text Box 24">
              <a:extLst>
                <a:ext uri="{FF2B5EF4-FFF2-40B4-BE49-F238E27FC236}">
                  <a16:creationId xmlns:a16="http://schemas.microsoft.com/office/drawing/2014/main" id="{7290D8CF-233C-DA4F-8144-17F1D181B533}"/>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55" name="Freeform 25">
            <a:extLst>
              <a:ext uri="{FF2B5EF4-FFF2-40B4-BE49-F238E27FC236}">
                <a16:creationId xmlns:a16="http://schemas.microsoft.com/office/drawing/2014/main" id="{1FC9F4AC-60DA-664B-8892-94963AC43A62}"/>
              </a:ext>
            </a:extLst>
          </p:cNvPr>
          <p:cNvSpPr>
            <a:spLocks/>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Oval 26">
            <a:extLst>
              <a:ext uri="{FF2B5EF4-FFF2-40B4-BE49-F238E27FC236}">
                <a16:creationId xmlns:a16="http://schemas.microsoft.com/office/drawing/2014/main" id="{C6A7C088-049A-2642-9A7F-7E6B3149EB38}"/>
              </a:ext>
            </a:extLst>
          </p:cNvPr>
          <p:cNvSpPr>
            <a:spLocks noChangeArrowheads="1"/>
          </p:cNvSpPr>
          <p:nvPr/>
        </p:nvSpPr>
        <p:spPr bwMode="auto">
          <a:xfrm>
            <a:off x="8515865"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Text Box 27">
            <a:extLst>
              <a:ext uri="{FF2B5EF4-FFF2-40B4-BE49-F238E27FC236}">
                <a16:creationId xmlns:a16="http://schemas.microsoft.com/office/drawing/2014/main" id="{579E5E2D-B23D-BF43-A731-1D8C59C74825}"/>
              </a:ext>
            </a:extLst>
          </p:cNvPr>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8" name="Freeform 28">
            <a:extLst>
              <a:ext uri="{FF2B5EF4-FFF2-40B4-BE49-F238E27FC236}">
                <a16:creationId xmlns:a16="http://schemas.microsoft.com/office/drawing/2014/main" id="{82DEFCAC-19A6-8E44-8FD1-83883629ABA7}"/>
              </a:ext>
            </a:extLst>
          </p:cNvPr>
          <p:cNvSpPr>
            <a:spLocks/>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9" name="Group 29">
            <a:extLst>
              <a:ext uri="{FF2B5EF4-FFF2-40B4-BE49-F238E27FC236}">
                <a16:creationId xmlns:a16="http://schemas.microsoft.com/office/drawing/2014/main" id="{C486E2AA-5514-8349-8774-4B86574332CB}"/>
              </a:ext>
            </a:extLst>
          </p:cNvPr>
          <p:cNvGrpSpPr>
            <a:grpSpLocks/>
          </p:cNvGrpSpPr>
          <p:nvPr/>
        </p:nvGrpSpPr>
        <p:grpSpPr bwMode="auto">
          <a:xfrm>
            <a:off x="2100777" y="2306981"/>
            <a:ext cx="1333500" cy="1004887"/>
            <a:chOff x="220" y="1365"/>
            <a:chExt cx="840" cy="633"/>
          </a:xfrm>
        </p:grpSpPr>
        <p:sp>
          <p:nvSpPr>
            <p:cNvPr id="160" name="Line 30">
              <a:extLst>
                <a:ext uri="{FF2B5EF4-FFF2-40B4-BE49-F238E27FC236}">
                  <a16:creationId xmlns:a16="http://schemas.microsoft.com/office/drawing/2014/main" id="{C0CC58D1-8C84-3E47-909F-D82E63AA122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Oval 31">
              <a:extLst>
                <a:ext uri="{FF2B5EF4-FFF2-40B4-BE49-F238E27FC236}">
                  <a16:creationId xmlns:a16="http://schemas.microsoft.com/office/drawing/2014/main" id="{852C29BD-DA30-1D45-9733-0851CEB0A1B7}"/>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2" name="Group 32">
            <a:extLst>
              <a:ext uri="{FF2B5EF4-FFF2-40B4-BE49-F238E27FC236}">
                <a16:creationId xmlns:a16="http://schemas.microsoft.com/office/drawing/2014/main" id="{A05DCA54-BB9F-EB48-8E9C-19DBD5FE15BE}"/>
              </a:ext>
            </a:extLst>
          </p:cNvPr>
          <p:cNvGrpSpPr>
            <a:grpSpLocks/>
          </p:cNvGrpSpPr>
          <p:nvPr/>
        </p:nvGrpSpPr>
        <p:grpSpPr bwMode="auto">
          <a:xfrm>
            <a:off x="8085652" y="3637306"/>
            <a:ext cx="1414463" cy="1033462"/>
            <a:chOff x="3990" y="2203"/>
            <a:chExt cx="891" cy="651"/>
          </a:xfrm>
        </p:grpSpPr>
        <p:sp>
          <p:nvSpPr>
            <p:cNvPr id="163" name="Line 33">
              <a:extLst>
                <a:ext uri="{FF2B5EF4-FFF2-40B4-BE49-F238E27FC236}">
                  <a16:creationId xmlns:a16="http://schemas.microsoft.com/office/drawing/2014/main" id="{E80E2DDF-EEB5-964A-90BC-641CEA2AE378}"/>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4" name="Oval 34">
              <a:extLst>
                <a:ext uri="{FF2B5EF4-FFF2-40B4-BE49-F238E27FC236}">
                  <a16:creationId xmlns:a16="http://schemas.microsoft.com/office/drawing/2014/main" id="{1AD65A4C-E940-0B4D-BFA8-963C7F4DFAD4}"/>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5" name="Text Box 35">
            <a:extLst>
              <a:ext uri="{FF2B5EF4-FFF2-40B4-BE49-F238E27FC236}">
                <a16:creationId xmlns:a16="http://schemas.microsoft.com/office/drawing/2014/main" id="{EB12FDE8-F0FD-FF44-9743-6CC34031C13C}"/>
              </a:ext>
            </a:extLst>
          </p:cNvPr>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Line 36">
            <a:extLst>
              <a:ext uri="{FF2B5EF4-FFF2-40B4-BE49-F238E27FC236}">
                <a16:creationId xmlns:a16="http://schemas.microsoft.com/office/drawing/2014/main" id="{EC5F8159-C72E-AD42-9E10-261F73F1A7D7}"/>
              </a:ext>
            </a:extLst>
          </p:cNvPr>
          <p:cNvSpPr>
            <a:spLocks noChangeShapeType="1"/>
          </p:cNvSpPr>
          <p:nvPr/>
        </p:nvSpPr>
        <p:spPr bwMode="auto">
          <a:xfrm>
            <a:off x="2762765"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Freeform 37">
            <a:extLst>
              <a:ext uri="{FF2B5EF4-FFF2-40B4-BE49-F238E27FC236}">
                <a16:creationId xmlns:a16="http://schemas.microsoft.com/office/drawing/2014/main" id="{35077D8E-9690-5846-914B-870B57CBFFC1}"/>
              </a:ext>
            </a:extLst>
          </p:cNvPr>
          <p:cNvSpPr>
            <a:spLocks/>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8" name="Group 38">
            <a:extLst>
              <a:ext uri="{FF2B5EF4-FFF2-40B4-BE49-F238E27FC236}">
                <a16:creationId xmlns:a16="http://schemas.microsoft.com/office/drawing/2014/main" id="{39365D95-8B18-AE4F-9CEC-9330CADCC26B}"/>
              </a:ext>
            </a:extLst>
          </p:cNvPr>
          <p:cNvGrpSpPr>
            <a:grpSpLocks/>
          </p:cNvGrpSpPr>
          <p:nvPr/>
        </p:nvGrpSpPr>
        <p:grpSpPr bwMode="auto">
          <a:xfrm>
            <a:off x="2099190" y="2306981"/>
            <a:ext cx="1333500" cy="1004887"/>
            <a:chOff x="220" y="1365"/>
            <a:chExt cx="840" cy="633"/>
          </a:xfrm>
        </p:grpSpPr>
        <p:sp>
          <p:nvSpPr>
            <p:cNvPr id="169" name="Line 39">
              <a:extLst>
                <a:ext uri="{FF2B5EF4-FFF2-40B4-BE49-F238E27FC236}">
                  <a16:creationId xmlns:a16="http://schemas.microsoft.com/office/drawing/2014/main" id="{68593BDB-565B-C544-A698-EAB1100890B7}"/>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Oval 40">
              <a:extLst>
                <a:ext uri="{FF2B5EF4-FFF2-40B4-BE49-F238E27FC236}">
                  <a16:creationId xmlns:a16="http://schemas.microsoft.com/office/drawing/2014/main" id="{99432816-2BCC-7742-BBCC-636611297B08}"/>
                </a:ext>
              </a:extLst>
            </p:cNvPr>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1" name="Oval 41">
            <a:extLst>
              <a:ext uri="{FF2B5EF4-FFF2-40B4-BE49-F238E27FC236}">
                <a16:creationId xmlns:a16="http://schemas.microsoft.com/office/drawing/2014/main" id="{2992E4B8-7EF2-1A40-9095-9F4F00D2899A}"/>
              </a:ext>
            </a:extLst>
          </p:cNvPr>
          <p:cNvSpPr>
            <a:spLocks noChangeArrowheads="1"/>
          </p:cNvSpPr>
          <p:nvPr/>
        </p:nvSpPr>
        <p:spPr bwMode="auto">
          <a:xfrm>
            <a:off x="4083565"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FBE55EA3-B145-414B-A6FF-0F0EE400CF3B}"/>
              </a:ext>
            </a:extLst>
          </p:cNvPr>
          <p:cNvSpPr>
            <a:spLocks noChangeShapeType="1"/>
          </p:cNvSpPr>
          <p:nvPr/>
        </p:nvSpPr>
        <p:spPr bwMode="auto">
          <a:xfrm flipH="1">
            <a:off x="8012627"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Freeform 43">
            <a:extLst>
              <a:ext uri="{FF2B5EF4-FFF2-40B4-BE49-F238E27FC236}">
                <a16:creationId xmlns:a16="http://schemas.microsoft.com/office/drawing/2014/main" id="{59879249-0649-F24B-B236-6C80F47AAC2E}"/>
              </a:ext>
            </a:extLst>
          </p:cNvPr>
          <p:cNvSpPr>
            <a:spLocks/>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 fmla="*/ 10058 w 10058"/>
              <a:gd name="connsiteY0" fmla="*/ 9601 h 9715"/>
              <a:gd name="connsiteX1" fmla="*/ 7637 w 10058"/>
              <a:gd name="connsiteY1" fmla="*/ 9715 h 9715"/>
              <a:gd name="connsiteX2" fmla="*/ 4476 w 10058"/>
              <a:gd name="connsiteY2" fmla="*/ 0 h 9715"/>
              <a:gd name="connsiteX3" fmla="*/ 0 w 10058"/>
              <a:gd name="connsiteY3" fmla="*/ 0 h 9715"/>
              <a:gd name="connsiteX0" fmla="*/ 10000 w 10000"/>
              <a:gd name="connsiteY0" fmla="*/ 10059 h 10059"/>
              <a:gd name="connsiteX1" fmla="*/ 7593 w 10000"/>
              <a:gd name="connsiteY1" fmla="*/ 10000 h 10059"/>
              <a:gd name="connsiteX2" fmla="*/ 4450 w 10000"/>
              <a:gd name="connsiteY2" fmla="*/ 0 h 10059"/>
              <a:gd name="connsiteX3" fmla="*/ 0 w 10000"/>
              <a:gd name="connsiteY3" fmla="*/ 0 h 10059"/>
              <a:gd name="connsiteX0" fmla="*/ 10019 w 10019"/>
              <a:gd name="connsiteY0" fmla="*/ 10000 h 10000"/>
              <a:gd name="connsiteX1" fmla="*/ 7593 w 10019"/>
              <a:gd name="connsiteY1" fmla="*/ 10000 h 10000"/>
              <a:gd name="connsiteX2" fmla="*/ 4450 w 10019"/>
              <a:gd name="connsiteY2" fmla="*/ 0 h 10000"/>
              <a:gd name="connsiteX3" fmla="*/ 0 w 10019"/>
              <a:gd name="connsiteY3" fmla="*/ 0 h 10000"/>
              <a:gd name="connsiteX0" fmla="*/ 10019 w 10019"/>
              <a:gd name="connsiteY0" fmla="*/ 10586 h 10586"/>
              <a:gd name="connsiteX1" fmla="*/ 7593 w 10019"/>
              <a:gd name="connsiteY1" fmla="*/ 10586 h 10586"/>
              <a:gd name="connsiteX2" fmla="*/ 3989 w 10019"/>
              <a:gd name="connsiteY2" fmla="*/ 0 h 10586"/>
              <a:gd name="connsiteX3" fmla="*/ 0 w 10019"/>
              <a:gd name="connsiteY3" fmla="*/ 586 h 10586"/>
              <a:gd name="connsiteX0" fmla="*/ 10845 w 10845"/>
              <a:gd name="connsiteY0" fmla="*/ 10762 h 10762"/>
              <a:gd name="connsiteX1" fmla="*/ 8419 w 10845"/>
              <a:gd name="connsiteY1" fmla="*/ 10762 h 10762"/>
              <a:gd name="connsiteX2" fmla="*/ 4815 w 10845"/>
              <a:gd name="connsiteY2" fmla="*/ 176 h 10762"/>
              <a:gd name="connsiteX3" fmla="*/ 0 w 10845"/>
              <a:gd name="connsiteY3" fmla="*/ 0 h 10762"/>
              <a:gd name="connsiteX0" fmla="*/ 10845 w 10845"/>
              <a:gd name="connsiteY0" fmla="*/ 10762 h 10762"/>
              <a:gd name="connsiteX1" fmla="*/ 8419 w 10845"/>
              <a:gd name="connsiteY1" fmla="*/ 10762 h 10762"/>
              <a:gd name="connsiteX2" fmla="*/ 4911 w 10845"/>
              <a:gd name="connsiteY2" fmla="*/ 0 h 10762"/>
              <a:gd name="connsiteX3" fmla="*/ 0 w 10845"/>
              <a:gd name="connsiteY3" fmla="*/ 0 h 10762"/>
            </a:gdLst>
            <a:ahLst/>
            <a:cxnLst>
              <a:cxn ang="0">
                <a:pos x="connsiteX0" y="connsiteY0"/>
              </a:cxn>
              <a:cxn ang="0">
                <a:pos x="connsiteX1" y="connsiteY1"/>
              </a:cxn>
              <a:cxn ang="0">
                <a:pos x="connsiteX2" y="connsiteY2"/>
              </a:cxn>
              <a:cxn ang="0">
                <a:pos x="connsiteX3" y="connsiteY3"/>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4" name="Group 44">
            <a:extLst>
              <a:ext uri="{FF2B5EF4-FFF2-40B4-BE49-F238E27FC236}">
                <a16:creationId xmlns:a16="http://schemas.microsoft.com/office/drawing/2014/main" id="{4CB3F7B7-A92F-9B44-92D1-D6DEC5F500AB}"/>
              </a:ext>
            </a:extLst>
          </p:cNvPr>
          <p:cNvGrpSpPr>
            <a:grpSpLocks/>
          </p:cNvGrpSpPr>
          <p:nvPr/>
        </p:nvGrpSpPr>
        <p:grpSpPr bwMode="auto">
          <a:xfrm>
            <a:off x="2099190" y="2306981"/>
            <a:ext cx="1333500" cy="1004887"/>
            <a:chOff x="220" y="1365"/>
            <a:chExt cx="840" cy="633"/>
          </a:xfrm>
        </p:grpSpPr>
        <p:sp>
          <p:nvSpPr>
            <p:cNvPr id="175" name="Line 45">
              <a:extLst>
                <a:ext uri="{FF2B5EF4-FFF2-40B4-BE49-F238E27FC236}">
                  <a16:creationId xmlns:a16="http://schemas.microsoft.com/office/drawing/2014/main" id="{DA8F54E3-D3E2-5B44-B37B-20E7E272BF11}"/>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Oval 46">
              <a:extLst>
                <a:ext uri="{FF2B5EF4-FFF2-40B4-BE49-F238E27FC236}">
                  <a16:creationId xmlns:a16="http://schemas.microsoft.com/office/drawing/2014/main" id="{33BDD6FC-64CC-2347-921C-94F2A9140CA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7" name="Oval 47">
            <a:extLst>
              <a:ext uri="{FF2B5EF4-FFF2-40B4-BE49-F238E27FC236}">
                <a16:creationId xmlns:a16="http://schemas.microsoft.com/office/drawing/2014/main" id="{2345AD26-ED57-8F45-B85E-B4144CC9753D}"/>
              </a:ext>
            </a:extLst>
          </p:cNvPr>
          <p:cNvSpPr>
            <a:spLocks noChangeArrowheads="1"/>
          </p:cNvSpPr>
          <p:nvPr/>
        </p:nvSpPr>
        <p:spPr bwMode="auto">
          <a:xfrm>
            <a:off x="4080390" y="2367306"/>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Line 48">
            <a:extLst>
              <a:ext uri="{FF2B5EF4-FFF2-40B4-BE49-F238E27FC236}">
                <a16:creationId xmlns:a16="http://schemas.microsoft.com/office/drawing/2014/main" id="{99C86BB6-8396-7A4F-A95C-226EFE593D74}"/>
              </a:ext>
            </a:extLst>
          </p:cNvPr>
          <p:cNvSpPr>
            <a:spLocks noChangeShapeType="1"/>
          </p:cNvSpPr>
          <p:nvPr/>
        </p:nvSpPr>
        <p:spPr bwMode="auto">
          <a:xfrm>
            <a:off x="8304727" y="2634006"/>
            <a:ext cx="0" cy="817562"/>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9" name="Freeform 49">
            <a:extLst>
              <a:ext uri="{FF2B5EF4-FFF2-40B4-BE49-F238E27FC236}">
                <a16:creationId xmlns:a16="http://schemas.microsoft.com/office/drawing/2014/main" id="{A524866B-F3C3-0047-A24A-49C2FB7D032D}"/>
              </a:ext>
            </a:extLst>
          </p:cNvPr>
          <p:cNvSpPr>
            <a:spLocks/>
          </p:cNvSpPr>
          <p:nvPr/>
        </p:nvSpPr>
        <p:spPr bwMode="auto">
          <a:xfrm>
            <a:off x="5409127" y="2356193"/>
            <a:ext cx="4378325" cy="1025525"/>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0">
            <a:extLst>
              <a:ext uri="{FF2B5EF4-FFF2-40B4-BE49-F238E27FC236}">
                <a16:creationId xmlns:a16="http://schemas.microsoft.com/office/drawing/2014/main" id="{E379A4B3-232E-9D4E-A4C6-40DC647EE314}"/>
              </a:ext>
            </a:extLst>
          </p:cNvPr>
          <p:cNvSpPr>
            <a:spLocks noChangeShapeType="1"/>
          </p:cNvSpPr>
          <p:nvPr/>
        </p:nvSpPr>
        <p:spPr bwMode="auto">
          <a:xfrm>
            <a:off x="5299590" y="2230781"/>
            <a:ext cx="0" cy="846137"/>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Freeform 51">
            <a:extLst>
              <a:ext uri="{FF2B5EF4-FFF2-40B4-BE49-F238E27FC236}">
                <a16:creationId xmlns:a16="http://schemas.microsoft.com/office/drawing/2014/main" id="{7739BB93-5816-A945-B555-C2290DB78FDA}"/>
              </a:ext>
            </a:extLst>
          </p:cNvPr>
          <p:cNvSpPr>
            <a:spLocks/>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 fmla="*/ 0 w 13541"/>
              <a:gd name="connsiteY0" fmla="*/ 0 h 9215"/>
              <a:gd name="connsiteX1" fmla="*/ 3948 w 13541"/>
              <a:gd name="connsiteY1" fmla="*/ 0 h 9215"/>
              <a:gd name="connsiteX2" fmla="*/ 6367 w 13541"/>
              <a:gd name="connsiteY2" fmla="*/ 9215 h 9215"/>
              <a:gd name="connsiteX3" fmla="*/ 13541 w 13541"/>
              <a:gd name="connsiteY3" fmla="*/ 9155 h 9215"/>
              <a:gd name="connsiteX0" fmla="*/ 0 w 9977"/>
              <a:gd name="connsiteY0" fmla="*/ 0 h 10132"/>
              <a:gd name="connsiteX1" fmla="*/ 2916 w 9977"/>
              <a:gd name="connsiteY1" fmla="*/ 0 h 10132"/>
              <a:gd name="connsiteX2" fmla="*/ 4702 w 9977"/>
              <a:gd name="connsiteY2" fmla="*/ 10000 h 10132"/>
              <a:gd name="connsiteX3" fmla="*/ 9977 w 9977"/>
              <a:gd name="connsiteY3" fmla="*/ 10132 h 10132"/>
              <a:gd name="connsiteX0" fmla="*/ 0 w 9930"/>
              <a:gd name="connsiteY0" fmla="*/ 0 h 9871"/>
              <a:gd name="connsiteX1" fmla="*/ 2923 w 9930"/>
              <a:gd name="connsiteY1" fmla="*/ 0 h 9871"/>
              <a:gd name="connsiteX2" fmla="*/ 4713 w 9930"/>
              <a:gd name="connsiteY2" fmla="*/ 9870 h 9871"/>
              <a:gd name="connsiteX3" fmla="*/ 9930 w 9930"/>
              <a:gd name="connsiteY3" fmla="*/ 9871 h 9871"/>
            </a:gdLst>
            <a:ahLst/>
            <a:cxnLst>
              <a:cxn ang="0">
                <a:pos x="connsiteX0" y="connsiteY0"/>
              </a:cxn>
              <a:cxn ang="0">
                <a:pos x="connsiteX1" y="connsiteY1"/>
              </a:cxn>
              <a:cxn ang="0">
                <a:pos x="connsiteX2" y="connsiteY2"/>
              </a:cxn>
              <a:cxn ang="0">
                <a:pos x="connsiteX3" y="connsiteY3"/>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3" name="Group 18">
            <a:extLst>
              <a:ext uri="{FF2B5EF4-FFF2-40B4-BE49-F238E27FC236}">
                <a16:creationId xmlns:a16="http://schemas.microsoft.com/office/drawing/2014/main" id="{E284CB69-9F56-5447-BEF7-41A6F2097E8E}"/>
              </a:ext>
            </a:extLst>
          </p:cNvPr>
          <p:cNvGrpSpPr>
            <a:grpSpLocks/>
          </p:cNvGrpSpPr>
          <p:nvPr/>
        </p:nvGrpSpPr>
        <p:grpSpPr bwMode="auto">
          <a:xfrm>
            <a:off x="8325876" y="3094378"/>
            <a:ext cx="1828800" cy="257175"/>
            <a:chOff x="2222" y="3039"/>
            <a:chExt cx="1152" cy="162"/>
          </a:xfrm>
        </p:grpSpPr>
        <p:sp>
          <p:nvSpPr>
            <p:cNvPr id="184" name="Text Box 19">
              <a:extLst>
                <a:ext uri="{FF2B5EF4-FFF2-40B4-BE49-F238E27FC236}">
                  <a16:creationId xmlns:a16="http://schemas.microsoft.com/office/drawing/2014/main" id="{678874A7-3358-5245-A855-DD7E0879D4F7}"/>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Line 21">
              <a:extLst>
                <a:ext uri="{FF2B5EF4-FFF2-40B4-BE49-F238E27FC236}">
                  <a16:creationId xmlns:a16="http://schemas.microsoft.com/office/drawing/2014/main" id="{56F7C457-03D8-8D48-AA90-B8A469907EAC}"/>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6" name="Text Box 20">
            <a:extLst>
              <a:ext uri="{FF2B5EF4-FFF2-40B4-BE49-F238E27FC236}">
                <a16:creationId xmlns:a16="http://schemas.microsoft.com/office/drawing/2014/main" id="{69FC3B3A-305F-9B42-8C7E-1C83075E3B36}"/>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5E98E9E8-48DD-2748-A76A-B86C9C5E697C}"/>
              </a:ext>
            </a:extLst>
          </p:cNvPr>
          <p:cNvGrpSpPr/>
          <p:nvPr/>
        </p:nvGrpSpPr>
        <p:grpSpPr>
          <a:xfrm>
            <a:off x="8049650" y="5037504"/>
            <a:ext cx="4142349" cy="933582"/>
            <a:chOff x="8049650" y="5037504"/>
            <a:chExt cx="4142349" cy="933582"/>
          </a:xfrm>
        </p:grpSpPr>
        <p:sp>
          <p:nvSpPr>
            <p:cNvPr id="188" name="Text Box 7">
              <a:extLst>
                <a:ext uri="{FF2B5EF4-FFF2-40B4-BE49-F238E27FC236}">
                  <a16:creationId xmlns:a16="http://schemas.microsoft.com/office/drawing/2014/main" id="{547ACF72-ABFE-F64D-A037-06CF279C9791}"/>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9" name="Text Box 8">
              <a:extLst>
                <a:ext uri="{FF2B5EF4-FFF2-40B4-BE49-F238E27FC236}">
                  <a16:creationId xmlns:a16="http://schemas.microsoft.com/office/drawing/2014/main" id="{ECD6AB09-3FC5-E94A-8358-34E4DEA2C45B}"/>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0" name="Line 9">
              <a:extLst>
                <a:ext uri="{FF2B5EF4-FFF2-40B4-BE49-F238E27FC236}">
                  <a16:creationId xmlns:a16="http://schemas.microsoft.com/office/drawing/2014/main" id="{7D4185C1-C6BE-C246-B80B-AE0463D5FBCE}"/>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2" name="Group 191">
            <a:extLst>
              <a:ext uri="{FF2B5EF4-FFF2-40B4-BE49-F238E27FC236}">
                <a16:creationId xmlns:a16="http://schemas.microsoft.com/office/drawing/2014/main" id="{72958F88-7074-B842-A46E-481DB4E01207}"/>
              </a:ext>
            </a:extLst>
          </p:cNvPr>
          <p:cNvGrpSpPr/>
          <p:nvPr/>
        </p:nvGrpSpPr>
        <p:grpSpPr>
          <a:xfrm>
            <a:off x="2271408" y="3285357"/>
            <a:ext cx="3548062" cy="989290"/>
            <a:chOff x="2270357" y="3283338"/>
            <a:chExt cx="3548062" cy="989290"/>
          </a:xfrm>
        </p:grpSpPr>
        <p:sp>
          <p:nvSpPr>
            <p:cNvPr id="193" name="Freeform 11">
              <a:extLst>
                <a:ext uri="{FF2B5EF4-FFF2-40B4-BE49-F238E27FC236}">
                  <a16:creationId xmlns:a16="http://schemas.microsoft.com/office/drawing/2014/main" id="{52733FCF-77DF-9549-96B3-58AA1212641C}"/>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94" name="Group 193">
              <a:extLst>
                <a:ext uri="{FF2B5EF4-FFF2-40B4-BE49-F238E27FC236}">
                  <a16:creationId xmlns:a16="http://schemas.microsoft.com/office/drawing/2014/main" id="{C96D5C38-D258-7844-A167-A26AFEEF24DC}"/>
                </a:ext>
              </a:extLst>
            </p:cNvPr>
            <p:cNvGrpSpPr/>
            <p:nvPr/>
          </p:nvGrpSpPr>
          <p:grpSpPr>
            <a:xfrm>
              <a:off x="2270357" y="3545923"/>
              <a:ext cx="3548062" cy="726705"/>
              <a:chOff x="2270357" y="3545923"/>
              <a:chExt cx="3548062" cy="726705"/>
            </a:xfrm>
          </p:grpSpPr>
          <p:sp>
            <p:nvSpPr>
              <p:cNvPr id="195" name="Text Box 12">
                <a:extLst>
                  <a:ext uri="{FF2B5EF4-FFF2-40B4-BE49-F238E27FC236}">
                    <a16:creationId xmlns:a16="http://schemas.microsoft.com/office/drawing/2014/main" id="{3746DB42-5771-AD4D-9F11-055A2239F8E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6" name="Line 13">
                <a:extLst>
                  <a:ext uri="{FF2B5EF4-FFF2-40B4-BE49-F238E27FC236}">
                    <a16:creationId xmlns:a16="http://schemas.microsoft.com/office/drawing/2014/main" id="{F8840150-1E50-BA43-88E4-6F9188C56B55}"/>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Text Box 48">
                <a:extLst>
                  <a:ext uri="{FF2B5EF4-FFF2-40B4-BE49-F238E27FC236}">
                    <a16:creationId xmlns:a16="http://schemas.microsoft.com/office/drawing/2014/main" id="{13B3F6FD-1B58-2540-B908-71B7D9EFB8FD}"/>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98" name="Text Box 19">
            <a:extLst>
              <a:ext uri="{FF2B5EF4-FFF2-40B4-BE49-F238E27FC236}">
                <a16:creationId xmlns:a16="http://schemas.microsoft.com/office/drawing/2014/main" id="{A11F89D9-6E4B-F142-B680-CA9246FEB5B1}"/>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99" name="Text Box 20">
            <a:extLst>
              <a:ext uri="{FF2B5EF4-FFF2-40B4-BE49-F238E27FC236}">
                <a16:creationId xmlns:a16="http://schemas.microsoft.com/office/drawing/2014/main" id="{F9D8503E-DBC4-144B-9DCA-064A69A8F4DF}"/>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59" name="Slide Number Placeholder 2">
            <a:extLst>
              <a:ext uri="{FF2B5EF4-FFF2-40B4-BE49-F238E27FC236}">
                <a16:creationId xmlns:a16="http://schemas.microsoft.com/office/drawing/2014/main" id="{4C651C60-2DE4-0846-A035-0E312850CE3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55</a:t>
            </a:fld>
            <a:endParaRPr lang="en-US" dirty="0"/>
          </a:p>
        </p:txBody>
      </p:sp>
    </p:spTree>
    <p:extLst>
      <p:ext uri="{BB962C8B-B14F-4D97-AF65-F5344CB8AC3E}">
        <p14:creationId xmlns:p14="http://schemas.microsoft.com/office/powerpoint/2010/main" val="38153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has a fatal flaw!</a:t>
            </a:r>
            <a:endParaRPr lang="en-US" sz="4400" dirty="0"/>
          </a:p>
        </p:txBody>
      </p:sp>
      <p:sp>
        <p:nvSpPr>
          <p:cNvPr id="54" name="Rectangle 3">
            <a:extLst>
              <a:ext uri="{FF2B5EF4-FFF2-40B4-BE49-F238E27FC236}">
                <a16:creationId xmlns:a16="http://schemas.microsoft.com/office/drawing/2014/main" id="{24A7E6D3-44BD-F44B-9E30-860EE5046FF6}"/>
              </a:ext>
            </a:extLst>
          </p:cNvPr>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know what happened at receiver!</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ectangle 4">
            <a:extLst>
              <a:ext uri="{FF2B5EF4-FFF2-40B4-BE49-F238E27FC236}">
                <a16:creationId xmlns:a16="http://schemas.microsoft.com/office/drawing/2014/main" id="{A5980F19-9541-754D-B1F9-A97DD6E77B8E}"/>
              </a:ext>
            </a:extLst>
          </p:cNvPr>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retransmits current pkt if ACK/NAK corrupted</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each pkt</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6" name="Group 13">
            <a:extLst>
              <a:ext uri="{FF2B5EF4-FFF2-40B4-BE49-F238E27FC236}">
                <a16:creationId xmlns:a16="http://schemas.microsoft.com/office/drawing/2014/main" id="{DD203542-E210-7447-A332-31A71101B61E}"/>
              </a:ext>
            </a:extLst>
          </p:cNvPr>
          <p:cNvGrpSpPr>
            <a:grpSpLocks/>
          </p:cNvGrpSpPr>
          <p:nvPr/>
        </p:nvGrpSpPr>
        <p:grpSpPr bwMode="auto">
          <a:xfrm>
            <a:off x="3103667" y="4578498"/>
            <a:ext cx="5984666" cy="1603375"/>
            <a:chOff x="1552" y="2800"/>
            <a:chExt cx="2578" cy="1010"/>
          </a:xfrm>
        </p:grpSpPr>
        <p:sp>
          <p:nvSpPr>
            <p:cNvPr id="57" name="Rectangle 7">
              <a:extLst>
                <a:ext uri="{FF2B5EF4-FFF2-40B4-BE49-F238E27FC236}">
                  <a16:creationId xmlns:a16="http://schemas.microsoft.com/office/drawing/2014/main" id="{7263B3B4-235C-B144-9AEF-471ED41D188E}"/>
                </a:ext>
              </a:extLst>
            </p:cNvPr>
            <p:cNvSpPr>
              <a:spLocks noChangeArrowheads="1"/>
            </p:cNvSpPr>
            <p:nvPr/>
          </p:nvSpPr>
          <p:spPr bwMode="auto">
            <a:xfrm>
              <a:off x="1552" y="2974"/>
              <a:ext cx="2578" cy="836"/>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8" name="Rectangle 9">
              <a:extLst>
                <a:ext uri="{FF2B5EF4-FFF2-40B4-BE49-F238E27FC236}">
                  <a16:creationId xmlns:a16="http://schemas.microsoft.com/office/drawing/2014/main" id="{2C183582-BCD6-964F-9986-EC99BBA65A9F}"/>
                </a:ext>
              </a:extLst>
            </p:cNvPr>
            <p:cNvSpPr>
              <a:spLocks noChangeArrowheads="1"/>
            </p:cNvSpPr>
            <p:nvPr/>
          </p:nvSpPr>
          <p:spPr bwMode="auto">
            <a:xfrm>
              <a:off x="2226" y="2864"/>
              <a:ext cx="596"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9" name="Text Box 10">
              <a:extLst>
                <a:ext uri="{FF2B5EF4-FFF2-40B4-BE49-F238E27FC236}">
                  <a16:creationId xmlns:a16="http://schemas.microsoft.com/office/drawing/2014/main" id="{51B6B572-EC0D-AF4F-816C-095262254C5F}"/>
                </a:ext>
              </a:extLst>
            </p:cNvPr>
            <p:cNvSpPr txBox="1">
              <a:spLocks noChangeArrowheads="1"/>
            </p:cNvSpPr>
            <p:nvPr/>
          </p:nvSpPr>
          <p:spPr bwMode="auto">
            <a:xfrm>
              <a:off x="1724" y="2800"/>
              <a:ext cx="10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60" name="Text Box 6">
              <a:extLst>
                <a:ext uri="{FF2B5EF4-FFF2-40B4-BE49-F238E27FC236}">
                  <a16:creationId xmlns:a16="http://schemas.microsoft.com/office/drawing/2014/main" id="{76C910B9-5EA9-F245-95E8-43CDADF70A45}"/>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0" name="Slide Number Placeholder 2">
            <a:extLst>
              <a:ext uri="{FF2B5EF4-FFF2-40B4-BE49-F238E27FC236}">
                <a16:creationId xmlns:a16="http://schemas.microsoft.com/office/drawing/2014/main" id="{85301A5D-98A1-5549-8702-D978C38EA8B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56</a:t>
            </a:fld>
            <a:endParaRPr lang="en-US" dirty="0"/>
          </a:p>
        </p:txBody>
      </p:sp>
    </p:spTree>
    <p:extLst>
      <p:ext uri="{BB962C8B-B14F-4D97-AF65-F5344CB8AC3E}">
        <p14:creationId xmlns:p14="http://schemas.microsoft.com/office/powerpoint/2010/main" val="39673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sender, handling garbled ACK/NAKs</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isNAK(rcvpkt)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(corrupt(rcvpkt)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isNAK(rcvpkt)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&amp;&amp; isACK(rcvpkt)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sp>
        <p:nvSpPr>
          <p:cNvPr id="46" name="Slide Number Placeholder 2">
            <a:extLst>
              <a:ext uri="{FF2B5EF4-FFF2-40B4-BE49-F238E27FC236}">
                <a16:creationId xmlns:a16="http://schemas.microsoft.com/office/drawing/2014/main" id="{B69BA466-748A-4F41-808A-2B33C515BE9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57</a:t>
            </a:fld>
            <a:endParaRPr lang="en-US" dirty="0"/>
          </a:p>
        </p:txBody>
      </p:sp>
    </p:spTree>
    <p:extLst>
      <p:ext uri="{BB962C8B-B14F-4D97-AF65-F5344CB8AC3E}">
        <p14:creationId xmlns:p14="http://schemas.microsoft.com/office/powerpoint/2010/main" val="6410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receiver, handling garbled ACK/NAKs</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Slide Number Placeholder 2">
            <a:extLst>
              <a:ext uri="{FF2B5EF4-FFF2-40B4-BE49-F238E27FC236}">
                <a16:creationId xmlns:a16="http://schemas.microsoft.com/office/drawing/2014/main" id="{AEE3DD85-1A48-8443-9ED5-CEDD24C7FA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58</a:t>
            </a:fld>
            <a:endParaRPr lang="en-US" dirty="0"/>
          </a:p>
        </p:txBody>
      </p:sp>
    </p:spTree>
    <p:extLst>
      <p:ext uri="{BB962C8B-B14F-4D97-AF65-F5344CB8AC3E}">
        <p14:creationId xmlns:p14="http://schemas.microsoft.com/office/powerpoint/2010/main" val="34543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discussion</a:t>
            </a:r>
            <a:endParaRPr lang="en-US" sz="4400" dirty="0"/>
          </a:p>
        </p:txBody>
      </p:sp>
      <p:sp>
        <p:nvSpPr>
          <p:cNvPr id="44" name="Rectangle 3">
            <a:extLst>
              <a:ext uri="{FF2B5EF4-FFF2-40B4-BE49-F238E27FC236}">
                <a16:creationId xmlns:a16="http://schemas.microsoft.com/office/drawing/2014/main" id="{4DBF4802-B282-F141-BA7A-BF4F98FB2E8F}"/>
              </a:ext>
            </a:extLst>
          </p:cNvPr>
          <p:cNvSpPr txBox="1">
            <a:spLocks noChangeArrowheads="1"/>
          </p:cNvSpPr>
          <p:nvPr/>
        </p:nvSpPr>
        <p:spPr>
          <a:xfrm>
            <a:off x="798690" y="1355502"/>
            <a:ext cx="529731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added to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(0,1) will suffice.  Why?</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must check if received ACK/NAK corrupted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twice as many states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state must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remember” whether “expected” pkt should have seq # of 0 or 1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Rectangle 4">
            <a:extLst>
              <a:ext uri="{FF2B5EF4-FFF2-40B4-BE49-F238E27FC236}">
                <a16:creationId xmlns:a16="http://schemas.microsoft.com/office/drawing/2014/main" id="{BEBB060B-A254-E240-9526-00C3EB96E136}"/>
              </a:ext>
            </a:extLst>
          </p:cNvPr>
          <p:cNvSpPr txBox="1">
            <a:spLocks noChangeArrowheads="1"/>
          </p:cNvSpPr>
          <p:nvPr/>
        </p:nvSpPr>
        <p:spPr>
          <a:xfrm>
            <a:off x="6543540" y="1355502"/>
            <a:ext cx="484976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receiver:</a:t>
            </a:r>
            <a:endPar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must check if received packet is duplicate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indicates whether 0 or 1 is expected pkt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receiver can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if its last ACK/NAK received OK at sender</a:t>
            </a:r>
          </a:p>
        </p:txBody>
      </p:sp>
      <p:sp>
        <p:nvSpPr>
          <p:cNvPr id="5" name="Slide Number Placeholder 2">
            <a:extLst>
              <a:ext uri="{FF2B5EF4-FFF2-40B4-BE49-F238E27FC236}">
                <a16:creationId xmlns:a16="http://schemas.microsoft.com/office/drawing/2014/main" id="{ADBE880F-C2E4-0642-AE62-E70C2E89903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59</a:t>
            </a:fld>
            <a:endParaRPr lang="en-US" dirty="0"/>
          </a:p>
        </p:txBody>
      </p:sp>
    </p:spTree>
    <p:extLst>
      <p:ext uri="{BB962C8B-B14F-4D97-AF65-F5344CB8AC3E}">
        <p14:creationId xmlns:p14="http://schemas.microsoft.com/office/powerpoint/2010/main" val="39640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sp>
        <p:nvSpPr>
          <p:cNvPr id="517" name="Rectangle 3">
            <a:extLst>
              <a:ext uri="{FF2B5EF4-FFF2-40B4-BE49-F238E27FC236}">
                <a16:creationId xmlns:a16="http://schemas.microsoft.com/office/drawing/2014/main" id="{5055A8EA-25BB-5D41-BECF-4117E4AC2670}"/>
              </a:ext>
            </a:extLst>
          </p:cNvPr>
          <p:cNvSpPr txBox="1">
            <a:spLocks noChangeArrowheads="1"/>
          </p:cNvSpPr>
          <p:nvPr/>
        </p:nvSpPr>
        <p:spPr>
          <a:xfrm>
            <a:off x="772701" y="4182651"/>
            <a:ext cx="5230917" cy="14136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network layer: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hosts</a:t>
            </a:r>
          </a:p>
        </p:txBody>
      </p:sp>
      <p:grpSp>
        <p:nvGrpSpPr>
          <p:cNvPr id="9" name="Group 8">
            <a:extLst>
              <a:ext uri="{FF2B5EF4-FFF2-40B4-BE49-F238E27FC236}">
                <a16:creationId xmlns:a16="http://schemas.microsoft.com/office/drawing/2014/main" id="{D2B3154C-E2F2-B640-9101-FD641275409F}"/>
              </a:ext>
            </a:extLst>
          </p:cNvPr>
          <p:cNvGrpSpPr/>
          <p:nvPr/>
        </p:nvGrpSpPr>
        <p:grpSpPr>
          <a:xfrm>
            <a:off x="6278709" y="1094882"/>
            <a:ext cx="5468536" cy="5077175"/>
            <a:chOff x="6430780" y="1365914"/>
            <a:chExt cx="5468536" cy="5077175"/>
          </a:xfrm>
        </p:grpSpPr>
        <p:sp>
          <p:nvSpPr>
            <p:cNvPr id="10" name="Rectangle 9">
              <a:extLst>
                <a:ext uri="{FF2B5EF4-FFF2-40B4-BE49-F238E27FC236}">
                  <a16:creationId xmlns:a16="http://schemas.microsoft.com/office/drawing/2014/main" id="{1E4A5E17-837C-DE48-93F3-00B93CF1AE37}"/>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C856713D-7747-664B-A733-CBE345A08191}"/>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Text Box 11">
              <a:extLst>
                <a:ext uri="{FF2B5EF4-FFF2-40B4-BE49-F238E27FC236}">
                  <a16:creationId xmlns:a16="http://schemas.microsoft.com/office/drawing/2014/main" id="{83681804-D37D-9E4B-A91F-556F18A79F50}"/>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 name="Rectangle 4">
              <a:extLst>
                <a:ext uri="{FF2B5EF4-FFF2-40B4-BE49-F238E27FC236}">
                  <a16:creationId xmlns:a16="http://schemas.microsoft.com/office/drawing/2014/main" id="{2B981950-019B-6940-9B4D-39B4F993673F}"/>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 protocol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Ann and Bill who demux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4" name="Rectangle 13">
            <a:extLst>
              <a:ext uri="{FF2B5EF4-FFF2-40B4-BE49-F238E27FC236}">
                <a16:creationId xmlns:a16="http://schemas.microsoft.com/office/drawing/2014/main" id="{DA8E19E6-C8F3-AD4D-8133-B75677CF81D5}"/>
              </a:ext>
            </a:extLst>
          </p:cNvPr>
          <p:cNvSpPr/>
          <p:nvPr/>
        </p:nvSpPr>
        <p:spPr>
          <a:xfrm>
            <a:off x="6319264" y="4430905"/>
            <a:ext cx="5059089" cy="66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F55E6C29-4D3E-9C46-8DC6-206D0A0BA71B}"/>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3">
            <a:extLst>
              <a:ext uri="{FF2B5EF4-FFF2-40B4-BE49-F238E27FC236}">
                <a16:creationId xmlns:a16="http://schemas.microsoft.com/office/drawing/2014/main" id="{C2231299-1804-1A4A-874F-40CEED40DFB5}"/>
              </a:ext>
            </a:extLst>
          </p:cNvPr>
          <p:cNvSpPr txBox="1">
            <a:spLocks noChangeArrowheads="1"/>
          </p:cNvSpPr>
          <p:nvPr/>
        </p:nvSpPr>
        <p:spPr>
          <a:xfrm>
            <a:off x="857400" y="1639329"/>
            <a:ext cx="5230917" cy="22556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transport layer</a:t>
            </a:r>
            <a:r>
              <a:rPr kumimoji="0" lang="en-US" sz="3200" b="0" i="1" u="none" strike="noStrike" kern="1200" cap="none" spc="0" normalizeH="0" baseline="0" noProof="0" dirty="0">
                <a:ln>
                  <a:noFill/>
                </a:ln>
                <a:solidFill>
                  <a:srgbClr val="00009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processes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relies on, enhances, network layer services</a:t>
            </a:r>
          </a:p>
        </p:txBody>
      </p:sp>
      <p:sp>
        <p:nvSpPr>
          <p:cNvPr id="17" name="Rectangle 16">
            <a:extLst>
              <a:ext uri="{FF2B5EF4-FFF2-40B4-BE49-F238E27FC236}">
                <a16:creationId xmlns:a16="http://schemas.microsoft.com/office/drawing/2014/main" id="{71AB5C96-23A1-384D-A9A5-2F6AB9A8C4BD}"/>
              </a:ext>
            </a:extLst>
          </p:cNvPr>
          <p:cNvSpPr/>
          <p:nvPr/>
        </p:nvSpPr>
        <p:spPr>
          <a:xfrm>
            <a:off x="6384620" y="5121981"/>
            <a:ext cx="5059089" cy="66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879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17"/>
                                        </p:tgtEl>
                                        <p:attrNameLst>
                                          <p:attrName>style.visibility</p:attrName>
                                        </p:attrNameLst>
                                      </p:cBhvr>
                                      <p:to>
                                        <p:strVal val="visible"/>
                                      </p:to>
                                    </p:set>
                                    <p:animEffect transition="in" filter="dissolve">
                                      <p:cBhvr>
                                        <p:cTn id="16" dur="500"/>
                                        <p:tgtEl>
                                          <p:spTgt spid="517"/>
                                        </p:tgtEl>
                                      </p:cBhvr>
                                    </p:animEffect>
                                  </p:childTnLst>
                                </p:cTn>
                              </p:par>
                              <p:par>
                                <p:cTn id="17" presetID="9" presetClass="exit" presetSubtype="0" fill="hold" grpId="0" nodeType="withEffect">
                                  <p:stCondLst>
                                    <p:cond delay="0"/>
                                  </p:stCondLst>
                                  <p:childTnLst>
                                    <p:animEffect transition="out" filter="dissolv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4" grpId="0" animBg="1"/>
      <p:bldP spid="16" grpId="0"/>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a NAK-free protocol</a:t>
            </a:r>
            <a:endParaRPr lang="en-US" sz="4400" dirty="0"/>
          </a:p>
        </p:txBody>
      </p:sp>
      <p:sp>
        <p:nvSpPr>
          <p:cNvPr id="8" name="Rectangle 3">
            <a:extLst>
              <a:ext uri="{FF2B5EF4-FFF2-40B4-BE49-F238E27FC236}">
                <a16:creationId xmlns:a16="http://schemas.microsoft.com/office/drawing/2014/main" id="{1BA8C5E8-28A5-424A-B91B-D36BE3AFCEC5}"/>
              </a:ext>
            </a:extLst>
          </p:cNvPr>
          <p:cNvSpPr txBox="1">
            <a:spLocks noChangeArrowheads="1"/>
          </p:cNvSpPr>
          <p:nvPr/>
        </p:nvSpPr>
        <p:spPr>
          <a:xfrm>
            <a:off x="606648" y="1714500"/>
            <a:ext cx="10978703" cy="33855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same functionality as rdt2.1, using ACKs only</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instead of NAK, receiver sends ACK for last pkt received OK</a:t>
            </a:r>
          </a:p>
          <a:p>
            <a:pPr marL="808038" marR="0" lvl="1" indent="-2190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 must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explicitly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include seq # of pkt being ACKed </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duplicate ACK at sender results in same action as NAK: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retransmit current pkt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1719ED-B423-3644-A6E8-F9BF7FA75BB0}"/>
              </a:ext>
            </a:extLst>
          </p:cNvPr>
          <p:cNvSpPr txBox="1"/>
          <p:nvPr/>
        </p:nvSpPr>
        <p:spPr>
          <a:xfrm>
            <a:off x="798690" y="4623515"/>
            <a:ext cx="90637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 we will see, TCP uses this approach to be NAK-free</a:t>
            </a:r>
          </a:p>
        </p:txBody>
      </p:sp>
      <p:sp>
        <p:nvSpPr>
          <p:cNvPr id="5" name="Slide Number Placeholder 2">
            <a:extLst>
              <a:ext uri="{FF2B5EF4-FFF2-40B4-BE49-F238E27FC236}">
                <a16:creationId xmlns:a16="http://schemas.microsoft.com/office/drawing/2014/main" id="{27705518-50B7-6645-9746-6EF1FD05E89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60</a:t>
            </a:fld>
            <a:endParaRPr lang="en-US" dirty="0"/>
          </a:p>
        </p:txBody>
      </p:sp>
    </p:spTree>
    <p:extLst>
      <p:ext uri="{BB962C8B-B14F-4D97-AF65-F5344CB8AC3E}">
        <p14:creationId xmlns:p14="http://schemas.microsoft.com/office/powerpoint/2010/main" val="1046636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sender, receiver fragments</a:t>
            </a:r>
            <a:endParaRPr lang="en-US" sz="4400" dirty="0"/>
          </a:p>
        </p:txBody>
      </p:sp>
      <p:grpSp>
        <p:nvGrpSpPr>
          <p:cNvPr id="45" name="Group 3">
            <a:extLst>
              <a:ext uri="{FF2B5EF4-FFF2-40B4-BE49-F238E27FC236}">
                <a16:creationId xmlns:a16="http://schemas.microsoft.com/office/drawing/2014/main" id="{44C8BE99-8D47-E84F-BBFA-C24F85149C9B}"/>
              </a:ext>
            </a:extLst>
          </p:cNvPr>
          <p:cNvGrpSpPr>
            <a:grpSpLocks/>
          </p:cNvGrpSpPr>
          <p:nvPr/>
        </p:nvGrpSpPr>
        <p:grpSpPr bwMode="auto">
          <a:xfrm>
            <a:off x="3740933" y="1183947"/>
            <a:ext cx="6508750" cy="2841625"/>
            <a:chOff x="1529" y="780"/>
            <a:chExt cx="4100" cy="1790"/>
          </a:xfrm>
        </p:grpSpPr>
        <p:grpSp>
          <p:nvGrpSpPr>
            <p:cNvPr id="46" name="Group 4">
              <a:extLst>
                <a:ext uri="{FF2B5EF4-FFF2-40B4-BE49-F238E27FC236}">
                  <a16:creationId xmlns:a16="http://schemas.microsoft.com/office/drawing/2014/main" id="{B559F62B-A8CC-314C-9FFF-E4BE95186DBA}"/>
                </a:ext>
              </a:extLst>
            </p:cNvPr>
            <p:cNvGrpSpPr>
              <a:grpSpLocks/>
            </p:cNvGrpSpPr>
            <p:nvPr/>
          </p:nvGrpSpPr>
          <p:grpSpPr bwMode="auto">
            <a:xfrm>
              <a:off x="1651" y="1399"/>
              <a:ext cx="669" cy="528"/>
              <a:chOff x="1441" y="2062"/>
              <a:chExt cx="669" cy="528"/>
            </a:xfrm>
          </p:grpSpPr>
          <p:sp>
            <p:nvSpPr>
              <p:cNvPr id="63" name="Oval 5">
                <a:extLst>
                  <a:ext uri="{FF2B5EF4-FFF2-40B4-BE49-F238E27FC236}">
                    <a16:creationId xmlns:a16="http://schemas.microsoft.com/office/drawing/2014/main" id="{62508AC8-0382-1842-A725-28AD6849BC1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Text Box 6">
                <a:extLst>
                  <a:ext uri="{FF2B5EF4-FFF2-40B4-BE49-F238E27FC236}">
                    <a16:creationId xmlns:a16="http://schemas.microsoft.com/office/drawing/2014/main" id="{1C6CF7DE-4208-0546-B6D6-E98910387184}"/>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7" name="Text Box 7">
              <a:extLst>
                <a:ext uri="{FF2B5EF4-FFF2-40B4-BE49-F238E27FC236}">
                  <a16:creationId xmlns:a16="http://schemas.microsoft.com/office/drawing/2014/main" id="{487FB5C4-F933-D746-9E6B-EB36683D91FA}"/>
                </a:ext>
              </a:extLst>
            </p:cNvPr>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8" name="Text Box 8">
              <a:extLst>
                <a:ext uri="{FF2B5EF4-FFF2-40B4-BE49-F238E27FC236}">
                  <a16:creationId xmlns:a16="http://schemas.microsoft.com/office/drawing/2014/main" id="{3AA6880E-F456-D948-8214-9C93DC52D9A7}"/>
                </a:ext>
              </a:extLst>
            </p:cNvPr>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 name="Line 9">
              <a:extLst>
                <a:ext uri="{FF2B5EF4-FFF2-40B4-BE49-F238E27FC236}">
                  <a16:creationId xmlns:a16="http://schemas.microsoft.com/office/drawing/2014/main" id="{7356AE7C-383F-CD4D-A8D4-0D863BECC90E}"/>
                </a:ext>
              </a:extLst>
            </p:cNvPr>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Line 10">
              <a:extLst>
                <a:ext uri="{FF2B5EF4-FFF2-40B4-BE49-F238E27FC236}">
                  <a16:creationId xmlns:a16="http://schemas.microsoft.com/office/drawing/2014/main" id="{AABAA468-88B5-FD4A-933F-BEE3E0E800E0}"/>
                </a:ext>
              </a:extLst>
            </p:cNvPr>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Freeform 11">
              <a:extLst>
                <a:ext uri="{FF2B5EF4-FFF2-40B4-BE49-F238E27FC236}">
                  <a16:creationId xmlns:a16="http://schemas.microsoft.com/office/drawing/2014/main" id="{1B01ED8E-ABE5-DB46-A6A7-6A5FF2599E94}"/>
                </a:ext>
              </a:extLst>
            </p:cNvPr>
            <p:cNvSpPr>
              <a:spLocks/>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Freeform 12">
              <a:extLst>
                <a:ext uri="{FF2B5EF4-FFF2-40B4-BE49-F238E27FC236}">
                  <a16:creationId xmlns:a16="http://schemas.microsoft.com/office/drawing/2014/main" id="{09A24A5A-3284-ED40-94E5-9F6FD9D580F8}"/>
                </a:ext>
              </a:extLst>
            </p:cNvPr>
            <p:cNvSpPr>
              <a:spLocks/>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Text Box 13">
              <a:extLst>
                <a:ext uri="{FF2B5EF4-FFF2-40B4-BE49-F238E27FC236}">
                  <a16:creationId xmlns:a16="http://schemas.microsoft.com/office/drawing/2014/main" id="{735F1B93-CE98-BB48-B7B4-F46E52A4B8B0}"/>
                </a:ext>
              </a:extLst>
            </p:cNvPr>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54" name="Text Box 14">
              <a:extLst>
                <a:ext uri="{FF2B5EF4-FFF2-40B4-BE49-F238E27FC236}">
                  <a16:creationId xmlns:a16="http://schemas.microsoft.com/office/drawing/2014/main" id="{1358189F-C49B-9547-B76A-603CC6295715}"/>
                </a:ext>
              </a:extLst>
            </p:cNvPr>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isACK(rcvpkt,1)</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15">
              <a:extLst>
                <a:ext uri="{FF2B5EF4-FFF2-40B4-BE49-F238E27FC236}">
                  <a16:creationId xmlns:a16="http://schemas.microsoft.com/office/drawing/2014/main" id="{96FCE930-1E3E-9749-A456-2BE07EE342E4}"/>
                </a:ext>
              </a:extLst>
            </p:cNvPr>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Freeform 16">
              <a:extLst>
                <a:ext uri="{FF2B5EF4-FFF2-40B4-BE49-F238E27FC236}">
                  <a16:creationId xmlns:a16="http://schemas.microsoft.com/office/drawing/2014/main" id="{FF0C2363-5AAB-A541-81DC-66A1639302B9}"/>
                </a:ext>
              </a:extLst>
            </p:cNvPr>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17">
              <a:extLst>
                <a:ext uri="{FF2B5EF4-FFF2-40B4-BE49-F238E27FC236}">
                  <a16:creationId xmlns:a16="http://schemas.microsoft.com/office/drawing/2014/main" id="{A50A3675-BB4B-2C49-9E0C-E3B6864FCDC4}"/>
                </a:ext>
              </a:extLst>
            </p:cNvPr>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isACK(rcvpkt,0)</a:t>
              </a:r>
              <a:r>
                <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18">
              <a:extLst>
                <a:ext uri="{FF2B5EF4-FFF2-40B4-BE49-F238E27FC236}">
                  <a16:creationId xmlns:a16="http://schemas.microsoft.com/office/drawing/2014/main" id="{398A4307-79FC-E54C-B8A4-CCE6DE226EAE}"/>
                </a:ext>
              </a:extLst>
            </p:cNvPr>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9">
              <a:extLst>
                <a:ext uri="{FF2B5EF4-FFF2-40B4-BE49-F238E27FC236}">
                  <a16:creationId xmlns:a16="http://schemas.microsoft.com/office/drawing/2014/main" id="{C0094035-BD90-5741-A641-F8D8DD3C7B8B}"/>
                </a:ext>
              </a:extLst>
            </p:cNvPr>
            <p:cNvGrpSpPr>
              <a:grpSpLocks/>
            </p:cNvGrpSpPr>
            <p:nvPr/>
          </p:nvGrpSpPr>
          <p:grpSpPr bwMode="auto">
            <a:xfrm>
              <a:off x="3135" y="1365"/>
              <a:ext cx="669" cy="528"/>
              <a:chOff x="1441" y="2062"/>
              <a:chExt cx="669" cy="528"/>
            </a:xfrm>
          </p:grpSpPr>
          <p:sp>
            <p:nvSpPr>
              <p:cNvPr id="61" name="Oval 20">
                <a:extLst>
                  <a:ext uri="{FF2B5EF4-FFF2-40B4-BE49-F238E27FC236}">
                    <a16:creationId xmlns:a16="http://schemas.microsoft.com/office/drawing/2014/main" id="{86E2B18C-13F1-BA46-BE50-CDE79E0D47C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Text Box 21">
                <a:extLst>
                  <a:ext uri="{FF2B5EF4-FFF2-40B4-BE49-F238E27FC236}">
                    <a16:creationId xmlns:a16="http://schemas.microsoft.com/office/drawing/2014/main" id="{26734C2A-3109-3D4C-BAB8-AB1B111CE99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A3A125D1-1D1E-2E4D-AE79-0DE766971E4B}"/>
                </a:ext>
              </a:extLst>
            </p:cNvPr>
            <p:cNvSpPr txBox="1">
              <a:spLocks noChangeArrowheads="1"/>
            </p:cNvSpPr>
            <p:nvPr/>
          </p:nvSpPr>
          <p:spPr bwMode="auto">
            <a:xfrm>
              <a:off x="2363" y="1810"/>
              <a:ext cx="935"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Tahoma" charset="0"/>
                  <a:ea typeface="ＭＳ Ｐゴシック" charset="0"/>
                  <a:cs typeface="+mn-cs"/>
                </a:rPr>
                <a:t>sender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Tahoma" charset="0"/>
                  <a:ea typeface="ＭＳ Ｐゴシック" charset="0"/>
                  <a:cs typeface="+mn-cs"/>
                </a:rPr>
                <a:t>fragment</a:t>
              </a:r>
            </a:p>
          </p:txBody>
        </p:sp>
      </p:grpSp>
      <p:sp>
        <p:nvSpPr>
          <p:cNvPr id="65" name="Line 23">
            <a:extLst>
              <a:ext uri="{FF2B5EF4-FFF2-40B4-BE49-F238E27FC236}">
                <a16:creationId xmlns:a16="http://schemas.microsoft.com/office/drawing/2014/main" id="{E71BBDED-78BE-4142-9E45-4E7E4B24FCA8}"/>
              </a:ext>
            </a:extLst>
          </p:cNvPr>
          <p:cNvSpPr>
            <a:spLocks noChangeShapeType="1"/>
          </p:cNvSpPr>
          <p:nvPr/>
        </p:nvSpPr>
        <p:spPr bwMode="auto">
          <a:xfrm>
            <a:off x="1978808" y="2549197"/>
            <a:ext cx="7883525" cy="2757488"/>
          </a:xfrm>
          <a:prstGeom prst="line">
            <a:avLst/>
          </a:prstGeom>
          <a:noFill/>
          <a:ln w="9525">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6" name="Group 24">
            <a:extLst>
              <a:ext uri="{FF2B5EF4-FFF2-40B4-BE49-F238E27FC236}">
                <a16:creationId xmlns:a16="http://schemas.microsoft.com/office/drawing/2014/main" id="{2E138519-EBF4-3B44-AD97-E2407D82A043}"/>
              </a:ext>
            </a:extLst>
          </p:cNvPr>
          <p:cNvGrpSpPr>
            <a:grpSpLocks/>
          </p:cNvGrpSpPr>
          <p:nvPr/>
        </p:nvGrpSpPr>
        <p:grpSpPr bwMode="auto">
          <a:xfrm>
            <a:off x="1313645" y="3769985"/>
            <a:ext cx="7234238" cy="2535237"/>
            <a:chOff x="0" y="2409"/>
            <a:chExt cx="4557" cy="1597"/>
          </a:xfrm>
        </p:grpSpPr>
        <p:sp>
          <p:nvSpPr>
            <p:cNvPr id="67" name="Text Box 25">
              <a:extLst>
                <a:ext uri="{FF2B5EF4-FFF2-40B4-BE49-F238E27FC236}">
                  <a16:creationId xmlns:a16="http://schemas.microsoft.com/office/drawing/2014/main" id="{C7F7CA42-D362-5647-A3B4-192876672E60}"/>
                </a:ext>
              </a:extLst>
            </p:cNvPr>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 </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26">
              <a:extLst>
                <a:ext uri="{FF2B5EF4-FFF2-40B4-BE49-F238E27FC236}">
                  <a16:creationId xmlns:a16="http://schemas.microsoft.com/office/drawing/2014/main" id="{2AC2EAAE-2D47-A740-B364-15C85D65C9FB}"/>
                </a:ext>
              </a:extLst>
            </p:cNvPr>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sndpkt = make_pkt(ACK1,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69" name="Group 27">
              <a:extLst>
                <a:ext uri="{FF2B5EF4-FFF2-40B4-BE49-F238E27FC236}">
                  <a16:creationId xmlns:a16="http://schemas.microsoft.com/office/drawing/2014/main" id="{D8482BD5-532F-3042-8803-E3C8BD739DC0}"/>
                </a:ext>
              </a:extLst>
            </p:cNvPr>
            <p:cNvGrpSpPr>
              <a:grpSpLocks/>
            </p:cNvGrpSpPr>
            <p:nvPr/>
          </p:nvGrpSpPr>
          <p:grpSpPr bwMode="auto">
            <a:xfrm>
              <a:off x="0" y="2409"/>
              <a:ext cx="3510" cy="1168"/>
              <a:chOff x="0" y="2409"/>
              <a:chExt cx="3510" cy="1168"/>
            </a:xfrm>
          </p:grpSpPr>
          <p:grpSp>
            <p:nvGrpSpPr>
              <p:cNvPr id="71" name="Group 28">
                <a:extLst>
                  <a:ext uri="{FF2B5EF4-FFF2-40B4-BE49-F238E27FC236}">
                    <a16:creationId xmlns:a16="http://schemas.microsoft.com/office/drawing/2014/main" id="{67FF8A8B-97EA-7D4F-A57C-A7614B5802ED}"/>
                  </a:ext>
                </a:extLst>
              </p:cNvPr>
              <p:cNvGrpSpPr>
                <a:grpSpLocks/>
              </p:cNvGrpSpPr>
              <p:nvPr/>
            </p:nvGrpSpPr>
            <p:grpSpPr bwMode="auto">
              <a:xfrm>
                <a:off x="1529" y="2687"/>
                <a:ext cx="534" cy="501"/>
                <a:chOff x="3570" y="3063"/>
                <a:chExt cx="534" cy="501"/>
              </a:xfrm>
            </p:grpSpPr>
            <p:sp>
              <p:nvSpPr>
                <p:cNvPr id="80" name="Oval 29">
                  <a:extLst>
                    <a:ext uri="{FF2B5EF4-FFF2-40B4-BE49-F238E27FC236}">
                      <a16:creationId xmlns:a16="http://schemas.microsoft.com/office/drawing/2014/main" id="{8D4E849D-9AF8-FC4F-B5E6-691ACC1951D1}"/>
                    </a:ext>
                  </a:extLst>
                </p:cNvPr>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30">
                  <a:extLst>
                    <a:ext uri="{FF2B5EF4-FFF2-40B4-BE49-F238E27FC236}">
                      <a16:creationId xmlns:a16="http://schemas.microsoft.com/office/drawing/2014/main" id="{E4385747-A861-0E4B-AF7E-71CAF80ED148}"/>
                    </a:ext>
                  </a:extLst>
                </p:cNvPr>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72" name="Freeform 31">
                <a:extLst>
                  <a:ext uri="{FF2B5EF4-FFF2-40B4-BE49-F238E27FC236}">
                    <a16:creationId xmlns:a16="http://schemas.microsoft.com/office/drawing/2014/main" id="{9115FE32-46F2-A847-8603-43A0C0E7C982}"/>
                  </a:ext>
                </a:extLst>
              </p:cNvPr>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3" name="Freeform 32">
                <a:extLst>
                  <a:ext uri="{FF2B5EF4-FFF2-40B4-BE49-F238E27FC236}">
                    <a16:creationId xmlns:a16="http://schemas.microsoft.com/office/drawing/2014/main" id="{A33629C7-E28A-5043-8973-73B06C05D8D9}"/>
                  </a:ext>
                </a:extLst>
              </p:cNvPr>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33">
                <a:extLst>
                  <a:ext uri="{FF2B5EF4-FFF2-40B4-BE49-F238E27FC236}">
                    <a16:creationId xmlns:a16="http://schemas.microsoft.com/office/drawing/2014/main" id="{7DAE0056-F522-6A47-87C1-BE5D09A7B6D3}"/>
                  </a:ext>
                </a:extLst>
              </p:cNvPr>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34">
                <a:extLst>
                  <a:ext uri="{FF2B5EF4-FFF2-40B4-BE49-F238E27FC236}">
                    <a16:creationId xmlns:a16="http://schemas.microsoft.com/office/drawing/2014/main" id="{D3183506-C985-AE4B-8786-2BF1733F19C1}"/>
                  </a:ext>
                </a:extLst>
              </p:cNvPr>
              <p:cNvSpPr>
                <a:spLocks/>
              </p:cNvSpPr>
              <p:nvPr/>
            </p:nvSpPr>
            <p:spPr bwMode="auto">
              <a:xfrm flipH="1">
                <a:off x="1237" y="2468"/>
                <a:ext cx="309" cy="856"/>
              </a:xfrm>
              <a:custGeom>
                <a:avLst/>
                <a:gdLst>
                  <a:gd name="T0" fmla="*/ 0 w 619"/>
                  <a:gd name="T1" fmla="*/ 0 h 1815"/>
                  <a:gd name="T2" fmla="*/ 0 w 619"/>
                  <a:gd name="T3" fmla="*/ 0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5">
                <a:extLst>
                  <a:ext uri="{FF2B5EF4-FFF2-40B4-BE49-F238E27FC236}">
                    <a16:creationId xmlns:a16="http://schemas.microsoft.com/office/drawing/2014/main" id="{3B7207C5-2DDB-A74F-9227-55920F12AA9A}"/>
                  </a:ext>
                </a:extLst>
              </p:cNvPr>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36">
                <a:extLst>
                  <a:ext uri="{FF2B5EF4-FFF2-40B4-BE49-F238E27FC236}">
                    <a16:creationId xmlns:a16="http://schemas.microsoft.com/office/drawing/2014/main" id="{10D86368-959C-734B-8A29-22BE54E9BF11}"/>
                  </a:ext>
                </a:extLst>
              </p:cNvPr>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has_seq1(rcvpkt))</a:t>
                </a:r>
                <a:endParaRPr kumimoji="0" lang="en-US"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37">
                <a:extLst>
                  <a:ext uri="{FF2B5EF4-FFF2-40B4-BE49-F238E27FC236}">
                    <a16:creationId xmlns:a16="http://schemas.microsoft.com/office/drawing/2014/main" id="{18F09FB4-D9AF-AD4C-B898-09D2838B6D97}"/>
                  </a:ext>
                </a:extLst>
              </p:cNvPr>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38">
                <a:extLst>
                  <a:ext uri="{FF2B5EF4-FFF2-40B4-BE49-F238E27FC236}">
                    <a16:creationId xmlns:a16="http://schemas.microsoft.com/office/drawing/2014/main" id="{E0B6922C-3192-A443-B72C-6BA385FDE71D}"/>
                  </a:ext>
                </a:extLst>
              </p:cNvPr>
              <p:cNvSpPr txBox="1">
                <a:spLocks noChangeArrowheads="1"/>
              </p:cNvSpPr>
              <p:nvPr/>
            </p:nvSpPr>
            <p:spPr bwMode="auto">
              <a:xfrm>
                <a:off x="2166" y="2709"/>
                <a:ext cx="1020"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prstDash val="dash"/>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Tahoma" charset="0"/>
                    <a:ea typeface="ＭＳ Ｐゴシック" charset="0"/>
                    <a:cs typeface="+mn-cs"/>
                  </a:rPr>
                  <a:t>receiver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Tahoma" charset="0"/>
                    <a:ea typeface="ＭＳ Ｐゴシック" charset="0"/>
                    <a:cs typeface="+mn-cs"/>
                  </a:rPr>
                  <a:t>fragment</a:t>
                </a:r>
              </a:p>
            </p:txBody>
          </p:sp>
        </p:grpSp>
        <p:sp>
          <p:nvSpPr>
            <p:cNvPr id="70" name="Text Box 39">
              <a:extLst>
                <a:ext uri="{FF2B5EF4-FFF2-40B4-BE49-F238E27FC236}">
                  <a16:creationId xmlns:a16="http://schemas.microsoft.com/office/drawing/2014/main" id="{60BFA42A-F9D1-AB4D-86F4-23CB7F278388}"/>
                </a:ext>
              </a:extLst>
            </p:cNvPr>
            <p:cNvSpPr txBox="1">
              <a:spLocks noChangeArrowheads="1"/>
            </p:cNvSpPr>
            <p:nvPr/>
          </p:nvSpPr>
          <p:spPr bwMode="auto">
            <a:xfrm>
              <a:off x="4318" y="2585"/>
              <a:ext cx="23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ymbol" charset="0"/>
                  <a:ea typeface="ＭＳ Ｐゴシック" charset="0"/>
                  <a:cs typeface="+mn-cs"/>
                </a:rPr>
                <a:t>L</a:t>
              </a:r>
            </a:p>
          </p:txBody>
        </p:sp>
      </p:grpSp>
      <p:sp>
        <p:nvSpPr>
          <p:cNvPr id="40" name="Slide Number Placeholder 2">
            <a:extLst>
              <a:ext uri="{FF2B5EF4-FFF2-40B4-BE49-F238E27FC236}">
                <a16:creationId xmlns:a16="http://schemas.microsoft.com/office/drawing/2014/main" id="{F6D97494-9500-EB4E-A367-8D096797D4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61</a:t>
            </a:fld>
            <a:endParaRPr lang="en-US" dirty="0"/>
          </a:p>
        </p:txBody>
      </p:sp>
    </p:spTree>
    <p:extLst>
      <p:ext uri="{BB962C8B-B14F-4D97-AF65-F5344CB8AC3E}">
        <p14:creationId xmlns:p14="http://schemas.microsoft.com/office/powerpoint/2010/main" val="20338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p>
        </p:txBody>
      </p:sp>
      <p:sp>
        <p:nvSpPr>
          <p:cNvPr id="5" name="Slide Number Placeholder 2">
            <a:extLst>
              <a:ext uri="{FF2B5EF4-FFF2-40B4-BE49-F238E27FC236}">
                <a16:creationId xmlns:a16="http://schemas.microsoft.com/office/drawing/2014/main" id="{B81C8263-652B-B54F-A380-A9D05ECA037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62</a:t>
            </a:fld>
            <a:endParaRPr lang="en-US" dirty="0"/>
          </a:p>
        </p:txBody>
      </p:sp>
    </p:spTree>
    <p:extLst>
      <p:ext uri="{BB962C8B-B14F-4D97-AF65-F5344CB8AC3E}">
        <p14:creationId xmlns:p14="http://schemas.microsoft.com/office/powerpoint/2010/main" val="14110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06400" marR="0" lvl="0" indent="-341313" algn="l" defTabSz="914400" rtl="0" eaLnBrk="1" fontAlgn="auto" latinLnBrk="0" hangingPunct="1">
              <a:lnSpc>
                <a:spcPct val="8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06400" marR="0" lvl="0" indent="-341313" algn="l" defTabSz="914400" rtl="0" eaLnBrk="1" fontAlgn="auto" latinLnBrk="0" hangingPunct="1">
              <a:lnSpc>
                <a:spcPct val="7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packet being ACKed</a:t>
            </a:r>
          </a:p>
        </p:txBody>
      </p:sp>
      <p:grpSp>
        <p:nvGrpSpPr>
          <p:cNvPr id="3" name="Group 2">
            <a:extLst>
              <a:ext uri="{FF2B5EF4-FFF2-40B4-BE49-F238E27FC236}">
                <a16:creationId xmlns:a16="http://schemas.microsoft.com/office/drawing/2014/main" id="{67B4DB3B-FB87-7B42-8ADE-E098B4B1CDD9}"/>
              </a:ext>
            </a:extLst>
          </p:cNvPr>
          <p:cNvGrpSpPr/>
          <p:nvPr/>
        </p:nvGrpSpPr>
        <p:grpSpPr>
          <a:xfrm>
            <a:off x="3852654" y="4876800"/>
            <a:ext cx="3484723" cy="1905000"/>
            <a:chOff x="3667124" y="4359729"/>
            <a:chExt cx="3484723"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5"/>
              <a:ext cx="1219544" cy="3703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C00000"/>
                  </a:solidFill>
                  <a:effectLst/>
                  <a:uLnTx/>
                  <a:uFillTx/>
                  <a:latin typeface="Tahoma" charset="0"/>
                  <a:ea typeface="ＭＳ Ｐゴシック" charset="0"/>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313" algn="l" defTabSz="914400" rtl="0" eaLnBrk="1" fontAlgn="auto" latinLnBrk="0" hangingPunct="1">
              <a:lnSpc>
                <a:spcPct val="10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countdown timer to interrupt after “reasonable” amount of time</a:t>
            </a:r>
          </a:p>
        </p:txBody>
      </p:sp>
      <p:sp>
        <p:nvSpPr>
          <p:cNvPr id="9" name="Slide Number Placeholder 2">
            <a:extLst>
              <a:ext uri="{FF2B5EF4-FFF2-40B4-BE49-F238E27FC236}">
                <a16:creationId xmlns:a16="http://schemas.microsoft.com/office/drawing/2014/main" id="{BA1AE1C8-34DA-8649-8588-05545644E51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63</a:t>
            </a:fld>
            <a:endParaRPr lang="en-US" dirty="0"/>
          </a:p>
        </p:txBody>
      </p:sp>
    </p:spTree>
    <p:extLst>
      <p:ext uri="{BB962C8B-B14F-4D97-AF65-F5344CB8AC3E}">
        <p14:creationId xmlns:p14="http://schemas.microsoft.com/office/powerpoint/2010/main" val="11267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33239" cy="1239836"/>
            <a:chOff x="2638761" y="2958772"/>
            <a:chExt cx="1933239"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 name="Oval 2">
            <a:extLst>
              <a:ext uri="{FF2B5EF4-FFF2-40B4-BE49-F238E27FC236}">
                <a16:creationId xmlns:a16="http://schemas.microsoft.com/office/drawing/2014/main" id="{D28BBA62-6263-C843-B29E-56B49980762A}"/>
              </a:ext>
            </a:extLst>
          </p:cNvPr>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9E2FDDC8-8D96-114D-9DC7-646B2E492AD9}"/>
              </a:ext>
            </a:extLst>
          </p:cNvPr>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D7B88F9-3891-3046-A064-B332A3527756}"/>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22A35A9-A643-7C42-B044-B85FAF6A97F9}"/>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29138640-D128-B549-B272-9634FBE0E919}"/>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F8621F76-605F-FD4F-BBDF-20014AAFC358}"/>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EC2E0DE7-1242-394F-B32C-D2097A456FDC}"/>
              </a:ext>
            </a:extLst>
          </p:cNvPr>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Slide Number Placeholder 2">
            <a:extLst>
              <a:ext uri="{FF2B5EF4-FFF2-40B4-BE49-F238E27FC236}">
                <a16:creationId xmlns:a16="http://schemas.microsoft.com/office/drawing/2014/main" id="{E51BA6D5-B9A8-EF43-ACE9-5217445FDC7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64</a:t>
            </a:fld>
            <a:endParaRPr lang="en-US" dirty="0"/>
          </a:p>
        </p:txBody>
      </p:sp>
    </p:spTree>
    <p:extLst>
      <p:ext uri="{BB962C8B-B14F-4D97-AF65-F5344CB8AC3E}">
        <p14:creationId xmlns:p14="http://schemas.microsoft.com/office/powerpoint/2010/main" val="18320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45938" cy="1239836"/>
            <a:chOff x="2638761" y="2958772"/>
            <a:chExt cx="1945938"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E1668F5-8EFC-FD4A-B0AD-080420B8D736}"/>
              </a:ext>
            </a:extLst>
          </p:cNvPr>
          <p:cNvGrpSpPr/>
          <p:nvPr/>
        </p:nvGrpSpPr>
        <p:grpSpPr>
          <a:xfrm>
            <a:off x="7977523" y="2372984"/>
            <a:ext cx="2447925" cy="741363"/>
            <a:chOff x="7977523" y="2372984"/>
            <a:chExt cx="2447925" cy="741363"/>
          </a:xfrm>
        </p:grpSpPr>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isACK(rcvpkt,1)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grpSp>
        <p:nvGrpSpPr>
          <p:cNvPr id="7" name="Group 6">
            <a:extLst>
              <a:ext uri="{FF2B5EF4-FFF2-40B4-BE49-F238E27FC236}">
                <a16:creationId xmlns:a16="http://schemas.microsoft.com/office/drawing/2014/main" id="{5B0F4E74-4AD1-1841-A169-2F112B1736DB}"/>
              </a:ext>
            </a:extLst>
          </p:cNvPr>
          <p:cNvGrpSpPr/>
          <p:nvPr/>
        </p:nvGrpSpPr>
        <p:grpSpPr>
          <a:xfrm>
            <a:off x="2367298" y="4307189"/>
            <a:ext cx="1973263" cy="725996"/>
            <a:chOff x="2367298" y="4307189"/>
            <a:chExt cx="1973263" cy="725996"/>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F3A5F505-AA20-9E41-BC6C-D76DEB8319CC}"/>
              </a:ext>
            </a:extLst>
          </p:cNvPr>
          <p:cNvGrpSpPr/>
          <p:nvPr/>
        </p:nvGrpSpPr>
        <p:grpSpPr>
          <a:xfrm>
            <a:off x="3029286" y="4795509"/>
            <a:ext cx="1631950" cy="1428750"/>
            <a:chOff x="3029286" y="4795509"/>
            <a:chExt cx="1631950" cy="142875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isACK(rcvpkt,0)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sp>
        <p:nvSpPr>
          <p:cNvPr id="130" name="Oval 129">
            <a:extLst>
              <a:ext uri="{FF2B5EF4-FFF2-40B4-BE49-F238E27FC236}">
                <a16:creationId xmlns:a16="http://schemas.microsoft.com/office/drawing/2014/main" id="{9AA3E79A-2611-F844-92F5-7AB7F51F61A6}"/>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6E5B91E-BBFD-F34D-BA3F-9A04F2B92A2B}"/>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CD4FE554-65E6-F444-AA3B-AD082AB372FD}"/>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3A129D4A-C779-424D-B5D4-282E5C7184B2}"/>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Slide Number Placeholder 2">
            <a:extLst>
              <a:ext uri="{FF2B5EF4-FFF2-40B4-BE49-F238E27FC236}">
                <a16:creationId xmlns:a16="http://schemas.microsoft.com/office/drawing/2014/main" id="{7A5F6544-E291-2540-84CA-0893797A7FD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65</a:t>
            </a:fld>
            <a:endParaRPr lang="en-US" dirty="0"/>
          </a:p>
        </p:txBody>
      </p:sp>
    </p:spTree>
    <p:extLst>
      <p:ext uri="{BB962C8B-B14F-4D97-AF65-F5344CB8AC3E}">
        <p14:creationId xmlns:p14="http://schemas.microsoft.com/office/powerpoint/2010/main" val="36418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207345"/>
            <a:ext cx="16716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79" name="Slide Number Placeholder 2">
            <a:extLst>
              <a:ext uri="{FF2B5EF4-FFF2-40B4-BE49-F238E27FC236}">
                <a16:creationId xmlns:a16="http://schemas.microsoft.com/office/drawing/2014/main" id="{F263271F-70B3-0945-8ECC-7ADB544583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66</a:t>
            </a:fld>
            <a:endParaRPr lang="en-US" dirty="0"/>
          </a:p>
        </p:txBody>
      </p:sp>
    </p:spTree>
    <p:extLst>
      <p:ext uri="{BB962C8B-B14F-4D97-AF65-F5344CB8AC3E}">
        <p14:creationId xmlns:p14="http://schemas.microsoft.com/office/powerpoint/2010/main" val="260942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32963" y="4166394"/>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517742"/>
            <a:ext cx="1471612" cy="404813"/>
            <a:chOff x="855" y="1773"/>
            <a:chExt cx="927" cy="255"/>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500155" y="38865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658899"/>
            <a:ext cx="1471612" cy="400050"/>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82" y="1230"/>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131982"/>
            <a:ext cx="1471613" cy="369888"/>
            <a:chOff x="841" y="1528"/>
            <a:chExt cx="927" cy="233"/>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6200644"/>
            <a:ext cx="3867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854417"/>
            <a:ext cx="1471613" cy="363538"/>
            <a:chOff x="855" y="1799"/>
            <a:chExt cx="927" cy="229"/>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21"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580889" y="2976526"/>
            <a:ext cx="911514" cy="752475"/>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0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8012670" y="4309460"/>
            <a:ext cx="2667702" cy="714018"/>
            <a:chOff x="8162097" y="4679496"/>
            <a:chExt cx="2667702" cy="714018"/>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3"/>
              <a:ext cx="1471613" cy="419101"/>
              <a:chOff x="2229" y="3467"/>
              <a:chExt cx="927" cy="264"/>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36" y="3519"/>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32824" y="4679496"/>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04583" y="4153524"/>
            <a:ext cx="3833816" cy="1104906"/>
            <a:chOff x="6954010" y="4523560"/>
            <a:chExt cx="3833816" cy="1104906"/>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54010" y="4523560"/>
              <a:ext cx="1174750" cy="609601"/>
              <a:chOff x="2830" y="3285"/>
              <a:chExt cx="740" cy="384"/>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0" y="3438"/>
                <a:ext cx="7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014" y="1229"/>
                <a:ext cx="340" cy="19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82913" y="5037915"/>
              <a:ext cx="1204913" cy="590551"/>
              <a:chOff x="4762" y="2985"/>
              <a:chExt cx="759" cy="372"/>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62" y="2985"/>
                <a:ext cx="63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67" y="3126"/>
                <a:ext cx="75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8034892" y="4967903"/>
            <a:ext cx="1457325" cy="488950"/>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104" y="2873"/>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8026461" y="5469606"/>
            <a:ext cx="1471612" cy="363538"/>
            <a:chOff x="855" y="1799"/>
            <a:chExt cx="927" cy="229"/>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6993934" y="4806637"/>
            <a:ext cx="1022350" cy="553607"/>
            <a:chOff x="6289259" y="5452590"/>
            <a:chExt cx="1022350" cy="553607"/>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39123" y="5698420"/>
              <a:ext cx="81945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89259" y="5452590"/>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grpSp>
      <p:sp>
        <p:nvSpPr>
          <p:cNvPr id="113" name="Slide Number Placeholder 2">
            <a:extLst>
              <a:ext uri="{FF2B5EF4-FFF2-40B4-BE49-F238E27FC236}">
                <a16:creationId xmlns:a16="http://schemas.microsoft.com/office/drawing/2014/main" id="{7706DBAD-0F0D-AC43-90D8-C4A8FC7233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67</a:t>
            </a:fld>
            <a:endParaRPr lang="en-US" dirty="0"/>
          </a:p>
        </p:txBody>
      </p:sp>
    </p:spTree>
    <p:extLst>
      <p:ext uri="{BB962C8B-B14F-4D97-AF65-F5344CB8AC3E}">
        <p14:creationId xmlns:p14="http://schemas.microsoft.com/office/powerpoint/2010/main" val="3176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Performance of rdt3.0 </a:t>
            </a:r>
            <a:r>
              <a:rPr lang="en-US" sz="3200" dirty="0"/>
              <a:t>(stop-and-wait)</a:t>
            </a:r>
            <a:endParaRPr lang="en-US" sz="4400"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1 Gbps link, 15 ms prop. delay, 8000 bit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536827" y="1472895"/>
            <a:ext cx="10752586"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688975" marR="0" lvl="1" indent="-23177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fraction of time sender busy sending</a:t>
            </a: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1782678" y="3526869"/>
            <a:ext cx="5724525" cy="812800"/>
            <a:chOff x="137" y="1675"/>
            <a:chExt cx="3606" cy="512"/>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47"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a:t>
              </a:r>
              <a:r>
                <a:rPr kumimoji="0" lang="en-US" sz="2400" b="0" i="1" u="none" strike="noStrike" kern="1200" cap="none" spc="0" normalizeH="0" baseline="-25000" noProof="0" dirty="0">
                  <a:ln>
                    <a:noFill/>
                  </a:ln>
                  <a:solidFill>
                    <a:prstClr val="black"/>
                  </a:solidFill>
                  <a:effectLst/>
                  <a:uLnTx/>
                  <a:uFillTx/>
                  <a:latin typeface="Calibri" panose="020F0502020204030204"/>
                  <a:ea typeface="ＭＳ Ｐゴシック" charset="0"/>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35" cy="499"/>
              <a:chOff x="155" y="2937"/>
              <a:chExt cx="235" cy="499"/>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19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2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12"/>
              <a:chOff x="1401" y="1693"/>
              <a:chExt cx="1225" cy="512"/>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53"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3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10</a:t>
                </a:r>
                <a:r>
                  <a:rPr kumimoji="0" lang="en-US" sz="2400" b="0" i="1" u="none" strike="noStrike" kern="1200" cap="none" spc="0" normalizeH="0" baseline="30000" noProof="0" dirty="0">
                    <a:ln>
                      <a:noFill/>
                    </a:ln>
                    <a:solidFill>
                      <a:prstClr val="black"/>
                    </a:solidFill>
                    <a:effectLst/>
                    <a:uLnTx/>
                    <a:uFillTx/>
                    <a:latin typeface="Calibri" panose="020F0502020204030204"/>
                    <a:ea typeface="ＭＳ Ｐゴシック" charset="0"/>
                    <a:cs typeface="+mn-cs"/>
                  </a:rPr>
                  <a:t>9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2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829076" y="3163511"/>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time to transmit packet into channel:</a:t>
            </a:r>
          </a:p>
        </p:txBody>
      </p:sp>
      <p:sp>
        <p:nvSpPr>
          <p:cNvPr id="21" name="Slide Number Placeholder 2">
            <a:extLst>
              <a:ext uri="{FF2B5EF4-FFF2-40B4-BE49-F238E27FC236}">
                <a16:creationId xmlns:a16="http://schemas.microsoft.com/office/drawing/2014/main" id="{5A944CFA-EDBD-154A-A022-BFEE848C7BD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68</a:t>
            </a:fld>
            <a:endParaRPr lang="en-US" dirty="0"/>
          </a:p>
        </p:txBody>
      </p:sp>
    </p:spTree>
    <p:extLst>
      <p:ext uri="{BB962C8B-B14F-4D97-AF65-F5344CB8AC3E}">
        <p14:creationId xmlns:p14="http://schemas.microsoft.com/office/powerpoint/2010/main" val="25950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grpSp>
        <p:nvGrpSpPr>
          <p:cNvPr id="4" name="Group 3">
            <a:extLst>
              <a:ext uri="{FF2B5EF4-FFF2-40B4-BE49-F238E27FC236}">
                <a16:creationId xmlns:a16="http://schemas.microsoft.com/office/drawing/2014/main" id="{1E77F652-670F-A845-B285-3845722C99C1}"/>
              </a:ext>
            </a:extLst>
          </p:cNvPr>
          <p:cNvGrpSpPr/>
          <p:nvPr/>
        </p:nvGrpSpPr>
        <p:grpSpPr>
          <a:xfrm>
            <a:off x="3188111" y="1436688"/>
            <a:ext cx="8729662" cy="3249612"/>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a:t>
              </a: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t = RTT + L / R</a:t>
              </a:r>
              <a:endParaRPr kumimoji="0" lang="en-US" altLang="en-US" sz="1600" b="0" i="0" u="none" strike="noStrike" kern="120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 name="Slide Number Placeholder 2">
            <a:extLst>
              <a:ext uri="{FF2B5EF4-FFF2-40B4-BE49-F238E27FC236}">
                <a16:creationId xmlns:a16="http://schemas.microsoft.com/office/drawing/2014/main" id="{144B575B-9218-5E41-8DF6-C242B94C8BE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69</a:t>
            </a:fld>
            <a:endParaRPr lang="en-US" dirty="0"/>
          </a:p>
        </p:txBody>
      </p:sp>
    </p:spTree>
    <p:extLst>
      <p:ext uri="{BB962C8B-B14F-4D97-AF65-F5344CB8AC3E}">
        <p14:creationId xmlns:p14="http://schemas.microsoft.com/office/powerpoint/2010/main" val="294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Sender: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071146" y="2078287"/>
            <a:ext cx="2415414"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270781" y="1644192"/>
            <a:ext cx="3715697" cy="40520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9491" y="2999047"/>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130" name="Slide Number Placeholder 2">
            <a:extLst>
              <a:ext uri="{FF2B5EF4-FFF2-40B4-BE49-F238E27FC236}">
                <a16:creationId xmlns:a16="http://schemas.microsoft.com/office/drawing/2014/main" id="{684D6C37-F877-7142-9DC9-7032BA75668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a:t>
            </a:fld>
            <a:endParaRPr lang="en-US" dirty="0"/>
          </a:p>
        </p:txBody>
      </p:sp>
    </p:spTree>
    <p:extLst>
      <p:ext uri="{BB962C8B-B14F-4D97-AF65-F5344CB8AC3E}">
        <p14:creationId xmlns:p14="http://schemas.microsoft.com/office/powerpoint/2010/main" val="383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dissolve">
                                      <p:cBhvr>
                                        <p:cTn id="12" dur="500"/>
                                        <p:tgtEl>
                                          <p:spTgt spid="88"/>
                                        </p:tgtEl>
                                      </p:cBhvr>
                                    </p:animEffect>
                                  </p:childTnLst>
                                </p:cTn>
                              </p:par>
                              <p:par>
                                <p:cTn id="13" presetID="0" presetClass="path" presetSubtype="0" accel="50000" decel="50000" fill="hold" nodeType="withEffect">
                                  <p:stCondLst>
                                    <p:cond delay="0"/>
                                  </p:stCondLst>
                                  <p:childTnLst>
                                    <p:animMotion origin="layout" path="M -6.25E-7 -1.48148E-6 L 0.00065 0.10139 " pathEditMode="relative" rAng="0" ptsTypes="AA">
                                      <p:cBhvr>
                                        <p:cTn id="14" dur="2000" fill="hold"/>
                                        <p:tgtEl>
                                          <p:spTgt spid="88"/>
                                        </p:tgtEl>
                                        <p:attrNameLst>
                                          <p:attrName>ppt_x</p:attrName>
                                          <p:attrName>ppt_y</p:attrName>
                                        </p:attrNameLst>
                                      </p:cBhvr>
                                      <p:rCtr x="26" y="5069"/>
                                    </p:animMotion>
                                  </p:childTnLst>
                                </p:cTn>
                              </p:par>
                              <p:par>
                                <p:cTn id="15" presetID="9"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dissolv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6"/>
                                        </p:tgtEl>
                                      </p:cBhvr>
                                    </p:animEffect>
                                    <p:set>
                                      <p:cBhvr>
                                        <p:cTn id="30" dur="1" fill="hold">
                                          <p:stCondLst>
                                            <p:cond delay="499"/>
                                          </p:stCondLst>
                                        </p:cTn>
                                        <p:tgtEl>
                                          <p:spTgt spid="10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dissolv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3.7037E-7 L 0.00052 0.09306 " pathEditMode="relative" rAng="0" ptsTypes="AA">
                                      <p:cBhvr>
                                        <p:cTn id="44" dur="2000" fill="hold"/>
                                        <p:tgtEl>
                                          <p:spTgt spid="5"/>
                                        </p:tgtEl>
                                        <p:attrNameLst>
                                          <p:attrName>ppt_x</p:attrName>
                                          <p:attrName>ppt_y</p:attrName>
                                        </p:attrNameLst>
                                      </p:cBhvr>
                                      <p:rCtr x="26" y="4653"/>
                                    </p:animMotion>
                                  </p:childTnLst>
                                </p:cTn>
                              </p:par>
                              <p:par>
                                <p:cTn id="45" presetID="9"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dissolv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52 0.09306 C -0.00013 0.14931 -0.00091 0.20347 -0.00169 0.26181 L -0.11432 0.32593 L -0.43333 0.31991 C -0.47513 0.3044 -0.51719 0.27778 -0.55846 0.26366 " pathEditMode="relative" rAng="0" ptsTypes="AAAAA">
                                      <p:cBhvr>
                                        <p:cTn id="51" dur="2000" fill="hold"/>
                                        <p:tgtEl>
                                          <p:spTgt spid="5"/>
                                        </p:tgtEl>
                                        <p:attrNameLst>
                                          <p:attrName>ppt_x</p:attrName>
                                          <p:attrName>ppt_y</p:attrName>
                                        </p:attrNameLst>
                                      </p:cBhvr>
                                      <p:rCtr x="-27943" y="1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1" grpId="0"/>
      <p:bldP spid="94" grpId="0"/>
      <p:bldP spid="95" grpId="0"/>
      <p:bldP spid="9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rPr>
                <a:t>sender</a:t>
              </a: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rdt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Slide Number Placeholder 2">
            <a:extLst>
              <a:ext uri="{FF2B5EF4-FFF2-40B4-BE49-F238E27FC236}">
                <a16:creationId xmlns:a16="http://schemas.microsoft.com/office/drawing/2014/main" id="{CB5285FE-6F5F-D849-A9CB-EEFE33B31B9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70</a:t>
            </a:fld>
            <a:endParaRPr lang="en-US" dirty="0"/>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Slide Number Placeholder 2">
            <a:extLst>
              <a:ext uri="{FF2B5EF4-FFF2-40B4-BE49-F238E27FC236}">
                <a16:creationId xmlns:a16="http://schemas.microsoft.com/office/drawing/2014/main" id="{1DCC9415-F6BD-EB4B-8CBA-8543440AF9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71</a:t>
            </a:fld>
            <a:endParaRPr lang="en-US" dirty="0"/>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a:extLst>
              <a:ext uri="{FF2B5EF4-FFF2-40B4-BE49-F238E27FC236}">
                <a16:creationId xmlns:a16="http://schemas.microsoft.com/office/drawing/2014/main" id="{5140CCE3-35CF-C249-B39A-9608764C93D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72</a:t>
            </a:fld>
            <a:endParaRPr lang="en-US" dirty="0"/>
          </a:p>
        </p:txBody>
      </p:sp>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unACKed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move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73</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ACKed</a:t>
                </a: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ACKed</a:t>
                </a: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74</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dirty="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75</a:t>
            </a:fld>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the approach</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545687" y="1489418"/>
            <a:ext cx="1135362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multiple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in flight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 individually ACKs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a:t>
            </a:r>
          </a:p>
          <a:p>
            <a:pPr marL="747713" lvl="1" indent="-227013">
              <a:spcBef>
                <a:spcPts val="1000"/>
              </a:spcBef>
              <a:buClr>
                <a:srgbClr val="0000A3"/>
              </a:buClr>
              <a:defRPr/>
            </a:pPr>
            <a:r>
              <a:rPr lang="en-US" altLang="en-US" sz="2800" dirty="0">
                <a:solidFill>
                  <a:prstClr val="black"/>
                </a:solidFill>
                <a:ea typeface="ＭＳ Ｐゴシック" panose="020B0600070205080204" pitchFamily="34" charset="-128"/>
              </a:rPr>
              <a:t>maintains (conceptually) a timer for each unACKed pkt</a:t>
            </a:r>
          </a:p>
          <a:p>
            <a:pPr marL="1195388" lvl="2" indent="-227013">
              <a:spcBef>
                <a:spcPts val="1000"/>
              </a:spcBef>
              <a:buClr>
                <a:srgbClr val="0000A3"/>
              </a:buClr>
              <a:defRPr/>
            </a:pPr>
            <a:r>
              <a:rPr lang="en-US" altLang="en-US" sz="2800" dirty="0">
                <a:solidFill>
                  <a:prstClr val="black"/>
                </a:solidFill>
                <a:ea typeface="ＭＳ Ｐゴシック" panose="020B0600070205080204" pitchFamily="34" charset="-128"/>
              </a:rPr>
              <a:t>timeout: retransmits single unACKed packet  associated with timeout</a:t>
            </a:r>
          </a:p>
          <a:p>
            <a:pPr marL="746125" lvl="1" indent="-223838">
              <a:spcBef>
                <a:spcPts val="1000"/>
              </a:spcBef>
              <a:buClr>
                <a:srgbClr val="0000A3"/>
              </a:buCl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maintains (conceptually) “window” over </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lvl="2" indent="-231775">
              <a:buClr>
                <a:srgbClr val="0000A8"/>
              </a:buCl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pipelined, “in flight” packets to be within this window</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20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
                                            <p:txEl>
                                              <p:pRg st="1" end="1"/>
                                            </p:txEl>
                                          </p:spTgt>
                                        </p:tgtEl>
                                        <p:attrNameLst>
                                          <p:attrName>style.visibility</p:attrName>
                                        </p:attrNameLst>
                                      </p:cBhvr>
                                      <p:to>
                                        <p:strVal val="visible"/>
                                      </p:to>
                                    </p:set>
                                    <p:animEffect transition="in" filter="dissolve">
                                      <p:cBhvr>
                                        <p:cTn id="12" dur="500"/>
                                        <p:tgtEl>
                                          <p:spTgt spid="72">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xEl>
                                              <p:pRg st="3" end="3"/>
                                            </p:txEl>
                                          </p:spTgt>
                                        </p:tgtEl>
                                        <p:attrNameLst>
                                          <p:attrName>style.visibility</p:attrName>
                                        </p:attrNameLst>
                                      </p:cBhvr>
                                      <p:to>
                                        <p:strVal val="visible"/>
                                      </p:to>
                                    </p:set>
                                    <p:animEffect transition="in" filter="dissolve">
                                      <p:cBhvr>
                                        <p:cTn id="20" dur="500"/>
                                        <p:tgtEl>
                                          <p:spTgt spid="72">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xEl>
                                              <p:pRg st="7" end="7"/>
                                            </p:txEl>
                                          </p:spTgt>
                                        </p:tgtEl>
                                        <p:attrNameLst>
                                          <p:attrName>style.visibility</p:attrName>
                                        </p:attrNameLst>
                                      </p:cBhvr>
                                      <p:to>
                                        <p:strVal val="visible"/>
                                      </p:to>
                                    </p:set>
                                    <p:animEffect transition="in" filter="dissolve">
                                      <p:cBhvr>
                                        <p:cTn id="32" dur="500"/>
                                        <p:tgtEl>
                                          <p:spTgt spid="7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77</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and receiver</a:t>
            </a:r>
            <a:endParaRPr lang="en-US" sz="4400" dirty="0"/>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946165" y="1698978"/>
            <a:ext cx="46512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data from above:</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next available seq # in window, send packet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timeout(</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t>
            </a:r>
          </a:p>
          <a:p>
            <a:pPr marL="471488"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resend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ACK(</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sendbase,sendbase+N-1</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mark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received</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 smallest unACKed packet, advance window base to next unACKed seq #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876300" y="1485900"/>
            <a:ext cx="4721106"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1079500" y="1184280"/>
            <a:ext cx="1327103" cy="584201"/>
            <a:chOff x="1100" y="3896"/>
            <a:chExt cx="752" cy="36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7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sender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6447754" y="1183947"/>
            <a:ext cx="5269467" cy="5221186"/>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in </a:t>
              </a:r>
              <a:r>
                <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 rcvbase+N-1]</a:t>
              </a:r>
              <a:endPar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out-of-order: buffer</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in-order: deliver (also deliver buffered, in-order packets), advance window to next not-yet-received packet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n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in </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[rcvbase-N,rcvbase-1]</a:t>
              </a:r>
              <a:endParaRPr kumimoji="0" lang="en-US" sz="36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otherwise:</a:t>
              </a:r>
              <a:r>
                <a:rPr kumimoji="0" lang="en-US" sz="24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ignore </a:t>
              </a: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4" y="1183947"/>
              <a:ext cx="1531938" cy="584201"/>
              <a:chOff x="3339" y="158"/>
              <a:chExt cx="965" cy="36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965" cy="3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receiver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sp>
        <p:nvSpPr>
          <p:cNvPr id="17" name="Slide Number Placeholder 2">
            <a:extLst>
              <a:ext uri="{FF2B5EF4-FFF2-40B4-BE49-F238E27FC236}">
                <a16:creationId xmlns:a16="http://schemas.microsoft.com/office/drawing/2014/main" id="{D4E14E77-C43E-7D40-89D1-406C4092020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78</a:t>
            </a:fld>
            <a:endParaRPr lang="en-US" dirty="0"/>
          </a:p>
        </p:txBody>
      </p:sp>
    </p:spTree>
    <p:extLst>
      <p:ext uri="{BB962C8B-B14F-4D97-AF65-F5344CB8AC3E}">
        <p14:creationId xmlns:p14="http://schemas.microsoft.com/office/powerpoint/2010/main" val="7627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dirty="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79</a:t>
            </a:fld>
            <a:endParaRPr lang="en-US" dirty="0"/>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02" name="Rectangle 101">
            <a:extLst>
              <a:ext uri="{FF2B5EF4-FFF2-40B4-BE49-F238E27FC236}">
                <a16:creationId xmlns:a16="http://schemas.microsoft.com/office/drawing/2014/main" id="{6480FBEB-6DAE-6343-96A8-03D66CDE01DB}"/>
              </a:ext>
            </a:extLst>
          </p:cNvPr>
          <p:cNvSpPr/>
          <p:nvPr/>
        </p:nvSpPr>
        <p:spPr>
          <a:xfrm>
            <a:off x="8043548" y="2078287"/>
            <a:ext cx="2443011"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425009" y="1191386"/>
            <a:ext cx="3666301" cy="445990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4" name="Group 149">
            <a:extLst>
              <a:ext uri="{FF2B5EF4-FFF2-40B4-BE49-F238E27FC236}">
                <a16:creationId xmlns:a16="http://schemas.microsoft.com/office/drawing/2014/main" id="{63E54651-4A95-3749-9095-CA7015203D88}"/>
              </a:ext>
            </a:extLst>
          </p:cNvPr>
          <p:cNvGrpSpPr>
            <a:grpSpLocks/>
          </p:cNvGrpSpPr>
          <p:nvPr/>
        </p:nvGrpSpPr>
        <p:grpSpPr bwMode="auto">
          <a:xfrm>
            <a:off x="2462207" y="2756023"/>
            <a:ext cx="412750" cy="158750"/>
            <a:chOff x="1287" y="2524"/>
            <a:chExt cx="260" cy="100"/>
          </a:xfrm>
        </p:grpSpPr>
        <p:sp>
          <p:nvSpPr>
            <p:cNvPr id="185" name="Rectangle 73">
              <a:extLst>
                <a:ext uri="{FF2B5EF4-FFF2-40B4-BE49-F238E27FC236}">
                  <a16:creationId xmlns:a16="http://schemas.microsoft.com/office/drawing/2014/main" id="{280DAB38-0E9E-F34F-8F9A-9367D3F327F8}"/>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6" name="Rectangle 74">
              <a:extLst>
                <a:ext uri="{FF2B5EF4-FFF2-40B4-BE49-F238E27FC236}">
                  <a16:creationId xmlns:a16="http://schemas.microsoft.com/office/drawing/2014/main" id="{B4B3D106-96DD-1043-A6B0-160355FE6132}"/>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7" name="Rectangle 75">
              <a:extLst>
                <a:ext uri="{FF2B5EF4-FFF2-40B4-BE49-F238E27FC236}">
                  <a16:creationId xmlns:a16="http://schemas.microsoft.com/office/drawing/2014/main" id="{C5BB7FFA-9E81-524A-AFF4-0278B5CB8669}"/>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8" name="Rectangle 129">
              <a:extLst>
                <a:ext uri="{FF2B5EF4-FFF2-40B4-BE49-F238E27FC236}">
                  <a16:creationId xmlns:a16="http://schemas.microsoft.com/office/drawing/2014/main" id="{25DAD60B-59D9-D343-8677-62E63FE488C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9" name="TextBox 188">
            <a:extLst>
              <a:ext uri="{FF2B5EF4-FFF2-40B4-BE49-F238E27FC236}">
                <a16:creationId xmlns:a16="http://schemas.microsoft.com/office/drawing/2014/main" id="{5F1D59D2-8EB3-004A-9300-4BC4758C645B}"/>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Receiver: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90" name="Group 189">
            <a:extLst>
              <a:ext uri="{FF2B5EF4-FFF2-40B4-BE49-F238E27FC236}">
                <a16:creationId xmlns:a16="http://schemas.microsoft.com/office/drawing/2014/main" id="{0695A34D-8B86-1543-9A29-0310FB2B9383}"/>
              </a:ext>
            </a:extLst>
          </p:cNvPr>
          <p:cNvGrpSpPr/>
          <p:nvPr/>
        </p:nvGrpSpPr>
        <p:grpSpPr>
          <a:xfrm>
            <a:off x="2355694" y="3088859"/>
            <a:ext cx="1259074" cy="369332"/>
            <a:chOff x="8934916" y="2775692"/>
            <a:chExt cx="1259074" cy="369332"/>
          </a:xfrm>
        </p:grpSpPr>
        <p:sp>
          <p:nvSpPr>
            <p:cNvPr id="191" name="Rectangle 190">
              <a:extLst>
                <a:ext uri="{FF2B5EF4-FFF2-40B4-BE49-F238E27FC236}">
                  <a16:creationId xmlns:a16="http://schemas.microsoft.com/office/drawing/2014/main" id="{91656D58-2006-444D-9DF3-929C2C3A9462}"/>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2" name="TextBox 191">
              <a:extLst>
                <a:ext uri="{FF2B5EF4-FFF2-40B4-BE49-F238E27FC236}">
                  <a16:creationId xmlns:a16="http://schemas.microsoft.com/office/drawing/2014/main" id="{EEC242EC-76E3-8842-966A-909D1964B0B8}"/>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193" name="TextBox 192">
            <a:extLst>
              <a:ext uri="{FF2B5EF4-FFF2-40B4-BE49-F238E27FC236}">
                <a16:creationId xmlns:a16="http://schemas.microsoft.com/office/drawing/2014/main" id="{146FAE95-BF64-744E-B6D7-85AE3120C980}"/>
              </a:ext>
            </a:extLst>
          </p:cNvPr>
          <p:cNvSpPr txBox="1"/>
          <p:nvPr/>
        </p:nvSpPr>
        <p:spPr>
          <a:xfrm>
            <a:off x="4391041" y="312590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194" name="TextBox 193">
            <a:extLst>
              <a:ext uri="{FF2B5EF4-FFF2-40B4-BE49-F238E27FC236}">
                <a16:creationId xmlns:a16="http://schemas.microsoft.com/office/drawing/2014/main" id="{1845376D-0F8D-7E40-9089-6FAE4370FEA0}"/>
              </a:ext>
            </a:extLst>
          </p:cNvPr>
          <p:cNvSpPr txBox="1"/>
          <p:nvPr/>
        </p:nvSpPr>
        <p:spPr>
          <a:xfrm>
            <a:off x="4389103" y="2734423"/>
            <a:ext cx="3825456" cy="409023"/>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header values</a:t>
            </a:r>
          </a:p>
        </p:txBody>
      </p:sp>
      <p:sp>
        <p:nvSpPr>
          <p:cNvPr id="195" name="TextBox 194">
            <a:extLst>
              <a:ext uri="{FF2B5EF4-FFF2-40B4-BE49-F238E27FC236}">
                <a16:creationId xmlns:a16="http://schemas.microsoft.com/office/drawing/2014/main" id="{9BFC24B6-C127-6F4C-BCDC-A8E792032914}"/>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196" name="Group 195">
            <a:extLst>
              <a:ext uri="{FF2B5EF4-FFF2-40B4-BE49-F238E27FC236}">
                <a16:creationId xmlns:a16="http://schemas.microsoft.com/office/drawing/2014/main" id="{48B83E4F-9A85-E449-9928-9D59A14EC074}"/>
              </a:ext>
            </a:extLst>
          </p:cNvPr>
          <p:cNvGrpSpPr/>
          <p:nvPr/>
        </p:nvGrpSpPr>
        <p:grpSpPr>
          <a:xfrm>
            <a:off x="1745737" y="4814948"/>
            <a:ext cx="1818022" cy="369332"/>
            <a:chOff x="7863122" y="5632673"/>
            <a:chExt cx="1818022" cy="369332"/>
          </a:xfrm>
        </p:grpSpPr>
        <p:grpSp>
          <p:nvGrpSpPr>
            <p:cNvPr id="197" name="Group 196">
              <a:extLst>
                <a:ext uri="{FF2B5EF4-FFF2-40B4-BE49-F238E27FC236}">
                  <a16:creationId xmlns:a16="http://schemas.microsoft.com/office/drawing/2014/main" id="{FD92661A-D54F-D249-95ED-0FF27E685E68}"/>
                </a:ext>
              </a:extLst>
            </p:cNvPr>
            <p:cNvGrpSpPr/>
            <p:nvPr/>
          </p:nvGrpSpPr>
          <p:grpSpPr>
            <a:xfrm>
              <a:off x="7863122" y="5638955"/>
              <a:ext cx="1259074" cy="338554"/>
              <a:chOff x="8964789" y="2648929"/>
              <a:chExt cx="1259074" cy="338554"/>
            </a:xfrm>
          </p:grpSpPr>
          <p:sp>
            <p:nvSpPr>
              <p:cNvPr id="201" name="Rectangle 200">
                <a:extLst>
                  <a:ext uri="{FF2B5EF4-FFF2-40B4-BE49-F238E27FC236}">
                    <a16:creationId xmlns:a16="http://schemas.microsoft.com/office/drawing/2014/main" id="{9FB9B2F8-7A2C-4D4A-9815-0AC06BE1D516}"/>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2" name="TextBox 201">
                <a:extLst>
                  <a:ext uri="{FF2B5EF4-FFF2-40B4-BE49-F238E27FC236}">
                    <a16:creationId xmlns:a16="http://schemas.microsoft.com/office/drawing/2014/main" id="{1C19CB13-59AD-3E40-AC4C-CF25CFC27E46}"/>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98" name="Group 197">
              <a:extLst>
                <a:ext uri="{FF2B5EF4-FFF2-40B4-BE49-F238E27FC236}">
                  <a16:creationId xmlns:a16="http://schemas.microsoft.com/office/drawing/2014/main" id="{69964EF5-DAF4-5A49-B8EB-E8A5D01CEAE7}"/>
                </a:ext>
              </a:extLst>
            </p:cNvPr>
            <p:cNvGrpSpPr/>
            <p:nvPr/>
          </p:nvGrpSpPr>
          <p:grpSpPr>
            <a:xfrm>
              <a:off x="8422070" y="5632673"/>
              <a:ext cx="1259074" cy="369332"/>
              <a:chOff x="8934916" y="2778923"/>
              <a:chExt cx="1259074" cy="369332"/>
            </a:xfrm>
          </p:grpSpPr>
          <p:sp>
            <p:nvSpPr>
              <p:cNvPr id="199" name="Rectangle 198">
                <a:extLst>
                  <a:ext uri="{FF2B5EF4-FFF2-40B4-BE49-F238E27FC236}">
                    <a16:creationId xmlns:a16="http://schemas.microsoft.com/office/drawing/2014/main" id="{1663F7BA-0DF3-D94B-9C74-3E86A6732DD0}"/>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0" name="TextBox 199">
                <a:extLst>
                  <a:ext uri="{FF2B5EF4-FFF2-40B4-BE49-F238E27FC236}">
                    <a16:creationId xmlns:a16="http://schemas.microsoft.com/office/drawing/2014/main" id="{9FB939F0-C8E1-9645-8997-AFBC0BF0005F}"/>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203" name="TextBox 202">
            <a:extLst>
              <a:ext uri="{FF2B5EF4-FFF2-40B4-BE49-F238E27FC236}">
                <a16:creationId xmlns:a16="http://schemas.microsoft.com/office/drawing/2014/main" id="{192B5ECF-BCF6-FB4F-96CB-B48F1BD83E0B}"/>
              </a:ext>
            </a:extLst>
          </p:cNvPr>
          <p:cNvSpPr txBox="1"/>
          <p:nvPr/>
        </p:nvSpPr>
        <p:spPr>
          <a:xfrm>
            <a:off x="4395862" y="380972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demultiplexes</a:t>
            </a:r>
            <a:r>
              <a:rPr kumimoji="0" lang="en-US" sz="2400" b="0" i="0" u="none" strike="noStrike" kern="1200" cap="none" spc="0" normalizeH="0" baseline="0" noProof="0" dirty="0">
                <a:ln>
                  <a:noFill/>
                </a:ln>
                <a:solidFill>
                  <a:prstClr val="black"/>
                </a:solidFill>
                <a:effectLst/>
                <a:uLnTx/>
                <a:uFillTx/>
                <a:latin typeface="Calibri"/>
                <a:ea typeface="+mn-ea"/>
                <a:cs typeface="+mn-cs"/>
              </a:rPr>
              <a:t> message up to application via socket</a:t>
            </a:r>
          </a:p>
        </p:txBody>
      </p:sp>
      <p:sp>
        <p:nvSpPr>
          <p:cNvPr id="204" name="Oval 203">
            <a:extLst>
              <a:ext uri="{FF2B5EF4-FFF2-40B4-BE49-F238E27FC236}">
                <a16:creationId xmlns:a16="http://schemas.microsoft.com/office/drawing/2014/main" id="{6282913C-E44E-4C40-ADB1-A9BB2BFBFFD7}"/>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5" name="Slide Number Placeholder 2">
            <a:extLst>
              <a:ext uri="{FF2B5EF4-FFF2-40B4-BE49-F238E27FC236}">
                <a16:creationId xmlns:a16="http://schemas.microsoft.com/office/drawing/2014/main" id="{00325223-4816-0640-A30C-AB4803E0CEA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a:t>
            </a:fld>
            <a:endParaRPr lang="en-US" dirty="0"/>
          </a:p>
        </p:txBody>
      </p:sp>
    </p:spTree>
    <p:extLst>
      <p:ext uri="{BB962C8B-B14F-4D97-AF65-F5344CB8AC3E}">
        <p14:creationId xmlns:p14="http://schemas.microsoft.com/office/powerpoint/2010/main" val="33705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2.96296E-6 L 0.00039 -0.24931 " pathEditMode="relative" rAng="0" ptsTypes="AA">
                                      <p:cBhvr>
                                        <p:cTn id="6" dur="2000" fill="hold"/>
                                        <p:tgtEl>
                                          <p:spTgt spid="196"/>
                                        </p:tgtEl>
                                        <p:attrNameLst>
                                          <p:attrName>ppt_x</p:attrName>
                                          <p:attrName>ppt_y</p:attrName>
                                        </p:attrNameLst>
                                      </p:cBhvr>
                                      <p:rCtr x="443" y="-12870"/>
                                    </p:animMotion>
                                  </p:childTnLst>
                                </p:cTn>
                              </p:par>
                              <p:par>
                                <p:cTn id="7" presetID="9" presetClass="entr" presetSubtype="0" fill="hold" grpId="0" nodeType="withEffect">
                                  <p:stCondLst>
                                    <p:cond delay="0"/>
                                  </p:stCondLst>
                                  <p:childTnLst>
                                    <p:set>
                                      <p:cBhvr>
                                        <p:cTn id="8" dur="1" fill="hold">
                                          <p:stCondLst>
                                            <p:cond delay="0"/>
                                          </p:stCondLst>
                                        </p:cTn>
                                        <p:tgtEl>
                                          <p:spTgt spid="195"/>
                                        </p:tgtEl>
                                        <p:attrNameLst>
                                          <p:attrName>style.visibility</p:attrName>
                                        </p:attrNameLst>
                                      </p:cBhvr>
                                      <p:to>
                                        <p:strVal val="visible"/>
                                      </p:to>
                                    </p:set>
                                    <p:animEffect transition="in" filter="dissolve">
                                      <p:cBhvr>
                                        <p:cTn id="9" dur="500"/>
                                        <p:tgtEl>
                                          <p:spTgt spid="19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04"/>
                                        </p:tgtEl>
                                        <p:attrNameLst>
                                          <p:attrName>style.visibility</p:attrName>
                                        </p:attrNameLst>
                                      </p:cBhvr>
                                      <p:to>
                                        <p:strVal val="visible"/>
                                      </p:to>
                                    </p:set>
                                    <p:animEffect transition="in" filter="dissolve">
                                      <p:cBhvr>
                                        <p:cTn id="14" dur="500"/>
                                        <p:tgtEl>
                                          <p:spTgt spid="20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dissolve">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96"/>
                                        </p:tgtEl>
                                      </p:cBhvr>
                                    </p:animEffect>
                                    <p:set>
                                      <p:cBhvr>
                                        <p:cTn id="22" dur="1" fill="hold">
                                          <p:stCondLst>
                                            <p:cond delay="499"/>
                                          </p:stCondLst>
                                        </p:cTn>
                                        <p:tgtEl>
                                          <p:spTgt spid="196"/>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04"/>
                                        </p:tgtEl>
                                      </p:cBhvr>
                                    </p:animEffect>
                                    <p:set>
                                      <p:cBhvr>
                                        <p:cTn id="25" dur="1" fill="hold">
                                          <p:stCondLst>
                                            <p:cond delay="499"/>
                                          </p:stCondLst>
                                        </p:cTn>
                                        <p:tgtEl>
                                          <p:spTgt spid="204"/>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dissolve">
                                      <p:cBhvr>
                                        <p:cTn id="28" dur="500"/>
                                        <p:tgtEl>
                                          <p:spTgt spid="19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dissolve">
                                      <p:cBhvr>
                                        <p:cTn id="31" dur="500"/>
                                        <p:tgtEl>
                                          <p:spTgt spid="193"/>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1.66667E-6 -4.81481E-6 L 0.00013 -0.10763 " pathEditMode="relative" rAng="0" ptsTypes="AA">
                                      <p:cBhvr>
                                        <p:cTn id="35" dur="2000" fill="hold"/>
                                        <p:tgtEl>
                                          <p:spTgt spid="190"/>
                                        </p:tgtEl>
                                        <p:attrNameLst>
                                          <p:attrName>ppt_x</p:attrName>
                                          <p:attrName>ppt_y</p:attrName>
                                        </p:attrNameLst>
                                      </p:cBhvr>
                                      <p:rCtr x="0" y="-5394"/>
                                    </p:animMotion>
                                  </p:childTnLst>
                                </p:cTn>
                              </p:par>
                              <p:par>
                                <p:cTn id="36" presetID="9" presetClass="entr" presetSubtype="0"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dissolve">
                                      <p:cBhvr>
                                        <p:cTn id="3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P spid="203" grpId="0"/>
      <p:bldP spid="204" grpId="0" animBg="1"/>
      <p:bldP spid="204"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68225"/>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Slide Number Placeholder 2">
            <a:extLst>
              <a:ext uri="{FF2B5EF4-FFF2-40B4-BE49-F238E27FC236}">
                <a16:creationId xmlns:a16="http://schemas.microsoft.com/office/drawing/2014/main" id="{0E39ABAA-753D-794D-9119-FEAB296BBB0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80</a:t>
            </a:fld>
            <a:endParaRPr lang="en-US" dirty="0"/>
          </a:p>
        </p:txBody>
      </p:sp>
    </p:spTree>
    <p:extLst>
      <p:ext uri="{BB962C8B-B14F-4D97-AF65-F5344CB8AC3E}">
        <p14:creationId xmlns:p14="http://schemas.microsoft.com/office/powerpoint/2010/main" val="269008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dissolv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7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sp>
        <p:nvSpPr>
          <p:cNvPr id="71" name="Rectangle 124">
            <a:extLst>
              <a:ext uri="{FF2B5EF4-FFF2-40B4-BE49-F238E27FC236}">
                <a16:creationId xmlns:a16="http://schemas.microsoft.com/office/drawing/2014/main" id="{D782CDAA-0416-784F-B3B4-73D20461E8E6}"/>
              </a:ext>
            </a:extLst>
          </p:cNvPr>
          <p:cNvSpPr>
            <a:spLocks noChangeArrowheads="1"/>
          </p:cNvSpPr>
          <p:nvPr/>
        </p:nvSpPr>
        <p:spPr bwMode="auto">
          <a:xfrm>
            <a:off x="1004797" y="3949577"/>
            <a:ext cx="5038193" cy="2358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0000"/>
              </a:lnSpc>
              <a:spcBef>
                <a:spcPct val="20000"/>
              </a:spcBef>
              <a:spcAft>
                <a:spcPts val="0"/>
              </a:spcAft>
              <a:buClr>
                <a:srgbClr val="000099"/>
              </a:buClr>
              <a:buSzPct val="65000"/>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0000"/>
              </a:lnSpc>
              <a:spcBef>
                <a:spcPct val="20000"/>
              </a:spcBef>
              <a:spcAft>
                <a:spcPts val="0"/>
              </a:spcAft>
              <a:buClr>
                <a:srgbClr val="000099"/>
              </a:buClr>
              <a:buSzPct val="65000"/>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Q:</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what relationship is needed between sequence # size and window size to avoid problem in scenario (b)?</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0" name="Group 9">
            <a:extLst>
              <a:ext uri="{FF2B5EF4-FFF2-40B4-BE49-F238E27FC236}">
                <a16:creationId xmlns:a16="http://schemas.microsoft.com/office/drawing/2014/main" id="{736268CD-290F-C649-A065-0503FC9197DB}"/>
              </a:ext>
            </a:extLst>
          </p:cNvPr>
          <p:cNvGrpSpPr/>
          <p:nvPr/>
        </p:nvGrpSpPr>
        <p:grpSpPr>
          <a:xfrm>
            <a:off x="6612895" y="981529"/>
            <a:ext cx="2769497" cy="5564188"/>
            <a:chOff x="6612895" y="981529"/>
            <a:chExt cx="2769497" cy="5564188"/>
          </a:xfrm>
        </p:grpSpPr>
        <p:sp>
          <p:nvSpPr>
            <p:cNvPr id="9" name="Rectangle 8">
              <a:extLst>
                <a:ext uri="{FF2B5EF4-FFF2-40B4-BE49-F238E27FC236}">
                  <a16:creationId xmlns:a16="http://schemas.microsoft.com/office/drawing/2014/main" id="{82772DC8-1267-2046-8CD5-6C8C299A5017}"/>
                </a:ext>
              </a:extLst>
            </p:cNvPr>
            <p:cNvSpPr/>
            <p:nvPr/>
          </p:nvSpPr>
          <p:spPr>
            <a:xfrm>
              <a:off x="6612895" y="981529"/>
              <a:ext cx="2463800" cy="556418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81" name="Group 122">
              <a:extLst>
                <a:ext uri="{FF2B5EF4-FFF2-40B4-BE49-F238E27FC236}">
                  <a16:creationId xmlns:a16="http://schemas.microsoft.com/office/drawing/2014/main" id="{E039FCAB-16C2-CA40-8F03-2E2D41DC3CF7}"/>
                </a:ext>
              </a:extLst>
            </p:cNvPr>
            <p:cNvGrpSpPr>
              <a:grpSpLocks/>
            </p:cNvGrpSpPr>
            <p:nvPr/>
          </p:nvGrpSpPr>
          <p:grpSpPr bwMode="auto">
            <a:xfrm>
              <a:off x="8864867" y="1005799"/>
              <a:ext cx="517525" cy="5278437"/>
              <a:chOff x="3821" y="550"/>
              <a:chExt cx="326" cy="3325"/>
            </a:xfrm>
          </p:grpSpPr>
          <p:pic>
            <p:nvPicPr>
              <p:cNvPr id="382" name="Picture 5" descr="curtain">
                <a:extLst>
                  <a:ext uri="{FF2B5EF4-FFF2-40B4-BE49-F238E27FC236}">
                    <a16:creationId xmlns:a16="http://schemas.microsoft.com/office/drawing/2014/main" id="{403F5413-B503-FE4C-9AC1-492926543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111" descr="curtain">
                <a:extLst>
                  <a:ext uri="{FF2B5EF4-FFF2-40B4-BE49-F238E27FC236}">
                    <a16:creationId xmlns:a16="http://schemas.microsoft.com/office/drawing/2014/main" id="{21203F3F-D4DD-E848-A9F4-2C0EDDF31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0" name="Text Box 121">
            <a:extLst>
              <a:ext uri="{FF2B5EF4-FFF2-40B4-BE49-F238E27FC236}">
                <a16:creationId xmlns:a16="http://schemas.microsoft.com/office/drawing/2014/main" id="{1D394A1F-BD9E-ED47-964B-579F38672782}"/>
              </a:ext>
            </a:extLst>
          </p:cNvPr>
          <p:cNvSpPr txBox="1">
            <a:spLocks noChangeArrowheads="1"/>
          </p:cNvSpPr>
          <p:nvPr/>
        </p:nvSpPr>
        <p:spPr bwMode="auto">
          <a:xfrm>
            <a:off x="6811617" y="2358260"/>
            <a:ext cx="2107096" cy="230832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can’</a:t>
            </a:r>
            <a:r>
              <a:rPr kumimoji="0" lang="en-US" altLang="ja-JP"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see sender side</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behavior identical in both cases!</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something’</a:t>
            </a:r>
            <a:r>
              <a:rPr kumimoji="0" lang="en-US" altLang="ja-JP"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 (very) wrong!</a:t>
            </a:r>
            <a:endPar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89" name="Slide Number Placeholder 2">
            <a:extLst>
              <a:ext uri="{FF2B5EF4-FFF2-40B4-BE49-F238E27FC236}">
                <a16:creationId xmlns:a16="http://schemas.microsoft.com/office/drawing/2014/main" id="{0AA9808B-5BBB-4C4D-B51B-5BA930FBB93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81</a:t>
            </a:fld>
            <a:endParaRPr lang="en-US" dirty="0"/>
          </a:p>
        </p:txBody>
      </p:sp>
    </p:spTree>
    <p:extLst>
      <p:ext uri="{BB962C8B-B14F-4D97-AF65-F5344CB8AC3E}">
        <p14:creationId xmlns:p14="http://schemas.microsoft.com/office/powerpoint/2010/main" val="22614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dissolve">
                                      <p:cBhvr>
                                        <p:cTn id="7" dur="500"/>
                                        <p:tgtEl>
                                          <p:spTgt spid="38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Font typeface="Arial"/>
              <a:buChar char="•"/>
              <a:defRPr/>
            </a:pPr>
            <a:r>
              <a:rPr lang="en-US" dirty="0"/>
              <a:t>segment structure</a:t>
            </a:r>
          </a:p>
          <a:p>
            <a:pPr marL="746125" lvl="1" indent="-288925">
              <a:buFont typeface="Arial"/>
              <a:buChar char="•"/>
              <a:defRPr/>
            </a:pPr>
            <a:r>
              <a:rPr lang="en-US" dirty="0"/>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82</a:t>
            </a:fld>
            <a:endParaRPr lang="en-US" dirty="0"/>
          </a:p>
        </p:txBody>
      </p:sp>
      <p:pic>
        <p:nvPicPr>
          <p:cNvPr id="6" name="Picture 5">
            <a:extLst>
              <a:ext uri="{FF2B5EF4-FFF2-40B4-BE49-F238E27FC236}">
                <a16:creationId xmlns:a16="http://schemas.microsoft.com/office/drawing/2014/main" id="{BC34935B-A6B2-0C48-9638-656FA430E71C}"/>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327162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cumulative ACKs</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pipelining:</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congestion and flow control set window size</a:t>
            </a:r>
            <a:endPar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3829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in-order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byte stream:</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boundaries"</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a:ea typeface="+mn-ea"/>
                <a:cs typeface="+mn-cs"/>
              </a:rPr>
              <a:t>full duplex data:</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bi-directional data flow in same connection</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MSS: maximum segment size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83</a:t>
            </a:fld>
            <a:endParaRPr lang="en-US" dirty="0"/>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dest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7297" y="2855469"/>
              <a:ext cx="303288"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A</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F</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9184" y="2863949"/>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S</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R</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Arial" charset="0"/>
                  <a:ea typeface="ＭＳ Ｐゴシック" charset="0"/>
                  <a:cs typeface="+mn-cs"/>
                </a:rPr>
                <a:t>Urg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U</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35245" cy="1390074"/>
            <a:chOff x="182880" y="2863950"/>
            <a:chExt cx="523524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55626" cy="338554"/>
              <a:chOff x="4962499" y="2863950"/>
              <a:chExt cx="45562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C</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124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E</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84</a:t>
            </a:fld>
            <a:endParaRPr lang="en-US" dirty="0"/>
          </a:p>
        </p:txBody>
      </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715171" y="1355712"/>
            <a:ext cx="5096669" cy="131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endParaRPr kumimoji="0" lang="en-US" altLang="ja-JP"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ACKed</a:t>
            </a: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740571" y="2803512"/>
            <a:ext cx="5096669" cy="1768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651671" y="4633906"/>
            <a:ext cx="5096669" cy="173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spec doesn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say, - up to implementor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85</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133" name="Text Box 8">
            <a:extLst>
              <a:ext uri="{FF2B5EF4-FFF2-40B4-BE49-F238E27FC236}">
                <a16:creationId xmlns:a16="http://schemas.microsoft.com/office/drawing/2014/main" id="{4BFA7F94-ECDC-4F4E-BAAE-2F377F89AF1C}"/>
              </a:ext>
            </a:extLst>
          </p:cNvPr>
          <p:cNvSpPr txBox="1">
            <a:spLocks noChangeArrowheads="1"/>
          </p:cNvSpPr>
          <p:nvPr/>
        </p:nvSpPr>
        <p:spPr bwMode="auto">
          <a:xfrm>
            <a:off x="1661117" y="4011734"/>
            <a:ext cx="2519185" cy="7571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 echoed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4" name="Text Box 9">
            <a:extLst>
              <a:ext uri="{FF2B5EF4-FFF2-40B4-BE49-F238E27FC236}">
                <a16:creationId xmlns:a16="http://schemas.microsoft.com/office/drawing/2014/main" id="{6F6C270A-95D4-3B45-95CD-2E7A27820BF0}"/>
              </a:ext>
            </a:extLst>
          </p:cNvPr>
          <p:cNvSpPr txBox="1">
            <a:spLocks noChangeArrowheads="1"/>
          </p:cNvSpPr>
          <p:nvPr/>
        </p:nvSpPr>
        <p:spPr bwMode="auto">
          <a:xfrm>
            <a:off x="7229477" y="3001865"/>
            <a:ext cx="3187212" cy="8309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echoes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back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6" name="Text Box 11">
            <a:extLst>
              <a:ext uri="{FF2B5EF4-FFF2-40B4-BE49-F238E27FC236}">
                <a16:creationId xmlns:a16="http://schemas.microsoft.com/office/drawing/2014/main" id="{7AB83FEF-E6C5-3C4E-8F11-410822AB937A}"/>
              </a:ext>
            </a:extLst>
          </p:cNvPr>
          <p:cNvSpPr txBox="1">
            <a:spLocks noChangeArrowheads="1"/>
          </p:cNvSpPr>
          <p:nvPr/>
        </p:nvSpPr>
        <p:spPr bwMode="auto">
          <a:xfrm>
            <a:off x="3961011" y="5644479"/>
            <a:ext cx="3401893"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rPr>
              <a:t>simple telnet scenario</a:t>
            </a:r>
            <a:endParaRPr kumimoji="0" lang="en-US" sz="12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endParaRPr>
          </a:p>
        </p:txBody>
      </p:sp>
      <p:sp>
        <p:nvSpPr>
          <p:cNvPr id="137" name="Text Box 13">
            <a:extLst>
              <a:ext uri="{FF2B5EF4-FFF2-40B4-BE49-F238E27FC236}">
                <a16:creationId xmlns:a16="http://schemas.microsoft.com/office/drawing/2014/main" id="{0851DEB2-88A4-C849-8DEA-02D53E9ABCBD}"/>
              </a:ext>
            </a:extLst>
          </p:cNvPr>
          <p:cNvSpPr txBox="1">
            <a:spLocks noChangeArrowheads="1"/>
          </p:cNvSpPr>
          <p:nvPr/>
        </p:nvSpPr>
        <p:spPr bwMode="auto">
          <a:xfrm>
            <a:off x="7129672" y="1492971"/>
            <a:ext cx="99738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B</a:t>
            </a:r>
          </a:p>
        </p:txBody>
      </p:sp>
      <p:sp>
        <p:nvSpPr>
          <p:cNvPr id="138" name="Text Box 17">
            <a:extLst>
              <a:ext uri="{FF2B5EF4-FFF2-40B4-BE49-F238E27FC236}">
                <a16:creationId xmlns:a16="http://schemas.microsoft.com/office/drawing/2014/main" id="{847A8C2E-C7AE-5B45-9FFE-DE39BC581384}"/>
              </a:ext>
            </a:extLst>
          </p:cNvPr>
          <p:cNvSpPr txBox="1">
            <a:spLocks noChangeArrowheads="1"/>
          </p:cNvSpPr>
          <p:nvPr/>
        </p:nvSpPr>
        <p:spPr bwMode="auto">
          <a:xfrm>
            <a:off x="3204390" y="1459336"/>
            <a:ext cx="1008610"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A</a:t>
            </a:r>
          </a:p>
        </p:txBody>
      </p:sp>
      <p:grpSp>
        <p:nvGrpSpPr>
          <p:cNvPr id="4" name="Group 3">
            <a:extLst>
              <a:ext uri="{FF2B5EF4-FFF2-40B4-BE49-F238E27FC236}">
                <a16:creationId xmlns:a16="http://schemas.microsoft.com/office/drawing/2014/main" id="{89152BC9-BFE2-2C4F-B7CF-DD705BF09468}"/>
              </a:ext>
            </a:extLst>
          </p:cNvPr>
          <p:cNvGrpSpPr/>
          <p:nvPr/>
        </p:nvGrpSpPr>
        <p:grpSpPr>
          <a:xfrm>
            <a:off x="1499000" y="2541021"/>
            <a:ext cx="5581275" cy="780392"/>
            <a:chOff x="1499000" y="2541021"/>
            <a:chExt cx="5581275" cy="780392"/>
          </a:xfrm>
        </p:grpSpPr>
        <p:sp>
          <p:nvSpPr>
            <p:cNvPr id="131" name="Line 4">
              <a:extLst>
                <a:ext uri="{FF2B5EF4-FFF2-40B4-BE49-F238E27FC236}">
                  <a16:creationId xmlns:a16="http://schemas.microsoft.com/office/drawing/2014/main" id="{4E48AD8B-7F93-B847-8494-F0B86AABA007}"/>
                </a:ext>
              </a:extLst>
            </p:cNvPr>
            <p:cNvSpPr>
              <a:spLocks noChangeShapeType="1"/>
            </p:cNvSpPr>
            <p:nvPr/>
          </p:nvSpPr>
          <p:spPr bwMode="auto">
            <a:xfrm>
              <a:off x="4354237" y="2749913"/>
              <a:ext cx="2586037"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2" name="Text Box 7">
              <a:extLst>
                <a:ext uri="{FF2B5EF4-FFF2-40B4-BE49-F238E27FC236}">
                  <a16:creationId xmlns:a16="http://schemas.microsoft.com/office/drawing/2014/main" id="{B9E9C219-DA90-8A41-A18D-4DF67A2B1B94}"/>
                </a:ext>
              </a:extLst>
            </p:cNvPr>
            <p:cNvSpPr txBox="1">
              <a:spLocks noChangeArrowheads="1"/>
            </p:cNvSpPr>
            <p:nvPr/>
          </p:nvSpPr>
          <p:spPr bwMode="auto">
            <a:xfrm>
              <a:off x="1499000" y="2541021"/>
              <a:ext cx="2725007"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types</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9" name="Rectangle 18">
              <a:extLst>
                <a:ext uri="{FF2B5EF4-FFF2-40B4-BE49-F238E27FC236}">
                  <a16:creationId xmlns:a16="http://schemas.microsoft.com/office/drawing/2014/main" id="{35BA661F-5A22-C84E-B47D-9147B3088598}"/>
                </a:ext>
              </a:extLst>
            </p:cNvPr>
            <p:cNvSpPr>
              <a:spLocks noChangeArrowheads="1"/>
            </p:cNvSpPr>
            <p:nvPr/>
          </p:nvSpPr>
          <p:spPr bwMode="auto">
            <a:xfrm>
              <a:off x="5167037" y="2841988"/>
              <a:ext cx="814387" cy="3794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0" name="Text Box 19">
              <a:extLst>
                <a:ext uri="{FF2B5EF4-FFF2-40B4-BE49-F238E27FC236}">
                  <a16:creationId xmlns:a16="http://schemas.microsoft.com/office/drawing/2014/main" id="{880D64B6-5AB7-0245-B925-5A511DDE93D7}"/>
                </a:ext>
              </a:extLst>
            </p:cNvPr>
            <p:cNvSpPr txBox="1">
              <a:spLocks noChangeArrowheads="1"/>
            </p:cNvSpPr>
            <p:nvPr/>
          </p:nvSpPr>
          <p:spPr bwMode="auto">
            <a:xfrm>
              <a:off x="4260272" y="2854620"/>
              <a:ext cx="2820003"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Seq=42, ACK=79, data =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30581A9F-48A7-D546-AB16-5A259024E309}"/>
              </a:ext>
            </a:extLst>
          </p:cNvPr>
          <p:cNvGrpSpPr/>
          <p:nvPr/>
        </p:nvGrpSpPr>
        <p:grpSpPr>
          <a:xfrm>
            <a:off x="4264368" y="3523026"/>
            <a:ext cx="2813399" cy="800100"/>
            <a:chOff x="4264368" y="3523026"/>
            <a:chExt cx="2813399" cy="800100"/>
          </a:xfrm>
        </p:grpSpPr>
        <p:sp>
          <p:nvSpPr>
            <p:cNvPr id="135" name="Line 10">
              <a:extLst>
                <a:ext uri="{FF2B5EF4-FFF2-40B4-BE49-F238E27FC236}">
                  <a16:creationId xmlns:a16="http://schemas.microsoft.com/office/drawing/2014/main" id="{7C681F4C-24E8-5D43-BE10-D3949F61CDFA}"/>
                </a:ext>
              </a:extLst>
            </p:cNvPr>
            <p:cNvSpPr>
              <a:spLocks noChangeShapeType="1"/>
            </p:cNvSpPr>
            <p:nvPr/>
          </p:nvSpPr>
          <p:spPr bwMode="auto">
            <a:xfrm flipH="1">
              <a:off x="4344712" y="3523026"/>
              <a:ext cx="2554287" cy="8001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1" name="Rectangle 20">
              <a:extLst>
                <a:ext uri="{FF2B5EF4-FFF2-40B4-BE49-F238E27FC236}">
                  <a16:creationId xmlns:a16="http://schemas.microsoft.com/office/drawing/2014/main" id="{E3E3363E-9511-1A43-912C-05D171708B3A}"/>
                </a:ext>
              </a:extLst>
            </p:cNvPr>
            <p:cNvSpPr>
              <a:spLocks noChangeArrowheads="1"/>
            </p:cNvSpPr>
            <p:nvPr/>
          </p:nvSpPr>
          <p:spPr bwMode="auto">
            <a:xfrm>
              <a:off x="5201962" y="3800838"/>
              <a:ext cx="823912" cy="2460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2" name="Text Box 21">
              <a:extLst>
                <a:ext uri="{FF2B5EF4-FFF2-40B4-BE49-F238E27FC236}">
                  <a16:creationId xmlns:a16="http://schemas.microsoft.com/office/drawing/2014/main" id="{18709FF4-595B-2F4F-9697-F2C14F760728}"/>
                </a:ext>
              </a:extLst>
            </p:cNvPr>
            <p:cNvSpPr txBox="1">
              <a:spLocks noChangeArrowheads="1"/>
            </p:cNvSpPr>
            <p:nvPr/>
          </p:nvSpPr>
          <p:spPr bwMode="auto">
            <a:xfrm>
              <a:off x="4264368" y="3736718"/>
              <a:ext cx="2813399"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Seq=79, ACK=43, data = </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1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A6C1350-9453-1E48-8790-F100F9587769}"/>
              </a:ext>
            </a:extLst>
          </p:cNvPr>
          <p:cNvGrpSpPr/>
          <p:nvPr/>
        </p:nvGrpSpPr>
        <p:grpSpPr>
          <a:xfrm>
            <a:off x="4339949" y="4518388"/>
            <a:ext cx="2590800" cy="506413"/>
            <a:chOff x="4339949" y="4518388"/>
            <a:chExt cx="2590800" cy="506413"/>
          </a:xfrm>
        </p:grpSpPr>
        <p:sp>
          <p:nvSpPr>
            <p:cNvPr id="130" name="Line 3">
              <a:extLst>
                <a:ext uri="{FF2B5EF4-FFF2-40B4-BE49-F238E27FC236}">
                  <a16:creationId xmlns:a16="http://schemas.microsoft.com/office/drawing/2014/main" id="{21939EAE-12FE-4B4B-8477-DA966E53E581}"/>
                </a:ext>
              </a:extLst>
            </p:cNvPr>
            <p:cNvSpPr>
              <a:spLocks noChangeShapeType="1"/>
            </p:cNvSpPr>
            <p:nvPr/>
          </p:nvSpPr>
          <p:spPr bwMode="auto">
            <a:xfrm>
              <a:off x="4339949" y="4518388"/>
              <a:ext cx="2590800"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3" name="Rectangle 22">
              <a:extLst>
                <a:ext uri="{FF2B5EF4-FFF2-40B4-BE49-F238E27FC236}">
                  <a16:creationId xmlns:a16="http://schemas.microsoft.com/office/drawing/2014/main" id="{36373196-F0F3-9041-A157-0DFF0B56BE41}"/>
                </a:ext>
              </a:extLst>
            </p:cNvPr>
            <p:cNvSpPr>
              <a:spLocks noChangeArrowheads="1"/>
            </p:cNvSpPr>
            <p:nvPr/>
          </p:nvSpPr>
          <p:spPr bwMode="auto">
            <a:xfrm>
              <a:off x="5268637" y="4648563"/>
              <a:ext cx="958850" cy="3571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4" name="Text Box 23">
              <a:extLst>
                <a:ext uri="{FF2B5EF4-FFF2-40B4-BE49-F238E27FC236}">
                  <a16:creationId xmlns:a16="http://schemas.microsoft.com/office/drawing/2014/main" id="{2C94660D-0BE1-434B-85A6-BB22849908C7}"/>
                </a:ext>
              </a:extLst>
            </p:cNvPr>
            <p:cNvSpPr txBox="1">
              <a:spLocks noChangeArrowheads="1"/>
            </p:cNvSpPr>
            <p:nvPr/>
          </p:nvSpPr>
          <p:spPr bwMode="auto">
            <a:xfrm>
              <a:off x="4934710" y="4609843"/>
              <a:ext cx="1712264"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Seq=43, ACK=80</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45" name="Line 24">
            <a:extLst>
              <a:ext uri="{FF2B5EF4-FFF2-40B4-BE49-F238E27FC236}">
                <a16:creationId xmlns:a16="http://schemas.microsoft.com/office/drawing/2014/main" id="{4198420A-33F5-1542-B39F-616C0F629FE7}"/>
              </a:ext>
            </a:extLst>
          </p:cNvPr>
          <p:cNvSpPr>
            <a:spLocks noChangeShapeType="1"/>
          </p:cNvSpPr>
          <p:nvPr/>
        </p:nvSpPr>
        <p:spPr bwMode="auto">
          <a:xfrm>
            <a:off x="4332012" y="2508613"/>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6" name="Line 25">
            <a:extLst>
              <a:ext uri="{FF2B5EF4-FFF2-40B4-BE49-F238E27FC236}">
                <a16:creationId xmlns:a16="http://schemas.microsoft.com/office/drawing/2014/main" id="{C59AD6B4-1F7E-D046-AE58-B0A2143452E4}"/>
              </a:ext>
            </a:extLst>
          </p:cNvPr>
          <p:cNvSpPr>
            <a:spLocks noChangeShapeType="1"/>
          </p:cNvSpPr>
          <p:nvPr/>
        </p:nvSpPr>
        <p:spPr bwMode="auto">
          <a:xfrm>
            <a:off x="6994249" y="2561001"/>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47" name="Group 27">
            <a:extLst>
              <a:ext uri="{FF2B5EF4-FFF2-40B4-BE49-F238E27FC236}">
                <a16:creationId xmlns:a16="http://schemas.microsoft.com/office/drawing/2014/main" id="{78A4C821-5D3D-F049-95FB-64A6C2EFC29B}"/>
              </a:ext>
            </a:extLst>
          </p:cNvPr>
          <p:cNvGrpSpPr>
            <a:grpSpLocks/>
          </p:cNvGrpSpPr>
          <p:nvPr/>
        </p:nvGrpSpPr>
        <p:grpSpPr bwMode="auto">
          <a:xfrm>
            <a:off x="3824012" y="1687876"/>
            <a:ext cx="755650" cy="782637"/>
            <a:chOff x="-44" y="1473"/>
            <a:chExt cx="981" cy="1105"/>
          </a:xfrm>
        </p:grpSpPr>
        <p:pic>
          <p:nvPicPr>
            <p:cNvPr id="148" name="Picture 28" descr="desktop_computer_stylized_medium">
              <a:extLst>
                <a:ext uri="{FF2B5EF4-FFF2-40B4-BE49-F238E27FC236}">
                  <a16:creationId xmlns:a16="http://schemas.microsoft.com/office/drawing/2014/main" id="{37E197D2-A990-E643-BBEF-3FDB8B30E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a:extLst>
                <a:ext uri="{FF2B5EF4-FFF2-40B4-BE49-F238E27FC236}">
                  <a16:creationId xmlns:a16="http://schemas.microsoft.com/office/drawing/2014/main" id="{B63C2E39-A8CB-1F4B-B3CA-E65FF2976D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50" name="Group 30">
            <a:extLst>
              <a:ext uri="{FF2B5EF4-FFF2-40B4-BE49-F238E27FC236}">
                <a16:creationId xmlns:a16="http://schemas.microsoft.com/office/drawing/2014/main" id="{AEA67504-808C-2C43-80AA-6BED564C9A22}"/>
              </a:ext>
            </a:extLst>
          </p:cNvPr>
          <p:cNvGrpSpPr>
            <a:grpSpLocks/>
          </p:cNvGrpSpPr>
          <p:nvPr/>
        </p:nvGrpSpPr>
        <p:grpSpPr bwMode="auto">
          <a:xfrm flipH="1">
            <a:off x="6686274" y="1727563"/>
            <a:ext cx="788988" cy="862013"/>
            <a:chOff x="-44" y="1473"/>
            <a:chExt cx="981" cy="1105"/>
          </a:xfrm>
        </p:grpSpPr>
        <p:pic>
          <p:nvPicPr>
            <p:cNvPr id="151" name="Picture 31" descr="desktop_computer_stylized_medium">
              <a:extLst>
                <a:ext uri="{FF2B5EF4-FFF2-40B4-BE49-F238E27FC236}">
                  <a16:creationId xmlns:a16="http://schemas.microsoft.com/office/drawing/2014/main" id="{0B37A6B2-9E4A-114B-85F9-5E3DF620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a:extLst>
                <a:ext uri="{FF2B5EF4-FFF2-40B4-BE49-F238E27FC236}">
                  <a16:creationId xmlns:a16="http://schemas.microsoft.com/office/drawing/2014/main" id="{100E17DE-5CEE-AB45-8E97-F0E8B661790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178778AE-4599-7841-B71E-D835F9A5393E}"/>
              </a:ext>
            </a:extLst>
          </p:cNvPr>
          <p:cNvGrpSpPr/>
          <p:nvPr/>
        </p:nvGrpSpPr>
        <p:grpSpPr>
          <a:xfrm>
            <a:off x="4692316" y="2815389"/>
            <a:ext cx="1388485" cy="1371600"/>
            <a:chOff x="4692316" y="2815389"/>
            <a:chExt cx="1388485" cy="1371600"/>
          </a:xfrm>
        </p:grpSpPr>
        <p:sp>
          <p:nvSpPr>
            <p:cNvPr id="3" name="Oval 2">
              <a:extLst>
                <a:ext uri="{FF2B5EF4-FFF2-40B4-BE49-F238E27FC236}">
                  <a16:creationId xmlns:a16="http://schemas.microsoft.com/office/drawing/2014/main" id="{AB715EF6-F294-3449-96CB-B6947A099ADE}"/>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7D783624-80C6-2148-8502-F1C29047872A}"/>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907B7D31-A373-0B4B-A1B5-F4FD39A2F3C3}"/>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5AF06C-D673-CA4F-A51B-93240818CB9A}"/>
              </a:ext>
            </a:extLst>
          </p:cNvPr>
          <p:cNvGrpSpPr/>
          <p:nvPr/>
        </p:nvGrpSpPr>
        <p:grpSpPr>
          <a:xfrm>
            <a:off x="4684295" y="3737810"/>
            <a:ext cx="1982043" cy="1307432"/>
            <a:chOff x="4692316" y="2815389"/>
            <a:chExt cx="1982043" cy="1307432"/>
          </a:xfrm>
        </p:grpSpPr>
        <p:sp>
          <p:nvSpPr>
            <p:cNvPr id="36" name="Oval 35">
              <a:extLst>
                <a:ext uri="{FF2B5EF4-FFF2-40B4-BE49-F238E27FC236}">
                  <a16:creationId xmlns:a16="http://schemas.microsoft.com/office/drawing/2014/main" id="{6B1B5065-4044-F742-9CE7-C6C1E51A71E8}"/>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C5F4BEC1-9A8B-BA47-BC77-A5A357B8A4B6}"/>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8" name="Straight Arrow Connector 37">
              <a:extLst>
                <a:ext uri="{FF2B5EF4-FFF2-40B4-BE49-F238E27FC236}">
                  <a16:creationId xmlns:a16="http://schemas.microsoft.com/office/drawing/2014/main" id="{1894C7DC-0B9B-5648-ACEB-7945930EE55B}"/>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Slide Number Placeholder 2">
            <a:extLst>
              <a:ext uri="{FF2B5EF4-FFF2-40B4-BE49-F238E27FC236}">
                <a16:creationId xmlns:a16="http://schemas.microsoft.com/office/drawing/2014/main" id="{951C5C48-402B-A744-B23C-9DA42D7A6E1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86</a:t>
            </a:fld>
            <a:endParaRPr lang="en-US" dirty="0"/>
          </a:p>
        </p:txBody>
      </p:sp>
    </p:spTree>
    <p:extLst>
      <p:ext uri="{BB962C8B-B14F-4D97-AF65-F5344CB8AC3E}">
        <p14:creationId xmlns:p14="http://schemas.microsoft.com/office/powerpoint/2010/main" val="26775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but RTT varies!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to estimate RTT?</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measured time from segment transmission until ACK receipt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retransmissions</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measurements, not just current </a:t>
            </a:r>
            <a:r>
              <a:rPr kumimoji="0" lang="en-US" altLang="en-US" sz="24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p>
        </p:txBody>
      </p:sp>
      <p:sp>
        <p:nvSpPr>
          <p:cNvPr id="5" name="Slide Number Placeholder 2">
            <a:extLst>
              <a:ext uri="{FF2B5EF4-FFF2-40B4-BE49-F238E27FC236}">
                <a16:creationId xmlns:a16="http://schemas.microsoft.com/office/drawing/2014/main" id="{969C69A2-4389-474B-8FF4-E0D66DDE428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87</a:t>
            </a:fld>
            <a:endParaRPr lang="en-US" dirty="0"/>
          </a:p>
        </p:txBody>
      </p:sp>
    </p:spTree>
    <p:extLst>
      <p:ext uri="{BB962C8B-B14F-4D97-AF65-F5344CB8AC3E}">
        <p14:creationId xmlns:p14="http://schemas.microsoft.com/office/powerpoint/2010/main" val="41499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876300" y="1246817"/>
            <a:ext cx="905247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EstimatedRTT = (1-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)*EstimatedRTT +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*SampleRTT</a:t>
            </a: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951602" y="1857328"/>
            <a:ext cx="7067550" cy="14244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verage (EWMA)</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influence of past sample decreases exponentially fast</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4673229" y="2443135"/>
            <a:ext cx="6448425" cy="4292600"/>
            <a:chOff x="1531938" y="2565400"/>
            <a:chExt cx="6448425" cy="4292600"/>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31938" y="3535363"/>
              <a:ext cx="428625" cy="17478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RTT:</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gaia.cs.umass.edu</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to</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336550"/>
              <a:chOff x="2343" y="3645"/>
              <a:chExt cx="953" cy="212"/>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time (seconds)</a:t>
                </a:r>
              </a:p>
            </p:txBody>
          </p:sp>
        </p:grpSp>
      </p:grpSp>
      <p:sp>
        <p:nvSpPr>
          <p:cNvPr id="20" name="Slide Number Placeholder 2">
            <a:extLst>
              <a:ext uri="{FF2B5EF4-FFF2-40B4-BE49-F238E27FC236}">
                <a16:creationId xmlns:a16="http://schemas.microsoft.com/office/drawing/2014/main" id="{80D2031C-D174-0C4C-B2D2-3D6ED624031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88</a:t>
            </a:fld>
            <a:endParaRPr lang="en-US" dirty="0"/>
          </a:p>
        </p:txBody>
      </p:sp>
    </p:spTree>
    <p:extLst>
      <p:ext uri="{BB962C8B-B14F-4D97-AF65-F5344CB8AC3E}">
        <p14:creationId xmlns:p14="http://schemas.microsoft.com/office/powerpoint/2010/main" val="388983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safety margin”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large variation in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EstimatedRTT: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 a larger safety margin</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1061454" y="2679700"/>
            <a:ext cx="9532485" cy="1193800"/>
            <a:chOff x="858254" y="2667000"/>
            <a:chExt cx="9532485" cy="1193800"/>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TimeoutInterval = EstimatedRTT + 4*DevRTT</a:t>
              </a: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6"/>
              <a:ext cx="18113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Tahoma" charset="0"/>
                  <a:ea typeface="ＭＳ Ｐゴシック" charset="0"/>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19177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grpSp>
        <p:nvGrpSpPr>
          <p:cNvPr id="4" name="Group 3">
            <a:extLst>
              <a:ext uri="{FF2B5EF4-FFF2-40B4-BE49-F238E27FC236}">
                <a16:creationId xmlns:a16="http://schemas.microsoft.com/office/drawing/2014/main" id="{32E77073-7604-A04F-8597-12BF5941CCE7}"/>
              </a:ext>
            </a:extLst>
          </p:cNvPr>
          <p:cNvGrpSpPr/>
          <p:nvPr/>
        </p:nvGrpSpPr>
        <p:grpSpPr>
          <a:xfrm>
            <a:off x="1304479" y="4827690"/>
            <a:ext cx="10446405" cy="940044"/>
            <a:chOff x="1837879" y="3151290"/>
            <a:chExt cx="10446405" cy="940044"/>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DevRTT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(1-</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)*DevRTT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*|SampleRTT-EstimatedRTT|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(typically, </a:t>
              </a:r>
              <a:r>
                <a:rPr kumimoji="0" lang="en-US" sz="2000" b="0"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0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660538" y="41921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DevRTT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EWMA of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SampleRTT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deviation from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p:txBody>
      </p:sp>
      <p:sp>
        <p:nvSpPr>
          <p:cNvPr id="18" name="Slide Number Placeholder 2">
            <a:extLst>
              <a:ext uri="{FF2B5EF4-FFF2-40B4-BE49-F238E27FC236}">
                <a16:creationId xmlns:a16="http://schemas.microsoft.com/office/drawing/2014/main" id="{0FC6F86E-C16B-C949-B055-1DD32A86010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89</a:t>
            </a:fld>
            <a:endParaRPr lang="en-US" dirty="0"/>
          </a:p>
        </p:txBody>
      </p:sp>
    </p:spTree>
    <p:extLst>
      <p:ext uri="{BB962C8B-B14F-4D97-AF65-F5344CB8AC3E}">
        <p14:creationId xmlns:p14="http://schemas.microsoft.com/office/powerpoint/2010/main" val="139230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8711" y="259345"/>
            <a:ext cx="10515600" cy="894622"/>
          </a:xfrm>
        </p:spPr>
        <p:txBody>
          <a:bodyPr>
            <a:normAutofit/>
          </a:bodyPr>
          <a:lstStyle/>
          <a:p>
            <a:r>
              <a:rPr lang="en-US" sz="4800" dirty="0">
                <a:cs typeface="Calibri" panose="020F0502020204030204" pitchFamily="34" charset="0"/>
              </a:rPr>
              <a:t>Two principal Internet transport protocols</a:t>
            </a:r>
            <a:endParaRPr lang="en-US" sz="4800" dirty="0"/>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sp>
        <p:nvSpPr>
          <p:cNvPr id="517" name="Rectangle 3">
            <a:extLst>
              <a:ext uri="{FF2B5EF4-FFF2-40B4-BE49-F238E27FC236}">
                <a16:creationId xmlns:a16="http://schemas.microsoft.com/office/drawing/2014/main" id="{6893AA1C-B5CC-D446-9A4F-4636B0A87E22}"/>
              </a:ext>
            </a:extLst>
          </p:cNvPr>
          <p:cNvSpPr txBox="1">
            <a:spLocks noChangeArrowheads="1"/>
          </p:cNvSpPr>
          <p:nvPr/>
        </p:nvSpPr>
        <p:spPr>
          <a:xfrm>
            <a:off x="736738" y="1365914"/>
            <a:ext cx="6288757" cy="51149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TCP: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Transmission Control Protocol</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reliable, in-order delivery</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control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flow control</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connection setup</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 Datagram Protocol</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 unordered delivery</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no-frills extension of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best-effort” IP</a:t>
            </a: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services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available: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delay guarantees</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bandwidth guarantees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8" name="Slide Number Placeholder 2">
            <a:extLst>
              <a:ext uri="{FF2B5EF4-FFF2-40B4-BE49-F238E27FC236}">
                <a16:creationId xmlns:a16="http://schemas.microsoft.com/office/drawing/2014/main" id="{5EAB89B4-AD20-DC49-B545-2C57C5923F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a:t>
            </a:fld>
            <a:endParaRPr lang="en-US" dirty="0"/>
          </a:p>
        </p:txBody>
      </p:sp>
    </p:spTree>
    <p:extLst>
      <p:ext uri="{BB962C8B-B14F-4D97-AF65-F5344CB8AC3E}">
        <p14:creationId xmlns:p14="http://schemas.microsoft.com/office/powerpoint/2010/main" val="2570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7">
                                            <p:txEl>
                                              <p:pRg st="9" end="9"/>
                                            </p:txEl>
                                          </p:spTgt>
                                        </p:tgtEl>
                                        <p:attrNameLst>
                                          <p:attrName>style.visibility</p:attrName>
                                        </p:attrNameLst>
                                      </p:cBhvr>
                                      <p:to>
                                        <p:strVal val="visible"/>
                                      </p:to>
                                    </p:set>
                                    <p:animEffect transition="in" filter="dissolve">
                                      <p:cBhvr>
                                        <p:cTn id="38" dur="500"/>
                                        <p:tgtEl>
                                          <p:spTgt spid="517">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7">
                                            <p:txEl>
                                              <p:pRg st="10" end="10"/>
                                            </p:txEl>
                                          </p:spTgt>
                                        </p:tgtEl>
                                        <p:attrNameLst>
                                          <p:attrName>style.visibility</p:attrName>
                                        </p:attrNameLst>
                                      </p:cBhvr>
                                      <p:to>
                                        <p:strVal val="visible"/>
                                      </p:to>
                                    </p:set>
                                    <p:animEffect transition="in" filter="dissolve">
                                      <p:cBhvr>
                                        <p:cTn id="41" dur="500"/>
                                        <p:tgtEl>
                                          <p:spTgt spid="5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5">
            <a:extLst>
              <a:ext uri="{FF2B5EF4-FFF2-40B4-BE49-F238E27FC236}">
                <a16:creationId xmlns:a16="http://schemas.microsoft.com/office/drawing/2014/main" id="{F79CD220-3524-C204-44E3-046E122E3C20}"/>
              </a:ext>
            </a:extLst>
          </p:cNvPr>
          <p:cNvSpPr>
            <a:spLocks noGrp="1" noChangeArrowheads="1"/>
          </p:cNvSpPr>
          <p:nvPr>
            <p:ph type="ftr" sz="quarter" idx="11"/>
          </p:nvPr>
        </p:nvSpPr>
        <p:spPr bwMode="auto">
          <a:xfrm>
            <a:off x="5576888" y="6445250"/>
            <a:ext cx="28956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t>Transport</a:t>
            </a:r>
            <a:r>
              <a:rPr lang="en-US" sz="1400"/>
              <a:t> </a:t>
            </a:r>
            <a:r>
              <a:rPr lang="en-US"/>
              <a:t>Layer</a:t>
            </a:r>
            <a:endParaRPr lang="en-US" altLang="en-US" sz="1200">
              <a:latin typeface="Tahoma" panose="020B0604030504040204" pitchFamily="34" charset="0"/>
            </a:endParaRPr>
          </a:p>
        </p:txBody>
      </p:sp>
      <p:sp>
        <p:nvSpPr>
          <p:cNvPr id="101379" name="Slide Number Placeholder 6">
            <a:extLst>
              <a:ext uri="{FF2B5EF4-FFF2-40B4-BE49-F238E27FC236}">
                <a16:creationId xmlns:a16="http://schemas.microsoft.com/office/drawing/2014/main" id="{060E455E-4832-E8F4-E973-6E600EA0B872}"/>
              </a:ext>
            </a:extLst>
          </p:cNvPr>
          <p:cNvSpPr>
            <a:spLocks noGrp="1" noChangeArrowheads="1"/>
          </p:cNvSpPr>
          <p:nvPr>
            <p:ph type="sldNum" sz="quarter" idx="12"/>
          </p:nvPr>
        </p:nvSpPr>
        <p:spPr bwMode="auto">
          <a:xfrm>
            <a:off x="8324850" y="6462713"/>
            <a:ext cx="6762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200"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ltLang="en-US"/>
              <a:t>3-</a:t>
            </a:r>
            <a:fld id="{EB5B0C9A-8CA2-43CD-BABB-0339C9516C80}" type="slidenum">
              <a:rPr lang="en-US" altLang="en-US" smtClean="0"/>
              <a:pPr>
                <a:defRPr/>
              </a:pPr>
              <a:t>90</a:t>
            </a:fld>
            <a:endParaRPr lang="en-US" altLang="en-US" sz="1200">
              <a:latin typeface="Tahoma" panose="020B0604030504040204" pitchFamily="34" charset="0"/>
            </a:endParaRPr>
          </a:p>
        </p:txBody>
      </p:sp>
      <p:pic>
        <p:nvPicPr>
          <p:cNvPr id="101380" name="Picture 10" descr="underline_base">
            <a:extLst>
              <a:ext uri="{FF2B5EF4-FFF2-40B4-BE49-F238E27FC236}">
                <a16:creationId xmlns:a16="http://schemas.microsoft.com/office/drawing/2014/main" id="{B6EACB84-D1FD-7805-724A-EF78CCBF082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947739"/>
            <a:ext cx="693578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11">
            <a:extLst>
              <a:ext uri="{FF2B5EF4-FFF2-40B4-BE49-F238E27FC236}">
                <a16:creationId xmlns:a16="http://schemas.microsoft.com/office/drawing/2014/main" id="{D0A73653-8954-C348-F771-0BFFA75C7242}"/>
              </a:ext>
            </a:extLst>
          </p:cNvPr>
          <p:cNvSpPr>
            <a:spLocks noGrp="1" noChangeArrowheads="1"/>
          </p:cNvSpPr>
          <p:nvPr>
            <p:ph type="title"/>
          </p:nvPr>
        </p:nvSpPr>
        <p:spPr>
          <a:xfrm>
            <a:off x="2066925" y="233363"/>
            <a:ext cx="7772400" cy="920750"/>
          </a:xfrm>
        </p:spPr>
        <p:txBody>
          <a:bodyPr/>
          <a:lstStyle/>
          <a:p>
            <a:pPr>
              <a:defRPr/>
            </a:pPr>
            <a:r>
              <a:rPr lang="en-US">
                <a:ea typeface="ＭＳ Ｐゴシック" charset="0"/>
                <a:cs typeface="+mj-cs"/>
              </a:rPr>
              <a:t>TCP round trip time, timeout</a:t>
            </a:r>
          </a:p>
        </p:txBody>
      </p:sp>
      <p:sp>
        <p:nvSpPr>
          <p:cNvPr id="101382" name="TextBox 16">
            <a:extLst>
              <a:ext uri="{FF2B5EF4-FFF2-40B4-BE49-F238E27FC236}">
                <a16:creationId xmlns:a16="http://schemas.microsoft.com/office/drawing/2014/main" id="{DF331CA7-1CB5-C94F-BCB4-3993879E44EB}"/>
              </a:ext>
            </a:extLst>
          </p:cNvPr>
          <p:cNvSpPr txBox="1">
            <a:spLocks noChangeArrowheads="1"/>
          </p:cNvSpPr>
          <p:nvPr/>
        </p:nvSpPr>
        <p:spPr bwMode="auto">
          <a:xfrm>
            <a:off x="1889125" y="1168401"/>
            <a:ext cx="8478838"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2800">
                <a:solidFill>
                  <a:srgbClr val="333333"/>
                </a:solidFill>
                <a:latin typeface="Times New Roman" panose="02020603050405020304" pitchFamily="18" charset="0"/>
                <a:cs typeface="Times New Roman" panose="02020603050405020304" pitchFamily="18" charset="0"/>
              </a:rPr>
              <a:t>Suppose that the five measured SampleRTT values are 106 ms, 120 ms, 140 ms, 90 ms, and 115 ms. </a:t>
            </a:r>
          </a:p>
          <a:p>
            <a:pPr>
              <a:lnSpc>
                <a:spcPct val="100000"/>
              </a:lnSpc>
              <a:spcBef>
                <a:spcPct val="0"/>
              </a:spcBef>
              <a:buClrTx/>
              <a:buSzTx/>
              <a:buFontTx/>
              <a:buNone/>
            </a:pPr>
            <a:r>
              <a:rPr lang="en-US" altLang="en-US" sz="2800">
                <a:solidFill>
                  <a:srgbClr val="333333"/>
                </a:solidFill>
                <a:latin typeface="Times New Roman" panose="02020603050405020304" pitchFamily="18" charset="0"/>
                <a:cs typeface="Times New Roman" panose="02020603050405020304" pitchFamily="18" charset="0"/>
              </a:rPr>
              <a:t>Compute the EstimatedRTT after each of these SampleRTT values is obtained, using a value of α = 0.125 and assuming that the value of EstimatedRTT was 100 ms just before the first of these five samples were obtained.</a:t>
            </a:r>
          </a:p>
          <a:p>
            <a:pPr>
              <a:lnSpc>
                <a:spcPct val="100000"/>
              </a:lnSpc>
              <a:spcBef>
                <a:spcPct val="0"/>
              </a:spcBef>
              <a:buClrTx/>
              <a:buSzTx/>
              <a:buFontTx/>
              <a:buNone/>
            </a:pPr>
            <a:r>
              <a:rPr lang="en-US" altLang="en-US" sz="2800">
                <a:solidFill>
                  <a:srgbClr val="333333"/>
                </a:solidFill>
                <a:latin typeface="Times New Roman" panose="02020603050405020304" pitchFamily="18" charset="0"/>
                <a:cs typeface="Times New Roman" panose="02020603050405020304" pitchFamily="18" charset="0"/>
              </a:rPr>
              <a:t> </a:t>
            </a:r>
          </a:p>
          <a:p>
            <a:pPr>
              <a:lnSpc>
                <a:spcPct val="100000"/>
              </a:lnSpc>
              <a:spcBef>
                <a:spcPct val="0"/>
              </a:spcBef>
              <a:buClrTx/>
              <a:buSzTx/>
              <a:buFontTx/>
              <a:buNone/>
            </a:pPr>
            <a:r>
              <a:rPr lang="en-US" altLang="en-US" sz="2800">
                <a:solidFill>
                  <a:srgbClr val="333333"/>
                </a:solidFill>
                <a:latin typeface="Times New Roman" panose="02020603050405020304" pitchFamily="18" charset="0"/>
                <a:cs typeface="Times New Roman" panose="02020603050405020304" pitchFamily="18" charset="0"/>
              </a:rPr>
              <a:t>Compute also the DevRTT after each sample is obtained, assuming a value of β = 0.25 and assuming the value of DevRTT was 5 ms just before the first of these five samples was obtained. </a:t>
            </a:r>
          </a:p>
          <a:p>
            <a:pPr>
              <a:lnSpc>
                <a:spcPct val="100000"/>
              </a:lnSpc>
              <a:spcBef>
                <a:spcPct val="0"/>
              </a:spcBef>
              <a:buClrTx/>
              <a:buSzTx/>
              <a:buFontTx/>
              <a:buNone/>
            </a:pPr>
            <a:r>
              <a:rPr lang="en-US" altLang="en-US" sz="2800">
                <a:solidFill>
                  <a:srgbClr val="333333"/>
                </a:solidFill>
                <a:latin typeface="Times New Roman" panose="02020603050405020304" pitchFamily="18" charset="0"/>
                <a:cs typeface="Times New Roman" panose="02020603050405020304" pitchFamily="18" charset="0"/>
              </a:rPr>
              <a:t>Last, compute the TCP TimeoutInterval after each of these samples is obtained.</a:t>
            </a:r>
            <a:endParaRPr lang="en-US" alt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5">
            <a:extLst>
              <a:ext uri="{FF2B5EF4-FFF2-40B4-BE49-F238E27FC236}">
                <a16:creationId xmlns:a16="http://schemas.microsoft.com/office/drawing/2014/main" id="{DEB4270B-135F-72A5-B4F1-E4B3A707DE35}"/>
              </a:ext>
            </a:extLst>
          </p:cNvPr>
          <p:cNvSpPr>
            <a:spLocks noGrp="1" noChangeArrowheads="1"/>
          </p:cNvSpPr>
          <p:nvPr>
            <p:ph type="ftr" sz="quarter" idx="11"/>
          </p:nvPr>
        </p:nvSpPr>
        <p:spPr bwMode="auto">
          <a:xfrm>
            <a:off x="5576888" y="6445250"/>
            <a:ext cx="28956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t>Transport</a:t>
            </a:r>
            <a:r>
              <a:rPr lang="en-US" sz="1400"/>
              <a:t> </a:t>
            </a:r>
            <a:r>
              <a:rPr lang="en-US"/>
              <a:t>Layer</a:t>
            </a:r>
            <a:endParaRPr lang="en-US" altLang="en-US" sz="1200">
              <a:latin typeface="Tahoma" panose="020B0604030504040204" pitchFamily="34" charset="0"/>
            </a:endParaRPr>
          </a:p>
        </p:txBody>
      </p:sp>
      <p:sp>
        <p:nvSpPr>
          <p:cNvPr id="102403" name="Slide Number Placeholder 6">
            <a:extLst>
              <a:ext uri="{FF2B5EF4-FFF2-40B4-BE49-F238E27FC236}">
                <a16:creationId xmlns:a16="http://schemas.microsoft.com/office/drawing/2014/main" id="{82C33D03-0CC0-3D6B-F795-2C26CA77B534}"/>
              </a:ext>
            </a:extLst>
          </p:cNvPr>
          <p:cNvSpPr>
            <a:spLocks noGrp="1" noChangeArrowheads="1"/>
          </p:cNvSpPr>
          <p:nvPr>
            <p:ph type="sldNum" sz="quarter" idx="12"/>
          </p:nvPr>
        </p:nvSpPr>
        <p:spPr bwMode="auto">
          <a:xfrm>
            <a:off x="8324850" y="6462713"/>
            <a:ext cx="6762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200"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ltLang="en-US"/>
              <a:t>3-</a:t>
            </a:r>
            <a:fld id="{EB5B0C9A-8CA2-43CD-BABB-0339C9516C80}" type="slidenum">
              <a:rPr lang="en-US" altLang="en-US" smtClean="0"/>
              <a:pPr>
                <a:defRPr/>
              </a:pPr>
              <a:t>91</a:t>
            </a:fld>
            <a:endParaRPr lang="en-US" altLang="en-US" sz="1200">
              <a:latin typeface="Tahoma" panose="020B0604030504040204" pitchFamily="34" charset="0"/>
            </a:endParaRPr>
          </a:p>
        </p:txBody>
      </p:sp>
      <p:pic>
        <p:nvPicPr>
          <p:cNvPr id="102404" name="Picture 10" descr="underline_base">
            <a:extLst>
              <a:ext uri="{FF2B5EF4-FFF2-40B4-BE49-F238E27FC236}">
                <a16:creationId xmlns:a16="http://schemas.microsoft.com/office/drawing/2014/main" id="{DE7793B1-DD1F-4633-5291-C9CA739CDA7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947739"/>
            <a:ext cx="693578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11">
            <a:extLst>
              <a:ext uri="{FF2B5EF4-FFF2-40B4-BE49-F238E27FC236}">
                <a16:creationId xmlns:a16="http://schemas.microsoft.com/office/drawing/2014/main" id="{7C859F70-92B2-A0A2-E2DD-907F4E90C1EC}"/>
              </a:ext>
            </a:extLst>
          </p:cNvPr>
          <p:cNvSpPr>
            <a:spLocks noGrp="1" noChangeArrowheads="1"/>
          </p:cNvSpPr>
          <p:nvPr>
            <p:ph type="title"/>
          </p:nvPr>
        </p:nvSpPr>
        <p:spPr>
          <a:xfrm>
            <a:off x="2066925" y="233363"/>
            <a:ext cx="7772400" cy="920750"/>
          </a:xfrm>
        </p:spPr>
        <p:txBody>
          <a:bodyPr/>
          <a:lstStyle/>
          <a:p>
            <a:pPr>
              <a:defRPr/>
            </a:pPr>
            <a:r>
              <a:rPr lang="en-US">
                <a:ea typeface="ＭＳ Ｐゴシック" charset="0"/>
                <a:cs typeface="+mj-cs"/>
              </a:rPr>
              <a:t>TCP round trip time, timeout</a:t>
            </a:r>
          </a:p>
        </p:txBody>
      </p:sp>
      <p:sp>
        <p:nvSpPr>
          <p:cNvPr id="102406" name="TextBox 16">
            <a:extLst>
              <a:ext uri="{FF2B5EF4-FFF2-40B4-BE49-F238E27FC236}">
                <a16:creationId xmlns:a16="http://schemas.microsoft.com/office/drawing/2014/main" id="{8C8C28E9-DD55-0FB0-CEB0-9EAB420373C5}"/>
              </a:ext>
            </a:extLst>
          </p:cNvPr>
          <p:cNvSpPr txBox="1">
            <a:spLocks noChangeArrowheads="1"/>
          </p:cNvSpPr>
          <p:nvPr/>
        </p:nvSpPr>
        <p:spPr bwMode="auto">
          <a:xfrm>
            <a:off x="1889125" y="1168401"/>
            <a:ext cx="8478838"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2000" b="1" dirty="0">
                <a:solidFill>
                  <a:srgbClr val="333333"/>
                </a:solidFill>
                <a:latin typeface="Times New Roman" panose="02020603050405020304" pitchFamily="18" charset="0"/>
                <a:cs typeface="Times New Roman" panose="02020603050405020304" pitchFamily="18" charset="0"/>
              </a:rPr>
              <a:t>Calculate the </a:t>
            </a:r>
            <a:r>
              <a:rPr lang="en-US" altLang="en-US" sz="2000" b="1" dirty="0" err="1">
                <a:solidFill>
                  <a:srgbClr val="333333"/>
                </a:solidFill>
                <a:latin typeface="Times New Roman" panose="02020603050405020304" pitchFamily="18" charset="0"/>
                <a:cs typeface="Times New Roman" panose="02020603050405020304" pitchFamily="18" charset="0"/>
              </a:rPr>
              <a:t>EstimatedRTT</a:t>
            </a:r>
            <a:r>
              <a:rPr lang="en-US" altLang="en-US" sz="2000" b="1" dirty="0">
                <a:solidFill>
                  <a:srgbClr val="333333"/>
                </a:solidFill>
                <a:latin typeface="Times New Roman" panose="02020603050405020304" pitchFamily="18" charset="0"/>
                <a:cs typeface="Times New Roman" panose="02020603050405020304" pitchFamily="18" charset="0"/>
              </a:rPr>
              <a:t> after obtaining the first sample RTT=106</a:t>
            </a:r>
            <a:r>
              <a:rPr lang="en-US" altLang="en-US" sz="2000" b="1" i="1" dirty="0">
                <a:solidFill>
                  <a:srgbClr val="333333"/>
                </a:solidFill>
                <a:latin typeface="Times New Roman" panose="02020603050405020304" pitchFamily="18" charset="0"/>
                <a:cs typeface="Times New Roman" panose="02020603050405020304" pitchFamily="18" charset="0"/>
              </a:rPr>
              <a:t>ms</a:t>
            </a:r>
            <a:r>
              <a:rPr lang="en-US" altLang="en-US" sz="2000" b="1" dirty="0">
                <a:solidFill>
                  <a:srgbClr val="333333"/>
                </a:solidFill>
                <a:latin typeface="Times New Roman" panose="02020603050405020304" pitchFamily="18" charset="0"/>
                <a:cs typeface="Times New Roman" panose="02020603050405020304" pitchFamily="18" charset="0"/>
              </a:rPr>
              <a:t>,</a:t>
            </a:r>
            <a:endParaRPr lang="en-US" altLang="en-US" sz="2000" dirty="0">
              <a:solidFill>
                <a:srgbClr val="333333"/>
              </a:solidFill>
              <a:latin typeface="Times New Roman" panose="02020603050405020304" pitchFamily="18" charset="0"/>
              <a:cs typeface="Times New Roman" panose="02020603050405020304" pitchFamily="18" charset="0"/>
            </a:endParaRPr>
          </a:p>
          <a:p>
            <a:pPr>
              <a:lnSpc>
                <a:spcPct val="100000"/>
              </a:lnSpc>
              <a:spcBef>
                <a:spcPct val="0"/>
              </a:spcBef>
              <a:buClrTx/>
              <a:buSzTx/>
              <a:buFontTx/>
              <a:buNone/>
            </a:pPr>
            <a:r>
              <a:rPr lang="en-US" altLang="en-US" sz="2400" dirty="0" err="1">
                <a:solidFill>
                  <a:srgbClr val="333333"/>
                </a:solidFill>
                <a:latin typeface="Times New Roman" panose="02020603050405020304" pitchFamily="18" charset="0"/>
                <a:cs typeface="Times New Roman" panose="02020603050405020304" pitchFamily="18" charset="0"/>
              </a:rPr>
              <a:t>EstimatedRTT</a:t>
            </a:r>
            <a:r>
              <a:rPr lang="en-US" altLang="en-US" sz="2400" dirty="0">
                <a:solidFill>
                  <a:srgbClr val="333333"/>
                </a:solidFill>
                <a:latin typeface="Times New Roman" panose="02020603050405020304" pitchFamily="18" charset="0"/>
                <a:cs typeface="Times New Roman" panose="02020603050405020304" pitchFamily="18" charset="0"/>
              </a:rPr>
              <a:t> = </a:t>
            </a:r>
            <a:r>
              <a:rPr lang="el-GR" altLang="en-US" sz="2400" i="1" dirty="0">
                <a:solidFill>
                  <a:srgbClr val="333333"/>
                </a:solidFill>
                <a:latin typeface="Times New Roman" panose="02020603050405020304" pitchFamily="18" charset="0"/>
                <a:cs typeface="Times New Roman" panose="02020603050405020304" pitchFamily="18" charset="0"/>
              </a:rPr>
              <a:t>α * </a:t>
            </a:r>
            <a:r>
              <a:rPr lang="en-US" altLang="en-US" sz="2400" i="1" dirty="0" err="1">
                <a:solidFill>
                  <a:srgbClr val="333333"/>
                </a:solidFill>
                <a:latin typeface="Times New Roman" panose="02020603050405020304" pitchFamily="18" charset="0"/>
                <a:cs typeface="Times New Roman" panose="02020603050405020304" pitchFamily="18" charset="0"/>
              </a:rPr>
              <a:t>SampleRTT</a:t>
            </a:r>
            <a:r>
              <a:rPr lang="en-US" altLang="en-US" sz="2400" i="1" dirty="0">
                <a:solidFill>
                  <a:srgbClr val="333333"/>
                </a:solidFill>
                <a:latin typeface="Times New Roman" panose="02020603050405020304" pitchFamily="18" charset="0"/>
                <a:cs typeface="Times New Roman" panose="02020603050405020304" pitchFamily="18" charset="0"/>
              </a:rPr>
              <a:t>+(1- </a:t>
            </a:r>
            <a:r>
              <a:rPr lang="el-GR" altLang="en-US" sz="2400" i="1" dirty="0">
                <a:solidFill>
                  <a:srgbClr val="333333"/>
                </a:solidFill>
                <a:latin typeface="Times New Roman" panose="02020603050405020304" pitchFamily="18" charset="0"/>
                <a:cs typeface="Times New Roman" panose="02020603050405020304" pitchFamily="18" charset="0"/>
              </a:rPr>
              <a:t>α) * </a:t>
            </a:r>
            <a:r>
              <a:rPr lang="en-US" altLang="en-US" sz="2400" i="1" dirty="0" err="1">
                <a:solidFill>
                  <a:srgbClr val="333333"/>
                </a:solidFill>
                <a:latin typeface="Times New Roman" panose="02020603050405020304" pitchFamily="18" charset="0"/>
                <a:cs typeface="Times New Roman" panose="02020603050405020304" pitchFamily="18" charset="0"/>
              </a:rPr>
              <a:t>EstimatedRTT</a:t>
            </a:r>
            <a:endParaRPr lang="en-US" altLang="en-US" sz="2400" i="1" dirty="0">
              <a:solidFill>
                <a:srgbClr val="333333"/>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en-US" sz="2400" i="1" dirty="0" err="1">
                <a:solidFill>
                  <a:srgbClr val="333333"/>
                </a:solidFill>
                <a:latin typeface="Times New Roman" panose="02020603050405020304" pitchFamily="18" charset="0"/>
                <a:cs typeface="Times New Roman" panose="02020603050405020304" pitchFamily="18" charset="0"/>
              </a:rPr>
              <a:t>EstimatedRTT</a:t>
            </a:r>
            <a:r>
              <a:rPr lang="en-US" altLang="en-US" sz="2400" i="1" dirty="0">
                <a:solidFill>
                  <a:srgbClr val="333333"/>
                </a:solidFill>
                <a:latin typeface="Times New Roman" panose="02020603050405020304" pitchFamily="18" charset="0"/>
                <a:cs typeface="Times New Roman" panose="02020603050405020304" pitchFamily="18" charset="0"/>
              </a:rPr>
              <a:t> </a:t>
            </a:r>
            <a:r>
              <a:rPr lang="en-US" altLang="en-US" sz="2400" dirty="0">
                <a:solidFill>
                  <a:srgbClr val="333333"/>
                </a:solidFill>
                <a:latin typeface="Times New Roman" panose="02020603050405020304" pitchFamily="18" charset="0"/>
                <a:cs typeface="Times New Roman" panose="02020603050405020304" pitchFamily="18" charset="0"/>
              </a:rPr>
              <a:t>= 0.125 * 106 + (1-0.125) * 100</a:t>
            </a:r>
          </a:p>
          <a:p>
            <a:pPr algn="just">
              <a:lnSpc>
                <a:spcPct val="100000"/>
              </a:lnSpc>
              <a:spcBef>
                <a:spcPct val="0"/>
              </a:spcBef>
              <a:buClrTx/>
              <a:buSzTx/>
              <a:buFontTx/>
              <a:buNone/>
            </a:pPr>
            <a:r>
              <a:rPr lang="en-US" altLang="en-US" sz="2400" dirty="0">
                <a:solidFill>
                  <a:srgbClr val="333333"/>
                </a:solidFill>
                <a:latin typeface="Times New Roman" panose="02020603050405020304" pitchFamily="18" charset="0"/>
                <a:cs typeface="Times New Roman" panose="02020603050405020304" pitchFamily="18" charset="0"/>
              </a:rPr>
              <a:t>                        =0.125* 106 + 0.875 * 100</a:t>
            </a:r>
          </a:p>
          <a:p>
            <a:pPr algn="just">
              <a:lnSpc>
                <a:spcPct val="100000"/>
              </a:lnSpc>
              <a:spcBef>
                <a:spcPct val="0"/>
              </a:spcBef>
              <a:buClrTx/>
              <a:buSzTx/>
              <a:buFontTx/>
              <a:buNone/>
            </a:pPr>
            <a:r>
              <a:rPr lang="en-US" altLang="en-US" sz="2400" dirty="0">
                <a:solidFill>
                  <a:srgbClr val="333333"/>
                </a:solidFill>
                <a:latin typeface="Times New Roman" panose="02020603050405020304" pitchFamily="18" charset="0"/>
                <a:cs typeface="Times New Roman" panose="02020603050405020304" pitchFamily="18" charset="0"/>
              </a:rPr>
              <a:t>                        =13.25 + 87.5</a:t>
            </a:r>
          </a:p>
          <a:p>
            <a:pPr algn="just">
              <a:lnSpc>
                <a:spcPct val="100000"/>
              </a:lnSpc>
              <a:spcBef>
                <a:spcPct val="0"/>
              </a:spcBef>
              <a:buClrTx/>
              <a:buSzTx/>
              <a:buFontTx/>
              <a:buNone/>
            </a:pPr>
            <a:r>
              <a:rPr lang="en-US" altLang="en-US" sz="2400" dirty="0">
                <a:solidFill>
                  <a:srgbClr val="333333"/>
                </a:solidFill>
                <a:latin typeface="Times New Roman" panose="02020603050405020304" pitchFamily="18" charset="0"/>
                <a:cs typeface="Times New Roman" panose="02020603050405020304" pitchFamily="18" charset="0"/>
              </a:rPr>
              <a:t>                        =100.75</a:t>
            </a:r>
            <a:r>
              <a:rPr lang="en-US" altLang="en-US" sz="2400" i="1" dirty="0">
                <a:solidFill>
                  <a:srgbClr val="333333"/>
                </a:solidFill>
                <a:latin typeface="Times New Roman" panose="02020603050405020304" pitchFamily="18" charset="0"/>
                <a:cs typeface="Times New Roman" panose="02020603050405020304" pitchFamily="18" charset="0"/>
              </a:rPr>
              <a:t>ms</a:t>
            </a:r>
          </a:p>
          <a:p>
            <a:pPr algn="just">
              <a:lnSpc>
                <a:spcPct val="100000"/>
              </a:lnSpc>
              <a:spcBef>
                <a:spcPct val="0"/>
              </a:spcBef>
              <a:buClrTx/>
              <a:buSzTx/>
              <a:buFontTx/>
              <a:buNone/>
            </a:pPr>
            <a:endParaRPr lang="en-US" altLang="en-US" sz="2400" i="1" dirty="0">
              <a:solidFill>
                <a:srgbClr val="333333"/>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en-US" sz="2400" i="1" dirty="0" err="1">
                <a:solidFill>
                  <a:srgbClr val="333333"/>
                </a:solidFill>
                <a:latin typeface="Times New Roman" panose="02020603050405020304" pitchFamily="18" charset="0"/>
                <a:cs typeface="Times New Roman" panose="02020603050405020304" pitchFamily="18" charset="0"/>
              </a:rPr>
              <a:t>DevRTT</a:t>
            </a:r>
            <a:r>
              <a:rPr lang="en-US" altLang="en-US" sz="2400" b="1" i="1" dirty="0">
                <a:solidFill>
                  <a:srgbClr val="333333"/>
                </a:solidFill>
                <a:latin typeface="Times New Roman" panose="02020603050405020304" pitchFamily="18" charset="0"/>
                <a:cs typeface="Times New Roman" panose="02020603050405020304" pitchFamily="18" charset="0"/>
              </a:rPr>
              <a:t> = </a:t>
            </a:r>
            <a:r>
              <a:rPr lang="el-GR" altLang="en-US" sz="2400" i="1" dirty="0">
                <a:solidFill>
                  <a:srgbClr val="333333"/>
                </a:solidFill>
                <a:latin typeface="Times New Roman" panose="02020603050405020304" pitchFamily="18" charset="0"/>
                <a:cs typeface="Times New Roman" panose="02020603050405020304" pitchFamily="18" charset="0"/>
              </a:rPr>
              <a:t>β * | </a:t>
            </a:r>
            <a:r>
              <a:rPr lang="en-US" altLang="en-US" sz="2400" i="1" dirty="0" err="1">
                <a:solidFill>
                  <a:srgbClr val="333333"/>
                </a:solidFill>
                <a:latin typeface="Times New Roman" panose="02020603050405020304" pitchFamily="18" charset="0"/>
                <a:cs typeface="Times New Roman" panose="02020603050405020304" pitchFamily="18" charset="0"/>
              </a:rPr>
              <a:t>SampleRTT</a:t>
            </a:r>
            <a:r>
              <a:rPr lang="en-US" altLang="en-US" sz="2400" i="1" dirty="0">
                <a:solidFill>
                  <a:srgbClr val="333333"/>
                </a:solidFill>
                <a:latin typeface="Times New Roman" panose="02020603050405020304" pitchFamily="18" charset="0"/>
                <a:cs typeface="Times New Roman" panose="02020603050405020304" pitchFamily="18" charset="0"/>
              </a:rPr>
              <a:t>- </a:t>
            </a:r>
            <a:r>
              <a:rPr lang="en-US" altLang="en-US" sz="2400" i="1" dirty="0" err="1">
                <a:solidFill>
                  <a:srgbClr val="333333"/>
                </a:solidFill>
                <a:latin typeface="Times New Roman" panose="02020603050405020304" pitchFamily="18" charset="0"/>
                <a:cs typeface="Times New Roman" panose="02020603050405020304" pitchFamily="18" charset="0"/>
              </a:rPr>
              <a:t>EstimatedRTT</a:t>
            </a:r>
            <a:r>
              <a:rPr lang="en-US" altLang="en-US" sz="2400" i="1" dirty="0">
                <a:solidFill>
                  <a:srgbClr val="333333"/>
                </a:solidFill>
                <a:latin typeface="Times New Roman" panose="02020603050405020304" pitchFamily="18" charset="0"/>
                <a:cs typeface="Times New Roman" panose="02020603050405020304" pitchFamily="18" charset="0"/>
              </a:rPr>
              <a:t>|+(1- </a:t>
            </a:r>
            <a:r>
              <a:rPr lang="el-GR" altLang="en-US" sz="2400" i="1" dirty="0">
                <a:solidFill>
                  <a:srgbClr val="333333"/>
                </a:solidFill>
                <a:latin typeface="Times New Roman" panose="02020603050405020304" pitchFamily="18" charset="0"/>
                <a:cs typeface="Times New Roman" panose="02020603050405020304" pitchFamily="18" charset="0"/>
              </a:rPr>
              <a:t>β)* </a:t>
            </a:r>
            <a:r>
              <a:rPr lang="en-US" altLang="en-US" sz="2400" i="1" dirty="0" err="1">
                <a:solidFill>
                  <a:srgbClr val="333333"/>
                </a:solidFill>
                <a:latin typeface="Times New Roman" panose="02020603050405020304" pitchFamily="18" charset="0"/>
                <a:cs typeface="Times New Roman" panose="02020603050405020304" pitchFamily="18" charset="0"/>
              </a:rPr>
              <a:t>DevRTT</a:t>
            </a:r>
            <a:endParaRPr lang="en-US" altLang="en-US" sz="2400" dirty="0">
              <a:solidFill>
                <a:srgbClr val="333333"/>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en-US" sz="2400" dirty="0">
                <a:solidFill>
                  <a:srgbClr val="333333"/>
                </a:solidFill>
                <a:latin typeface="Times New Roman" panose="02020603050405020304" pitchFamily="18" charset="0"/>
                <a:cs typeface="Times New Roman" panose="02020603050405020304" pitchFamily="18" charset="0"/>
              </a:rPr>
              <a:t>              =0.25 * |106-100.75| + (1-0.25) *5</a:t>
            </a:r>
          </a:p>
          <a:p>
            <a:pPr algn="just">
              <a:lnSpc>
                <a:spcPct val="100000"/>
              </a:lnSpc>
              <a:spcBef>
                <a:spcPct val="0"/>
              </a:spcBef>
              <a:buClrTx/>
              <a:buSzTx/>
              <a:buFontTx/>
              <a:buNone/>
            </a:pPr>
            <a:r>
              <a:rPr lang="en-US" altLang="en-US" sz="2400" dirty="0">
                <a:solidFill>
                  <a:srgbClr val="333333"/>
                </a:solidFill>
                <a:latin typeface="Times New Roman" panose="02020603050405020304" pitchFamily="18" charset="0"/>
                <a:cs typeface="Times New Roman" panose="02020603050405020304" pitchFamily="18" charset="0"/>
              </a:rPr>
              <a:t>              =0.25 *5.25 + 0.75 * 5</a:t>
            </a:r>
          </a:p>
          <a:p>
            <a:pPr algn="just">
              <a:lnSpc>
                <a:spcPct val="100000"/>
              </a:lnSpc>
              <a:spcBef>
                <a:spcPct val="0"/>
              </a:spcBef>
              <a:buClrTx/>
              <a:buSzTx/>
              <a:buFontTx/>
              <a:buNone/>
            </a:pPr>
            <a:r>
              <a:rPr lang="en-US" altLang="en-US" sz="2400" dirty="0">
                <a:solidFill>
                  <a:srgbClr val="333333"/>
                </a:solidFill>
                <a:latin typeface="Times New Roman" panose="02020603050405020304" pitchFamily="18" charset="0"/>
                <a:cs typeface="Times New Roman" panose="02020603050405020304" pitchFamily="18" charset="0"/>
              </a:rPr>
              <a:t>              =1.3125 + 3.75</a:t>
            </a:r>
          </a:p>
          <a:p>
            <a:pPr algn="just">
              <a:lnSpc>
                <a:spcPct val="100000"/>
              </a:lnSpc>
              <a:spcBef>
                <a:spcPct val="0"/>
              </a:spcBef>
              <a:buClrTx/>
              <a:buSzTx/>
              <a:buFontTx/>
              <a:buNone/>
            </a:pPr>
            <a:r>
              <a:rPr lang="en-US" altLang="en-US" sz="2400" dirty="0">
                <a:solidFill>
                  <a:srgbClr val="333333"/>
                </a:solidFill>
                <a:latin typeface="Times New Roman" panose="02020603050405020304" pitchFamily="18" charset="0"/>
                <a:cs typeface="Times New Roman" panose="02020603050405020304" pitchFamily="18" charset="0"/>
              </a:rPr>
              <a:t>              =5.0625</a:t>
            </a:r>
            <a:r>
              <a:rPr lang="en-US" altLang="en-US" sz="2400" i="1" dirty="0">
                <a:solidFill>
                  <a:srgbClr val="333333"/>
                </a:solidFill>
                <a:latin typeface="Times New Roman" panose="02020603050405020304" pitchFamily="18" charset="0"/>
                <a:cs typeface="Times New Roman" panose="02020603050405020304" pitchFamily="18" charset="0"/>
              </a:rPr>
              <a:t>ms</a:t>
            </a:r>
            <a:endParaRPr lang="en-US" altLang="en-US" sz="2400" dirty="0">
              <a:solidFill>
                <a:srgbClr val="333333"/>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en-US" sz="2400" i="1" dirty="0" err="1">
                <a:solidFill>
                  <a:srgbClr val="333333"/>
                </a:solidFill>
                <a:latin typeface="Times New Roman" panose="02020603050405020304" pitchFamily="18" charset="0"/>
                <a:cs typeface="Times New Roman" panose="02020603050405020304" pitchFamily="18" charset="0"/>
              </a:rPr>
              <a:t>TimeoutInterval</a:t>
            </a:r>
            <a:r>
              <a:rPr lang="en-US" altLang="en-US" sz="2400" dirty="0">
                <a:solidFill>
                  <a:srgbClr val="333333"/>
                </a:solidFill>
                <a:latin typeface="Times New Roman" panose="02020603050405020304" pitchFamily="18" charset="0"/>
                <a:cs typeface="Times New Roman" panose="02020603050405020304" pitchFamily="18" charset="0"/>
              </a:rPr>
              <a:t> = </a:t>
            </a:r>
            <a:r>
              <a:rPr lang="en-US" altLang="en-US" sz="2400" i="1" dirty="0" err="1">
                <a:solidFill>
                  <a:srgbClr val="333333"/>
                </a:solidFill>
                <a:latin typeface="Times New Roman" panose="02020603050405020304" pitchFamily="18" charset="0"/>
                <a:cs typeface="Times New Roman" panose="02020603050405020304" pitchFamily="18" charset="0"/>
              </a:rPr>
              <a:t>EstimatedRTT</a:t>
            </a:r>
            <a:r>
              <a:rPr lang="en-US" altLang="en-US" sz="2400" i="1" dirty="0">
                <a:solidFill>
                  <a:srgbClr val="333333"/>
                </a:solidFill>
                <a:latin typeface="Times New Roman" panose="02020603050405020304" pitchFamily="18" charset="0"/>
                <a:cs typeface="Times New Roman" panose="02020603050405020304" pitchFamily="18" charset="0"/>
              </a:rPr>
              <a:t> +4* </a:t>
            </a:r>
            <a:r>
              <a:rPr lang="en-US" altLang="en-US" sz="2400" i="1" dirty="0" err="1">
                <a:solidFill>
                  <a:srgbClr val="333333"/>
                </a:solidFill>
                <a:latin typeface="Times New Roman" panose="02020603050405020304" pitchFamily="18" charset="0"/>
                <a:cs typeface="Times New Roman" panose="02020603050405020304" pitchFamily="18" charset="0"/>
              </a:rPr>
              <a:t>DevRTT</a:t>
            </a:r>
            <a:endParaRPr lang="en-US" altLang="en-US" sz="2400" dirty="0">
              <a:solidFill>
                <a:srgbClr val="333333"/>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en-US" sz="2400" dirty="0">
                <a:solidFill>
                  <a:srgbClr val="333333"/>
                </a:solidFill>
                <a:latin typeface="Times New Roman" panose="02020603050405020304" pitchFamily="18" charset="0"/>
                <a:cs typeface="Times New Roman" panose="02020603050405020304" pitchFamily="18" charset="0"/>
              </a:rPr>
              <a:t>                           = 100.75 + 4 *5.0625</a:t>
            </a:r>
          </a:p>
          <a:p>
            <a:pPr algn="just">
              <a:lnSpc>
                <a:spcPct val="100000"/>
              </a:lnSpc>
              <a:spcBef>
                <a:spcPct val="0"/>
              </a:spcBef>
              <a:buClrTx/>
              <a:buSzTx/>
              <a:buFontTx/>
              <a:buNone/>
            </a:pPr>
            <a:r>
              <a:rPr lang="en-US" altLang="en-US" sz="2400" dirty="0">
                <a:solidFill>
                  <a:srgbClr val="333333"/>
                </a:solidFill>
                <a:latin typeface="Times New Roman" panose="02020603050405020304" pitchFamily="18" charset="0"/>
                <a:cs typeface="Times New Roman" panose="02020603050405020304" pitchFamily="18" charset="0"/>
              </a:rPr>
              <a:t>                           =121 </a:t>
            </a:r>
            <a:r>
              <a:rPr lang="en-US" altLang="en-US" sz="2400" i="1" dirty="0" err="1">
                <a:solidFill>
                  <a:srgbClr val="333333"/>
                </a:solidFill>
                <a:latin typeface="Times New Roman" panose="02020603050405020304" pitchFamily="18" charset="0"/>
                <a:cs typeface="Times New Roman" panose="02020603050405020304" pitchFamily="18" charset="0"/>
              </a:rPr>
              <a:t>ms</a:t>
            </a:r>
            <a:endParaRPr lang="en-US" altLang="en-US" sz="2400" dirty="0">
              <a:solidFill>
                <a:srgbClr val="333333"/>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endParaRPr lang="en-US" altLang="en-US" sz="2400" dirty="0">
              <a:solidFill>
                <a:srgbClr val="333333"/>
              </a:solidFill>
              <a:latin typeface="Times New Roman" panose="02020603050405020304" pitchFamily="18" charset="0"/>
              <a:cs typeface="Times New Roman" panose="02020603050405020304" pitchFamily="18" charset="0"/>
            </a:endParaRPr>
          </a:p>
          <a:p>
            <a:pPr>
              <a:lnSpc>
                <a:spcPct val="100000"/>
              </a:lnSpc>
              <a:spcBef>
                <a:spcPct val="0"/>
              </a:spcBef>
              <a:buClrTx/>
              <a:buSzTx/>
              <a:buFontTx/>
              <a:buNone/>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Sender </a:t>
            </a:r>
            <a:r>
              <a:rPr lang="en-US" sz="3600" dirty="0"/>
              <a:t>(simplified)</a:t>
            </a:r>
            <a:endParaRPr lang="en-US" sz="4400" b="0" dirty="0"/>
          </a:p>
        </p:txBody>
      </p:sp>
      <p:sp>
        <p:nvSpPr>
          <p:cNvPr id="6" name="Rectangle 3">
            <a:extLst>
              <a:ext uri="{FF2B5EF4-FFF2-40B4-BE49-F238E27FC236}">
                <a16:creationId xmlns:a16="http://schemas.microsoft.com/office/drawing/2014/main" id="{93E50F9F-34A2-434D-9CCF-7D058EEE958D}"/>
              </a:ext>
            </a:extLst>
          </p:cNvPr>
          <p:cNvSpPr txBox="1">
            <a:spLocks noChangeArrowheads="1"/>
          </p:cNvSpPr>
          <p:nvPr/>
        </p:nvSpPr>
        <p:spPr>
          <a:xfrm>
            <a:off x="798690" y="1384386"/>
            <a:ext cx="49530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event: data received from application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create segment with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seq # is byte-stream number of first data byte in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start timer if not already running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think of timer as for oldest unACKed 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expiration interval: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TimeOutInterval</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DA35D0F5-641B-DD43-98AE-2CF2FD980706}"/>
              </a:ext>
            </a:extLst>
          </p:cNvPr>
          <p:cNvSpPr txBox="1">
            <a:spLocks noChangeArrowheads="1"/>
          </p:cNvSpPr>
          <p:nvPr/>
        </p:nvSpPr>
        <p:spPr>
          <a:xfrm>
            <a:off x="6728208" y="1446144"/>
            <a:ext cx="3810000" cy="194310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000" b="0" i="1" u="none" strike="noStrike" kern="1200" cap="none" spc="0" normalizeH="0" baseline="0" noProof="0" dirty="0">
                <a:ln>
                  <a:noFill/>
                </a:ln>
                <a:solidFill>
                  <a:srgbClr val="CC0000"/>
                </a:solidFill>
                <a:effectLst/>
                <a:uLnTx/>
                <a:uFillTx/>
                <a:latin typeface="Calibri" panose="020F0502020204030204"/>
                <a:ea typeface="+mn-ea"/>
                <a:cs typeface="+mn-cs"/>
              </a:rPr>
              <a:t>event: timeout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retransmit segment that caused timeout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Rectangle 4">
            <a:extLst>
              <a:ext uri="{FF2B5EF4-FFF2-40B4-BE49-F238E27FC236}">
                <a16:creationId xmlns:a16="http://schemas.microsoft.com/office/drawing/2014/main" id="{7626FEA2-2ED1-6640-83D4-E13C73302CE0}"/>
              </a:ext>
            </a:extLst>
          </p:cNvPr>
          <p:cNvSpPr txBox="1">
            <a:spLocks noChangeArrowheads="1"/>
          </p:cNvSpPr>
          <p:nvPr/>
        </p:nvSpPr>
        <p:spPr>
          <a:xfrm>
            <a:off x="6728208" y="3392552"/>
            <a:ext cx="4920453" cy="31937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event: ACK received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ACK acknowledges previously unACKed segments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update what is known to be ACKed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start timer if there are  still unACKed segments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lide Number Placeholder 2">
            <a:extLst>
              <a:ext uri="{FF2B5EF4-FFF2-40B4-BE49-F238E27FC236}">
                <a16:creationId xmlns:a16="http://schemas.microsoft.com/office/drawing/2014/main" id="{F7A5BD9A-E49F-7E4D-A1AC-729448A7B15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92</a:t>
            </a:fld>
            <a:endParaRPr lang="en-US" dirty="0"/>
          </a:p>
        </p:txBody>
      </p:sp>
    </p:spTree>
    <p:extLst>
      <p:ext uri="{BB962C8B-B14F-4D97-AF65-F5344CB8AC3E}">
        <p14:creationId xmlns:p14="http://schemas.microsoft.com/office/powerpoint/2010/main" val="422074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Receiver: ACK generation </a:t>
            </a:r>
            <a:r>
              <a:rPr lang="en-US" sz="2400" b="0" dirty="0"/>
              <a:t>[RFC 5681]</a:t>
            </a:r>
            <a:endParaRPr lang="en-US" sz="4400" b="0" dirty="0"/>
          </a:p>
        </p:txBody>
      </p:sp>
      <p:sp>
        <p:nvSpPr>
          <p:cNvPr id="43" name="Text Box 3">
            <a:extLst>
              <a:ext uri="{FF2B5EF4-FFF2-40B4-BE49-F238E27FC236}">
                <a16:creationId xmlns:a16="http://schemas.microsoft.com/office/drawing/2014/main" id="{0C54E9E4-D2A0-C64E-B652-DCC0E63DDD71}"/>
              </a:ext>
            </a:extLst>
          </p:cNvPr>
          <p:cNvSpPr txBox="1">
            <a:spLocks noChangeArrowheads="1"/>
          </p:cNvSpPr>
          <p:nvPr/>
        </p:nvSpPr>
        <p:spPr bwMode="auto">
          <a:xfrm>
            <a:off x="2143953" y="1439289"/>
            <a:ext cx="3496406" cy="50644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Event at receiver</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All data up to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already ACKed</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One other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has ACK pending</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out-of-order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higher-than-expect seq. #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Gap detected</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segment that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partially or completely fills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4" name="Text Box 4">
            <a:extLst>
              <a:ext uri="{FF2B5EF4-FFF2-40B4-BE49-F238E27FC236}">
                <a16:creationId xmlns:a16="http://schemas.microsoft.com/office/drawing/2014/main" id="{7D1A8937-7497-E947-B481-036DB6905786}"/>
              </a:ext>
            </a:extLst>
          </p:cNvPr>
          <p:cNvSpPr txBox="1">
            <a:spLocks noChangeArrowheads="1"/>
          </p:cNvSpPr>
          <p:nvPr/>
        </p:nvSpPr>
        <p:spPr bwMode="auto">
          <a:xfrm>
            <a:off x="5906328" y="1429764"/>
            <a:ext cx="4189545" cy="50644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TCP receiver action</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delayed ACK. Wait up to 500ms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next segment. If no next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single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 ACKing both in-order segments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a:t>
            </a:r>
            <a:r>
              <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 ACK</a:t>
            </a:r>
            <a:r>
              <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indicating seq. # of next expected byte</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 send ACK, provided that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starts at lower end of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5" name="Line 9">
            <a:extLst>
              <a:ext uri="{FF2B5EF4-FFF2-40B4-BE49-F238E27FC236}">
                <a16:creationId xmlns:a16="http://schemas.microsoft.com/office/drawing/2014/main" id="{B5C333E2-4347-8B41-A67B-31280E7B23CD}"/>
              </a:ext>
            </a:extLst>
          </p:cNvPr>
          <p:cNvSpPr>
            <a:spLocks noChangeShapeType="1"/>
          </p:cNvSpPr>
          <p:nvPr/>
        </p:nvSpPr>
        <p:spPr bwMode="auto">
          <a:xfrm>
            <a:off x="5715828" y="1590101"/>
            <a:ext cx="0" cy="4352925"/>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6" name="Line 11">
            <a:extLst>
              <a:ext uri="{FF2B5EF4-FFF2-40B4-BE49-F238E27FC236}">
                <a16:creationId xmlns:a16="http://schemas.microsoft.com/office/drawing/2014/main" id="{A3C87D27-55A1-0740-A388-14FABFDCAECD}"/>
              </a:ext>
            </a:extLst>
          </p:cNvPr>
          <p:cNvSpPr>
            <a:spLocks noChangeShapeType="1"/>
          </p:cNvSpPr>
          <p:nvPr/>
        </p:nvSpPr>
        <p:spPr bwMode="auto">
          <a:xfrm>
            <a:off x="2159828" y="20298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7" name="Line 12">
            <a:extLst>
              <a:ext uri="{FF2B5EF4-FFF2-40B4-BE49-F238E27FC236}">
                <a16:creationId xmlns:a16="http://schemas.microsoft.com/office/drawing/2014/main" id="{BAEE28BF-45B4-7B4F-8643-BEFCF1817DB3}"/>
              </a:ext>
            </a:extLst>
          </p:cNvPr>
          <p:cNvSpPr>
            <a:spLocks noChangeShapeType="1"/>
          </p:cNvSpPr>
          <p:nvPr/>
        </p:nvSpPr>
        <p:spPr bwMode="auto">
          <a:xfrm>
            <a:off x="2143953" y="30839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8" name="Line 13">
            <a:extLst>
              <a:ext uri="{FF2B5EF4-FFF2-40B4-BE49-F238E27FC236}">
                <a16:creationId xmlns:a16="http://schemas.microsoft.com/office/drawing/2014/main" id="{497F621D-E3C3-D549-BCDE-B1C658BA2FF8}"/>
              </a:ext>
            </a:extLst>
          </p:cNvPr>
          <p:cNvSpPr>
            <a:spLocks noChangeShapeType="1"/>
          </p:cNvSpPr>
          <p:nvPr/>
        </p:nvSpPr>
        <p:spPr bwMode="auto">
          <a:xfrm>
            <a:off x="2161416" y="4182489"/>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9" name="Line 14">
            <a:extLst>
              <a:ext uri="{FF2B5EF4-FFF2-40B4-BE49-F238E27FC236}">
                <a16:creationId xmlns:a16="http://schemas.microsoft.com/office/drawing/2014/main" id="{B5CA7B9A-CEFE-9440-989C-72777EDC3F97}"/>
              </a:ext>
            </a:extLst>
          </p:cNvPr>
          <p:cNvSpPr>
            <a:spLocks noChangeShapeType="1"/>
          </p:cNvSpPr>
          <p:nvPr/>
        </p:nvSpPr>
        <p:spPr bwMode="auto">
          <a:xfrm>
            <a:off x="2155066" y="5271514"/>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 name="Rectangle 3">
            <a:extLst>
              <a:ext uri="{FF2B5EF4-FFF2-40B4-BE49-F238E27FC236}">
                <a16:creationId xmlns:a16="http://schemas.microsoft.com/office/drawing/2014/main" id="{446007AE-16BF-5641-9533-FDFCED5467B7}"/>
              </a:ext>
            </a:extLst>
          </p:cNvPr>
          <p:cNvSpPr/>
          <p:nvPr/>
        </p:nvSpPr>
        <p:spPr>
          <a:xfrm>
            <a:off x="2141951" y="2079321"/>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4788DE70-9425-C941-B687-5CDA29AFB818}"/>
              </a:ext>
            </a:extLst>
          </p:cNvPr>
          <p:cNvSpPr/>
          <p:nvPr/>
        </p:nvSpPr>
        <p:spPr>
          <a:xfrm>
            <a:off x="2006253" y="3158647"/>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8A265DF2-3FEE-3D4C-9E18-1D8A86817D23}"/>
              </a:ext>
            </a:extLst>
          </p:cNvPr>
          <p:cNvSpPr/>
          <p:nvPr/>
        </p:nvSpPr>
        <p:spPr>
          <a:xfrm>
            <a:off x="2196231" y="4237973"/>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03861685-9E67-3541-901D-AC152EC9F9C7}"/>
              </a:ext>
            </a:extLst>
          </p:cNvPr>
          <p:cNvSpPr/>
          <p:nvPr/>
        </p:nvSpPr>
        <p:spPr>
          <a:xfrm>
            <a:off x="2246335" y="5340264"/>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340791B0-4154-D14E-9DBD-0157764BBAE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93</a:t>
            </a:fld>
            <a:endParaRPr lang="en-US" dirty="0"/>
          </a:p>
        </p:txBody>
      </p:sp>
    </p:spTree>
    <p:extLst>
      <p:ext uri="{BB962C8B-B14F-4D97-AF65-F5344CB8AC3E}">
        <p14:creationId xmlns:p14="http://schemas.microsoft.com/office/powerpoint/2010/main" val="17713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2236856" y="5873422"/>
            <a:ext cx="1922463"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lost ACK scenario</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3970406"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636781"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2032069" y="2342822"/>
            <a:ext cx="2346325" cy="571500"/>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76531"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2011431"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4438719"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2019369" y="4104947"/>
            <a:ext cx="2351087" cy="512763"/>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65419" y="4185910"/>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857569" y="3004810"/>
            <a:ext cx="1484312" cy="628650"/>
            <a:chOff x="2857569" y="3004810"/>
            <a:chExt cx="1484312" cy="628650"/>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224281" y="30460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57569" y="3236585"/>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2008256" y="4703435"/>
            <a:ext cx="2338388" cy="782637"/>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62319" y="4916160"/>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638369" y="2347585"/>
            <a:ext cx="396875" cy="1751012"/>
            <a:chOff x="1638369" y="2347585"/>
            <a:chExt cx="39687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38369"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7759116" y="5873422"/>
            <a:ext cx="20732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premature timeout</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9567278"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7233653"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7608303"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10013366"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8621128" y="4228772"/>
            <a:ext cx="1057275"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7595603" y="4111297"/>
            <a:ext cx="2441575" cy="668338"/>
            <a:chOff x="7595603" y="4111297"/>
            <a:chExt cx="2441575" cy="668338"/>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3" y="4262110"/>
              <a:ext cx="1212850"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8460791" y="5071735"/>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7627353" y="4814560"/>
            <a:ext cx="2338388" cy="782637"/>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81416" y="50272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7235241" y="2347585"/>
            <a:ext cx="396875" cy="1751012"/>
            <a:chOff x="7235241" y="2347585"/>
            <a:chExt cx="39687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35241"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7603541" y="3004810"/>
            <a:ext cx="2339975" cy="1944687"/>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505241" y="3496935"/>
              <a:ext cx="949325" cy="304800"/>
              <a:chOff x="4215" y="2253"/>
              <a:chExt cx="598" cy="192"/>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44953" y="3773160"/>
              <a:ext cx="949325" cy="304800"/>
              <a:chOff x="4215" y="2253"/>
              <a:chExt cx="598" cy="192"/>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6241466" y="4416097"/>
            <a:ext cx="1382712" cy="646113"/>
            <a:chOff x="6241466" y="4416097"/>
            <a:chExt cx="1382712" cy="646113"/>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41466" y="4416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60516" y="4757410"/>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6279566" y="5432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6306553" y="2187247"/>
            <a:ext cx="3668713" cy="1112838"/>
            <a:chOff x="6306553" y="2187247"/>
            <a:chExt cx="3668713"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73403"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3" y="2728585"/>
              <a:ext cx="2346325" cy="571500"/>
              <a:chOff x="3759" y="1622"/>
              <a:chExt cx="1478"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306553" y="2187247"/>
              <a:ext cx="1266825" cy="3048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7186028" y="1463347"/>
            <a:ext cx="630238" cy="53340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9753016" y="1469697"/>
            <a:ext cx="631825" cy="622300"/>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601856" y="1474460"/>
            <a:ext cx="630238" cy="53340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4179956" y="1458585"/>
            <a:ext cx="709613" cy="600075"/>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9973410" y="4508500"/>
            <a:ext cx="1591398" cy="5355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send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ACK for 120</a:t>
            </a:r>
          </a:p>
        </p:txBody>
      </p:sp>
      <p:sp>
        <p:nvSpPr>
          <p:cNvPr id="89" name="Slide Number Placeholder 2">
            <a:extLst>
              <a:ext uri="{FF2B5EF4-FFF2-40B4-BE49-F238E27FC236}">
                <a16:creationId xmlns:a16="http://schemas.microsoft.com/office/drawing/2014/main" id="{9219ABA9-4F40-D04C-A34A-87A2AE31AF2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94</a:t>
            </a:fld>
            <a:endParaRPr lang="en-US" dirty="0"/>
          </a:p>
        </p:txBody>
      </p:sp>
    </p:spTree>
    <p:extLst>
      <p:ext uri="{BB962C8B-B14F-4D97-AF65-F5344CB8AC3E}">
        <p14:creationId xmlns:p14="http://schemas.microsoft.com/office/powerpoint/2010/main" val="4238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19" name="Text Box 34">
            <a:extLst>
              <a:ext uri="{FF2B5EF4-FFF2-40B4-BE49-F238E27FC236}">
                <a16:creationId xmlns:a16="http://schemas.microsoft.com/office/drawing/2014/main" id="{ADFB94EB-2205-5C4D-A60C-0BE52074D9EF}"/>
              </a:ext>
            </a:extLst>
          </p:cNvPr>
          <p:cNvSpPr txBox="1">
            <a:spLocks noChangeArrowheads="1"/>
          </p:cNvSpPr>
          <p:nvPr/>
        </p:nvSpPr>
        <p:spPr bwMode="auto">
          <a:xfrm>
            <a:off x="1902139" y="5486400"/>
            <a:ext cx="2542862"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cumulative ACK covers for earlier lost ACK</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Line 36">
            <a:extLst>
              <a:ext uri="{FF2B5EF4-FFF2-40B4-BE49-F238E27FC236}">
                <a16:creationId xmlns:a16="http://schemas.microsoft.com/office/drawing/2014/main" id="{CCBE06AD-8A86-F04F-8691-D7894B915278}"/>
              </a:ext>
            </a:extLst>
          </p:cNvPr>
          <p:cNvSpPr>
            <a:spLocks noChangeShapeType="1"/>
          </p:cNvSpPr>
          <p:nvPr/>
        </p:nvSpPr>
        <p:spPr bwMode="auto">
          <a:xfrm>
            <a:off x="2039800" y="2349049"/>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Text Box 39">
            <a:extLst>
              <a:ext uri="{FF2B5EF4-FFF2-40B4-BE49-F238E27FC236}">
                <a16:creationId xmlns:a16="http://schemas.microsoft.com/office/drawing/2014/main" id="{97669ECF-79A1-4D41-8748-0027E9432529}"/>
              </a:ext>
            </a:extLst>
          </p:cNvPr>
          <p:cNvSpPr txBox="1">
            <a:spLocks noChangeArrowheads="1"/>
          </p:cNvSpPr>
          <p:nvPr/>
        </p:nvSpPr>
        <p:spPr bwMode="auto">
          <a:xfrm>
            <a:off x="3965437" y="1177474"/>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124" name="Text Box 43">
            <a:extLst>
              <a:ext uri="{FF2B5EF4-FFF2-40B4-BE49-F238E27FC236}">
                <a16:creationId xmlns:a16="http://schemas.microsoft.com/office/drawing/2014/main" id="{0992C83B-4206-984D-AB17-6BDBF1D64593}"/>
              </a:ext>
            </a:extLst>
          </p:cNvPr>
          <p:cNvSpPr txBox="1">
            <a:spLocks noChangeArrowheads="1"/>
          </p:cNvSpPr>
          <p:nvPr/>
        </p:nvSpPr>
        <p:spPr bwMode="auto">
          <a:xfrm>
            <a:off x="1644512" y="1207637"/>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sp>
        <p:nvSpPr>
          <p:cNvPr id="125" name="Rectangle 44">
            <a:extLst>
              <a:ext uri="{FF2B5EF4-FFF2-40B4-BE49-F238E27FC236}">
                <a16:creationId xmlns:a16="http://schemas.microsoft.com/office/drawing/2014/main" id="{831F8853-027A-294B-AA6D-ACCABA945CDE}"/>
              </a:ext>
            </a:extLst>
          </p:cNvPr>
          <p:cNvSpPr>
            <a:spLocks noChangeArrowheads="1"/>
          </p:cNvSpPr>
          <p:nvPr/>
        </p:nvSpPr>
        <p:spPr bwMode="auto">
          <a:xfrm>
            <a:off x="2743062" y="2430012"/>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Text Box 45">
            <a:extLst>
              <a:ext uri="{FF2B5EF4-FFF2-40B4-BE49-F238E27FC236}">
                <a16:creationId xmlns:a16="http://schemas.microsoft.com/office/drawing/2014/main" id="{8D027E41-059B-A348-B661-6F2DD0666670}"/>
              </a:ext>
            </a:extLst>
          </p:cNvPr>
          <p:cNvSpPr txBox="1">
            <a:spLocks noChangeArrowheads="1"/>
          </p:cNvSpPr>
          <p:nvPr/>
        </p:nvSpPr>
        <p:spPr bwMode="auto">
          <a:xfrm>
            <a:off x="2184262" y="2482399"/>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130" name="Line 49">
            <a:extLst>
              <a:ext uri="{FF2B5EF4-FFF2-40B4-BE49-F238E27FC236}">
                <a16:creationId xmlns:a16="http://schemas.microsoft.com/office/drawing/2014/main" id="{7554A1BA-7B17-9947-9957-0D23896F869A}"/>
              </a:ext>
            </a:extLst>
          </p:cNvPr>
          <p:cNvSpPr>
            <a:spLocks noChangeShapeType="1"/>
          </p:cNvSpPr>
          <p:nvPr/>
        </p:nvSpPr>
        <p:spPr bwMode="auto">
          <a:xfrm>
            <a:off x="2019162" y="2107749"/>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50">
            <a:extLst>
              <a:ext uri="{FF2B5EF4-FFF2-40B4-BE49-F238E27FC236}">
                <a16:creationId xmlns:a16="http://schemas.microsoft.com/office/drawing/2014/main" id="{CBDA8AA8-732F-A344-BAE1-68752D7E6D4A}"/>
              </a:ext>
            </a:extLst>
          </p:cNvPr>
          <p:cNvSpPr>
            <a:spLocks noChangeShapeType="1"/>
          </p:cNvSpPr>
          <p:nvPr/>
        </p:nvSpPr>
        <p:spPr bwMode="auto">
          <a:xfrm>
            <a:off x="4424225" y="2102987"/>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15CBAF7E-F641-074E-A960-6453A9AD2BBF}"/>
              </a:ext>
            </a:extLst>
          </p:cNvPr>
          <p:cNvGrpSpPr/>
          <p:nvPr/>
        </p:nvGrpSpPr>
        <p:grpSpPr>
          <a:xfrm>
            <a:off x="2009637" y="4431849"/>
            <a:ext cx="2652713" cy="879475"/>
            <a:chOff x="2035037" y="4444549"/>
            <a:chExt cx="2652713" cy="879475"/>
          </a:xfrm>
        </p:grpSpPr>
        <p:sp>
          <p:nvSpPr>
            <p:cNvPr id="120" name="Line 35">
              <a:extLst>
                <a:ext uri="{FF2B5EF4-FFF2-40B4-BE49-F238E27FC236}">
                  <a16:creationId xmlns:a16="http://schemas.microsoft.com/office/drawing/2014/main" id="{2F729834-AA00-3F49-9DAA-5799D25FBE77}"/>
                </a:ext>
              </a:extLst>
            </p:cNvPr>
            <p:cNvSpPr>
              <a:spLocks noChangeShapeType="1"/>
            </p:cNvSpPr>
            <p:nvPr/>
          </p:nvSpPr>
          <p:spPr bwMode="auto">
            <a:xfrm>
              <a:off x="2063612" y="4444549"/>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Rectangle 51">
              <a:extLst>
                <a:ext uri="{FF2B5EF4-FFF2-40B4-BE49-F238E27FC236}">
                  <a16:creationId xmlns:a16="http://schemas.microsoft.com/office/drawing/2014/main" id="{5452ECDA-B3E0-374F-AC96-350658E75BBD}"/>
                </a:ext>
              </a:extLst>
            </p:cNvPr>
            <p:cNvSpPr>
              <a:spLocks noChangeArrowheads="1"/>
            </p:cNvSpPr>
            <p:nvPr/>
          </p:nvSpPr>
          <p:spPr bwMode="auto">
            <a:xfrm>
              <a:off x="2760525" y="4517574"/>
              <a:ext cx="933450"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3" name="Text Box 52">
              <a:extLst>
                <a:ext uri="{FF2B5EF4-FFF2-40B4-BE49-F238E27FC236}">
                  <a16:creationId xmlns:a16="http://schemas.microsoft.com/office/drawing/2014/main" id="{CE55EEB5-1B37-394C-A536-E0960B386C84}"/>
                </a:ext>
              </a:extLst>
            </p:cNvPr>
            <p:cNvSpPr txBox="1">
              <a:spLocks noChangeArrowheads="1"/>
            </p:cNvSpPr>
            <p:nvPr/>
          </p:nvSpPr>
          <p:spPr bwMode="auto">
            <a:xfrm>
              <a:off x="2035037" y="4604887"/>
              <a:ext cx="2652713"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Seq=120,  15 bytes of data</a:t>
              </a:r>
            </a:p>
          </p:txBody>
        </p:sp>
        <p:sp>
          <p:nvSpPr>
            <p:cNvPr id="134" name="Rectangle 55">
              <a:extLst>
                <a:ext uri="{FF2B5EF4-FFF2-40B4-BE49-F238E27FC236}">
                  <a16:creationId xmlns:a16="http://schemas.microsoft.com/office/drawing/2014/main" id="{448E8CE2-468E-C147-BBB6-851B8973F0A4}"/>
                </a:ext>
              </a:extLst>
            </p:cNvPr>
            <p:cNvSpPr>
              <a:spLocks noChangeArrowheads="1"/>
            </p:cNvSpPr>
            <p:nvPr/>
          </p:nvSpPr>
          <p:spPr bwMode="auto">
            <a:xfrm>
              <a:off x="2871650" y="5077962"/>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43" name="Group 63">
            <a:extLst>
              <a:ext uri="{FF2B5EF4-FFF2-40B4-BE49-F238E27FC236}">
                <a16:creationId xmlns:a16="http://schemas.microsoft.com/office/drawing/2014/main" id="{C3C010AE-BE43-6F47-963B-D6CB3155D42B}"/>
              </a:ext>
            </a:extLst>
          </p:cNvPr>
          <p:cNvGrpSpPr>
            <a:grpSpLocks/>
          </p:cNvGrpSpPr>
          <p:nvPr/>
        </p:nvGrpSpPr>
        <p:grpSpPr bwMode="auto">
          <a:xfrm>
            <a:off x="2025512" y="2734812"/>
            <a:ext cx="2346325" cy="571500"/>
            <a:chOff x="3759" y="1622"/>
            <a:chExt cx="1478" cy="360"/>
          </a:xfrm>
        </p:grpSpPr>
        <p:sp>
          <p:nvSpPr>
            <p:cNvPr id="144" name="Line 64">
              <a:extLst>
                <a:ext uri="{FF2B5EF4-FFF2-40B4-BE49-F238E27FC236}">
                  <a16:creationId xmlns:a16="http://schemas.microsoft.com/office/drawing/2014/main" id="{1530CC4E-B289-DB44-8685-B440E2B60DE1}"/>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5" name="Rectangle 65">
              <a:extLst>
                <a:ext uri="{FF2B5EF4-FFF2-40B4-BE49-F238E27FC236}">
                  <a16:creationId xmlns:a16="http://schemas.microsoft.com/office/drawing/2014/main" id="{FE817F64-FB48-EB47-B984-31AC87976FF4}"/>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Text Box 66">
              <a:extLst>
                <a:ext uri="{FF2B5EF4-FFF2-40B4-BE49-F238E27FC236}">
                  <a16:creationId xmlns:a16="http://schemas.microsoft.com/office/drawing/2014/main" id="{F1525CD3-6EAD-8B46-AE7B-D63A2D957330}"/>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4" name="Group 3">
            <a:extLst>
              <a:ext uri="{FF2B5EF4-FFF2-40B4-BE49-F238E27FC236}">
                <a16:creationId xmlns:a16="http://schemas.microsoft.com/office/drawing/2014/main" id="{AEA8CEC7-4316-034E-9A10-D1758AB5C1E8}"/>
              </a:ext>
            </a:extLst>
          </p:cNvPr>
          <p:cNvGrpSpPr/>
          <p:nvPr/>
        </p:nvGrpSpPr>
        <p:grpSpPr>
          <a:xfrm>
            <a:off x="2030275" y="3011037"/>
            <a:ext cx="2324100" cy="1381125"/>
            <a:chOff x="2030275" y="3011037"/>
            <a:chExt cx="2324100" cy="1381125"/>
          </a:xfrm>
        </p:grpSpPr>
        <p:sp>
          <p:nvSpPr>
            <p:cNvPr id="118" name="Text Box 22">
              <a:extLst>
                <a:ext uri="{FF2B5EF4-FFF2-40B4-BE49-F238E27FC236}">
                  <a16:creationId xmlns:a16="http://schemas.microsoft.com/office/drawing/2014/main" id="{26DC4EAE-1D60-F74E-A59A-4591BEF7DB8A}"/>
                </a:ext>
              </a:extLst>
            </p:cNvPr>
            <p:cNvSpPr txBox="1">
              <a:spLocks noChangeArrowheads="1"/>
            </p:cNvSpPr>
            <p:nvPr/>
          </p:nvSpPr>
          <p:spPr bwMode="auto">
            <a:xfrm>
              <a:off x="2654162" y="3372987"/>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122" name="Line 37">
              <a:extLst>
                <a:ext uri="{FF2B5EF4-FFF2-40B4-BE49-F238E27FC236}">
                  <a16:creationId xmlns:a16="http://schemas.microsoft.com/office/drawing/2014/main" id="{F82F123D-402E-6549-ACF5-E00DB455230B}"/>
                </a:ext>
              </a:extLst>
            </p:cNvPr>
            <p:cNvSpPr>
              <a:spLocks noChangeShapeType="1"/>
            </p:cNvSpPr>
            <p:nvPr/>
          </p:nvSpPr>
          <p:spPr bwMode="auto">
            <a:xfrm flipH="1">
              <a:off x="2917687" y="3011037"/>
              <a:ext cx="1431925" cy="573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46">
              <a:extLst>
                <a:ext uri="{FF2B5EF4-FFF2-40B4-BE49-F238E27FC236}">
                  <a16:creationId xmlns:a16="http://schemas.microsoft.com/office/drawing/2014/main" id="{324855DF-61E7-B748-8BCC-0D83D44C7E23}"/>
                </a:ext>
              </a:extLst>
            </p:cNvPr>
            <p:cNvGrpSpPr>
              <a:grpSpLocks/>
            </p:cNvGrpSpPr>
            <p:nvPr/>
          </p:nvGrpSpPr>
          <p:grpSpPr bwMode="auto">
            <a:xfrm>
              <a:off x="2939912" y="3211062"/>
              <a:ext cx="949325" cy="304800"/>
              <a:chOff x="4215" y="2253"/>
              <a:chExt cx="598" cy="192"/>
            </a:xfrm>
          </p:grpSpPr>
          <p:sp>
            <p:nvSpPr>
              <p:cNvPr id="128" name="Rectangle 47">
                <a:extLst>
                  <a:ext uri="{FF2B5EF4-FFF2-40B4-BE49-F238E27FC236}">
                    <a16:creationId xmlns:a16="http://schemas.microsoft.com/office/drawing/2014/main" id="{9FB09B08-6C10-9344-B5F2-19059A82D4DA}"/>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9" name="Text Box 48">
                <a:extLst>
                  <a:ext uri="{FF2B5EF4-FFF2-40B4-BE49-F238E27FC236}">
                    <a16:creationId xmlns:a16="http://schemas.microsoft.com/office/drawing/2014/main" id="{53E02B34-B365-F741-81B4-3CC6B76EE9BD}"/>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147" name="Line 67">
              <a:extLst>
                <a:ext uri="{FF2B5EF4-FFF2-40B4-BE49-F238E27FC236}">
                  <a16:creationId xmlns:a16="http://schemas.microsoft.com/office/drawing/2014/main" id="{3A9C7800-3C25-D246-B475-A10782D1A42F}"/>
                </a:ext>
              </a:extLst>
            </p:cNvPr>
            <p:cNvSpPr>
              <a:spLocks noChangeShapeType="1"/>
            </p:cNvSpPr>
            <p:nvPr/>
          </p:nvSpPr>
          <p:spPr bwMode="auto">
            <a:xfrm flipH="1">
              <a:off x="2030275" y="3366637"/>
              <a:ext cx="2324100" cy="10255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48" name="Group 68">
              <a:extLst>
                <a:ext uri="{FF2B5EF4-FFF2-40B4-BE49-F238E27FC236}">
                  <a16:creationId xmlns:a16="http://schemas.microsoft.com/office/drawing/2014/main" id="{17041CF4-B3BE-AC4C-8F4D-F6EFAD312E20}"/>
                </a:ext>
              </a:extLst>
            </p:cNvPr>
            <p:cNvGrpSpPr>
              <a:grpSpLocks/>
            </p:cNvGrpSpPr>
            <p:nvPr/>
          </p:nvGrpSpPr>
          <p:grpSpPr bwMode="auto">
            <a:xfrm>
              <a:off x="2673212" y="3768274"/>
              <a:ext cx="949325" cy="304800"/>
              <a:chOff x="4215" y="2253"/>
              <a:chExt cx="598" cy="192"/>
            </a:xfrm>
          </p:grpSpPr>
          <p:sp>
            <p:nvSpPr>
              <p:cNvPr id="149" name="Rectangle 69">
                <a:extLst>
                  <a:ext uri="{FF2B5EF4-FFF2-40B4-BE49-F238E27FC236}">
                    <a16:creationId xmlns:a16="http://schemas.microsoft.com/office/drawing/2014/main" id="{3AAC76A6-2B0F-6244-8FEC-36E70DA156C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Text Box 70">
                <a:extLst>
                  <a:ext uri="{FF2B5EF4-FFF2-40B4-BE49-F238E27FC236}">
                    <a16:creationId xmlns:a16="http://schemas.microsoft.com/office/drawing/2014/main" id="{821F7D19-F8C8-AE45-80AF-5153ED6D8304}"/>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grpSp>
        <p:nvGrpSpPr>
          <p:cNvPr id="151" name="Group 84">
            <a:extLst>
              <a:ext uri="{FF2B5EF4-FFF2-40B4-BE49-F238E27FC236}">
                <a16:creationId xmlns:a16="http://schemas.microsoft.com/office/drawing/2014/main" id="{A513F213-614E-9644-8CDB-349CE9C0E465}"/>
              </a:ext>
            </a:extLst>
          </p:cNvPr>
          <p:cNvGrpSpPr>
            <a:grpSpLocks/>
          </p:cNvGrpSpPr>
          <p:nvPr/>
        </p:nvGrpSpPr>
        <p:grpSpPr bwMode="auto">
          <a:xfrm>
            <a:off x="1598475" y="1469574"/>
            <a:ext cx="630237" cy="533400"/>
            <a:chOff x="-44" y="1473"/>
            <a:chExt cx="981" cy="1105"/>
          </a:xfrm>
        </p:grpSpPr>
        <p:pic>
          <p:nvPicPr>
            <p:cNvPr id="152" name="Picture 85" descr="desktop_computer_stylized_medium">
              <a:extLst>
                <a:ext uri="{FF2B5EF4-FFF2-40B4-BE49-F238E27FC236}">
                  <a16:creationId xmlns:a16="http://schemas.microsoft.com/office/drawing/2014/main" id="{9BBAD69B-B04A-1542-BCB4-1BBB280A5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a:extLst>
                <a:ext uri="{FF2B5EF4-FFF2-40B4-BE49-F238E27FC236}">
                  <a16:creationId xmlns:a16="http://schemas.microsoft.com/office/drawing/2014/main" id="{B7171269-7915-9C4F-B3F9-C51F59FC719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4" name="Group 87">
            <a:extLst>
              <a:ext uri="{FF2B5EF4-FFF2-40B4-BE49-F238E27FC236}">
                <a16:creationId xmlns:a16="http://schemas.microsoft.com/office/drawing/2014/main" id="{C16FC996-18F5-D44A-B06A-968A8827AE39}"/>
              </a:ext>
            </a:extLst>
          </p:cNvPr>
          <p:cNvGrpSpPr>
            <a:grpSpLocks/>
          </p:cNvGrpSpPr>
          <p:nvPr/>
        </p:nvGrpSpPr>
        <p:grpSpPr bwMode="auto">
          <a:xfrm flipH="1">
            <a:off x="4176575" y="1464812"/>
            <a:ext cx="674687" cy="590550"/>
            <a:chOff x="-44" y="1473"/>
            <a:chExt cx="981" cy="1105"/>
          </a:xfrm>
        </p:grpSpPr>
        <p:pic>
          <p:nvPicPr>
            <p:cNvPr id="155" name="Picture 88" descr="desktop_computer_stylized_medium">
              <a:extLst>
                <a:ext uri="{FF2B5EF4-FFF2-40B4-BE49-F238E27FC236}">
                  <a16:creationId xmlns:a16="http://schemas.microsoft.com/office/drawing/2014/main" id="{DD8C1025-5742-124A-A45D-17C092AE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a:extLst>
                <a:ext uri="{FF2B5EF4-FFF2-40B4-BE49-F238E27FC236}">
                  <a16:creationId xmlns:a16="http://schemas.microsoft.com/office/drawing/2014/main" id="{29DD3896-6A51-A043-8276-55B2A1834A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F42F4D6B-59A3-9047-BAC8-F69D80AB687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95</a:t>
            </a:fld>
            <a:endParaRPr lang="en-US" dirty="0"/>
          </a:p>
        </p:txBody>
      </p:sp>
    </p:spTree>
    <p:extLst>
      <p:ext uri="{BB962C8B-B14F-4D97-AF65-F5344CB8AC3E}">
        <p14:creationId xmlns:p14="http://schemas.microsoft.com/office/powerpoint/2010/main" val="31439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fast retransmit</a:t>
            </a:r>
            <a:endParaRPr lang="en-US" sz="4400" b="0" dirty="0"/>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7137251" y="1928015"/>
            <a:ext cx="0" cy="441347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10614518" y="2016469"/>
            <a:ext cx="14666" cy="43250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9960336" y="1045159"/>
            <a:ext cx="1069083"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6733327" y="1065430"/>
            <a:ext cx="1073474"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6606003" y="2250502"/>
            <a:ext cx="548811" cy="4090987"/>
            <a:chOff x="397" y="868"/>
            <a:chExt cx="25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7013299" y="3003106"/>
            <a:ext cx="3612455" cy="2092660"/>
            <a:chOff x="7013299" y="3003106"/>
            <a:chExt cx="361245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013299" y="3540991"/>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025762" y="4030047"/>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017491" y="4400415"/>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020313" y="4687228"/>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7435805" y="2563776"/>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7137252" y="2219051"/>
            <a:ext cx="3503609" cy="1809741"/>
            <a:chOff x="7137252" y="2219051"/>
            <a:chExt cx="3503609" cy="180974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9" y="2740684"/>
              <a:ext cx="390753" cy="5307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ＭＳ Ｐゴシック" charset="0"/>
                  <a:cs typeface="+mn-cs"/>
                </a:rPr>
                <a:t>X</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219051"/>
              <a:ext cx="2122193" cy="307777"/>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545419"/>
              <a:ext cx="2313691" cy="3077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6842436" y="5132585"/>
            <a:ext cx="3833549" cy="696610"/>
            <a:chOff x="6842436" y="5132585"/>
            <a:chExt cx="383354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6842436" y="5132585"/>
              <a:ext cx="3154565" cy="35381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6608198" y="1343690"/>
            <a:ext cx="810044" cy="619176"/>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10328620" y="1375018"/>
            <a:ext cx="749093" cy="672617"/>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1803400" y="4591050"/>
            <a:ext cx="5319534" cy="1606314"/>
            <a:chOff x="1803400" y="4591050"/>
            <a:chExt cx="5319534" cy="1606314"/>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6"/>
              <a:ext cx="4145527"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Receipt of three duplicate ACKs indicates 3 segments received after a missing segment – lost segment is likely. So retransmit!</a:t>
              </a:r>
              <a:endParaRPr kumimoji="0" lang="en-US" sz="11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p:cNvCxnSpPr>
            <p:nvPr/>
          </p:nvCxnSpPr>
          <p:spPr>
            <a:xfrm>
              <a:off x="6359939" y="5143678"/>
              <a:ext cx="762995"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790711" y="1227535"/>
            <a:ext cx="5214977" cy="2878929"/>
            <a:chOff x="7089911" y="1681505"/>
            <a:chExt cx="5214977"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360355" y="2207758"/>
              <a:ext cx="4809067" cy="22637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sender receives 3 additional ACKs for same data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triple duplicate ACKs”),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resend unACKed segment with smallest seq #</a:t>
              </a:r>
            </a:p>
            <a:p>
              <a:pPr marL="463550" marR="0" lvl="1" indent="-2381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likely that unACKed segment lost, so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wait for timeout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1" y="1910106"/>
              <a:ext cx="5214977" cy="2650328"/>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3" y="1681505"/>
              <a:ext cx="2773363"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C0000"/>
                  </a:solidFill>
                  <a:effectLst/>
                  <a:uLnTx/>
                  <a:uFillTx/>
                  <a:latin typeface="Tahoma" charset="0"/>
                  <a:ea typeface="ＭＳ Ｐゴシック" charset="0"/>
                  <a:cs typeface="+mn-cs"/>
                </a:rPr>
                <a:t>TCP fast retransmit</a:t>
              </a:r>
            </a:p>
          </p:txBody>
        </p:sp>
      </p:grpSp>
      <p:sp>
        <p:nvSpPr>
          <p:cNvPr id="53" name="Slide Number Placeholder 2">
            <a:extLst>
              <a:ext uri="{FF2B5EF4-FFF2-40B4-BE49-F238E27FC236}">
                <a16:creationId xmlns:a16="http://schemas.microsoft.com/office/drawing/2014/main" id="{16A9B416-8E8B-FD4A-BF46-FBBC16EEB4F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96</a:t>
            </a:fld>
            <a:endParaRPr lang="en-US" dirty="0"/>
          </a:p>
        </p:txBody>
      </p:sp>
    </p:spTree>
    <p:extLst>
      <p:ext uri="{BB962C8B-B14F-4D97-AF65-F5344CB8AC3E}">
        <p14:creationId xmlns:p14="http://schemas.microsoft.com/office/powerpoint/2010/main" val="11966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5">
            <a:extLst>
              <a:ext uri="{FF2B5EF4-FFF2-40B4-BE49-F238E27FC236}">
                <a16:creationId xmlns:a16="http://schemas.microsoft.com/office/drawing/2014/main" id="{45C538C2-A2B8-26A4-5351-22EDC8A50988}"/>
              </a:ext>
            </a:extLst>
          </p:cNvPr>
          <p:cNvSpPr>
            <a:spLocks noGrp="1" noChangeArrowheads="1"/>
          </p:cNvSpPr>
          <p:nvPr>
            <p:ph type="ftr" sz="quarter" idx="11"/>
          </p:nvPr>
        </p:nvSpPr>
        <p:spPr bwMode="auto">
          <a:xfrm>
            <a:off x="5576888" y="6445250"/>
            <a:ext cx="28956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t>Transport</a:t>
            </a:r>
            <a:r>
              <a:rPr lang="en-US" sz="1400"/>
              <a:t> </a:t>
            </a:r>
            <a:r>
              <a:rPr lang="en-US"/>
              <a:t>Layer</a:t>
            </a:r>
            <a:endParaRPr lang="en-US" altLang="en-US" sz="1200">
              <a:latin typeface="Tahoma" panose="020B0604030504040204" pitchFamily="34" charset="0"/>
            </a:endParaRPr>
          </a:p>
        </p:txBody>
      </p:sp>
      <p:sp>
        <p:nvSpPr>
          <p:cNvPr id="117763" name="Slide Number Placeholder 6">
            <a:extLst>
              <a:ext uri="{FF2B5EF4-FFF2-40B4-BE49-F238E27FC236}">
                <a16:creationId xmlns:a16="http://schemas.microsoft.com/office/drawing/2014/main" id="{C5579A78-0A16-D40D-B209-F0A46F3A5C53}"/>
              </a:ext>
            </a:extLst>
          </p:cNvPr>
          <p:cNvSpPr>
            <a:spLocks noGrp="1" noChangeArrowheads="1"/>
          </p:cNvSpPr>
          <p:nvPr>
            <p:ph type="sldNum" sz="quarter" idx="12"/>
          </p:nvPr>
        </p:nvSpPr>
        <p:spPr bwMode="auto">
          <a:xfrm>
            <a:off x="8324850" y="6462713"/>
            <a:ext cx="6762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200"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ltLang="en-US"/>
              <a:t>3-</a:t>
            </a:r>
            <a:fld id="{0D3F8522-3005-4AA3-9684-0B413857585A}" type="slidenum">
              <a:rPr lang="en-US" altLang="en-US" smtClean="0"/>
              <a:pPr>
                <a:defRPr/>
              </a:pPr>
              <a:t>97</a:t>
            </a:fld>
            <a:endParaRPr lang="en-US" altLang="en-US" sz="1200">
              <a:latin typeface="Tahoma" panose="020B0604030504040204" pitchFamily="34" charset="0"/>
            </a:endParaRPr>
          </a:p>
        </p:txBody>
      </p:sp>
      <p:sp>
        <p:nvSpPr>
          <p:cNvPr id="72708" name="Rectangle 2">
            <a:extLst>
              <a:ext uri="{FF2B5EF4-FFF2-40B4-BE49-F238E27FC236}">
                <a16:creationId xmlns:a16="http://schemas.microsoft.com/office/drawing/2014/main" id="{1D855018-DC46-4488-5C1B-06F64DDAA6A8}"/>
              </a:ext>
            </a:extLst>
          </p:cNvPr>
          <p:cNvSpPr>
            <a:spLocks noGrp="1" noChangeArrowheads="1"/>
          </p:cNvSpPr>
          <p:nvPr>
            <p:ph type="title"/>
          </p:nvPr>
        </p:nvSpPr>
        <p:spPr>
          <a:xfrm>
            <a:off x="2057400" y="220663"/>
            <a:ext cx="7810500" cy="906462"/>
          </a:xfrm>
        </p:spPr>
        <p:txBody>
          <a:bodyPr/>
          <a:lstStyle/>
          <a:p>
            <a:pPr>
              <a:defRPr/>
            </a:pPr>
            <a:r>
              <a:rPr lang="en-US" dirty="0">
                <a:ea typeface="ＭＳ Ｐゴシック" charset="0"/>
                <a:cs typeface="+mj-cs"/>
              </a:rPr>
              <a:t>Go-Back-N or Selective Repeat?</a:t>
            </a:r>
          </a:p>
        </p:txBody>
      </p:sp>
      <p:sp>
        <p:nvSpPr>
          <p:cNvPr id="72709" name="Rectangle 3">
            <a:extLst>
              <a:ext uri="{FF2B5EF4-FFF2-40B4-BE49-F238E27FC236}">
                <a16:creationId xmlns:a16="http://schemas.microsoft.com/office/drawing/2014/main" id="{98712912-A246-6B84-551B-740F289FBF14}"/>
              </a:ext>
            </a:extLst>
          </p:cNvPr>
          <p:cNvSpPr>
            <a:spLocks noGrp="1" noChangeArrowheads="1"/>
          </p:cNvSpPr>
          <p:nvPr>
            <p:ph type="body" sz="half" idx="1"/>
          </p:nvPr>
        </p:nvSpPr>
        <p:spPr>
          <a:xfrm>
            <a:off x="2012950" y="1397000"/>
            <a:ext cx="8339138" cy="4648200"/>
          </a:xfrm>
        </p:spPr>
        <p:txBody>
          <a:bodyPr>
            <a:normAutofit lnSpcReduction="10000"/>
          </a:bodyPr>
          <a:lstStyle/>
          <a:p>
            <a:pPr marL="0" indent="0">
              <a:buNone/>
              <a:defRPr/>
            </a:pPr>
            <a:r>
              <a:rPr lang="en-US" dirty="0">
                <a:ea typeface="ＭＳ Ｐゴシック" charset="0"/>
                <a:cs typeface="+mn-cs"/>
              </a:rPr>
              <a:t>Is TCP a GBN or SR?</a:t>
            </a:r>
          </a:p>
          <a:p>
            <a:pPr>
              <a:buFont typeface="Wingdings" charset="0"/>
              <a:buChar char="v"/>
              <a:defRPr/>
            </a:pPr>
            <a:endParaRPr lang="en-US" dirty="0">
              <a:ea typeface="ＭＳ Ｐゴシック" charset="0"/>
              <a:cs typeface="+mn-cs"/>
            </a:endParaRPr>
          </a:p>
          <a:p>
            <a:pPr>
              <a:buFont typeface="Wingdings" charset="0"/>
              <a:buChar char="v"/>
              <a:defRPr/>
            </a:pPr>
            <a:r>
              <a:rPr lang="en-US" dirty="0">
                <a:ea typeface="ＭＳ Ｐゴシック" charset="0"/>
                <a:cs typeface="+mn-cs"/>
              </a:rPr>
              <a:t>ACKs are cumulative </a:t>
            </a:r>
            <a:r>
              <a:rPr lang="en-US" dirty="0"/>
              <a:t>correctly received</a:t>
            </a:r>
          </a:p>
          <a:p>
            <a:pPr lvl="1">
              <a:buFont typeface="Wingdings" charset="0"/>
              <a:buChar char="v"/>
              <a:defRPr/>
            </a:pPr>
            <a:r>
              <a:rPr lang="en-US" dirty="0"/>
              <a:t>but out-of-order segments are not individually </a:t>
            </a:r>
            <a:r>
              <a:rPr lang="en-US" dirty="0" err="1"/>
              <a:t>ACKed</a:t>
            </a:r>
            <a:r>
              <a:rPr lang="en-US" dirty="0"/>
              <a:t> by the receiver</a:t>
            </a:r>
          </a:p>
          <a:p>
            <a:pPr>
              <a:buFont typeface="Wingdings" charset="0"/>
              <a:buChar char="v"/>
              <a:defRPr/>
            </a:pPr>
            <a:r>
              <a:rPr lang="en-US" dirty="0"/>
              <a:t>Thus, TCP sender needs to maintain only </a:t>
            </a:r>
          </a:p>
          <a:p>
            <a:pPr lvl="1">
              <a:buFont typeface="Wingdings" charset="0"/>
              <a:buChar char="v"/>
              <a:defRPr/>
            </a:pPr>
            <a:r>
              <a:rPr lang="en-US" dirty="0"/>
              <a:t>the smallest sequence number of a transmitted but unacknowledged byte (</a:t>
            </a:r>
            <a:r>
              <a:rPr lang="en-US" dirty="0" err="1"/>
              <a:t>SendBase</a:t>
            </a:r>
            <a:r>
              <a:rPr lang="en-US" dirty="0"/>
              <a:t>) and </a:t>
            </a:r>
          </a:p>
          <a:p>
            <a:pPr lvl="1">
              <a:buFont typeface="Wingdings" charset="0"/>
              <a:buChar char="v"/>
              <a:defRPr/>
            </a:pPr>
            <a:r>
              <a:rPr lang="en-US" dirty="0"/>
              <a:t>the sequence number of the next byte to be sent (</a:t>
            </a:r>
            <a:r>
              <a:rPr lang="en-US" dirty="0" err="1"/>
              <a:t>NextSeqNum</a:t>
            </a:r>
            <a:r>
              <a:rPr lang="en-US" dirty="0"/>
              <a:t>)</a:t>
            </a:r>
          </a:p>
          <a:p>
            <a:pPr>
              <a:buFont typeface="Wingdings" charset="0"/>
              <a:buChar char="v"/>
              <a:defRPr/>
            </a:pPr>
            <a:r>
              <a:rPr lang="en-US" dirty="0">
                <a:ea typeface="ＭＳ Ｐゴシック" charset="0"/>
              </a:rPr>
              <a:t>Here, it looks like GBN</a:t>
            </a:r>
          </a:p>
          <a:p>
            <a:pPr lvl="1">
              <a:buFont typeface="Wingdings" charset="0"/>
              <a:buChar char="§"/>
              <a:defRPr/>
            </a:pPr>
            <a:endParaRPr lang="en-US" dirty="0">
              <a:ea typeface="ＭＳ Ｐゴシック" charset="0"/>
            </a:endParaRPr>
          </a:p>
          <a:p>
            <a:pPr lvl="1">
              <a:buFont typeface="Wingdings" charset="0"/>
              <a:buChar char="§"/>
              <a:defRPr/>
            </a:pPr>
            <a:endParaRPr lang="en-US" dirty="0">
              <a:ea typeface="ＭＳ Ｐゴシック" charset="0"/>
            </a:endParaRPr>
          </a:p>
        </p:txBody>
      </p:sp>
      <p:pic>
        <p:nvPicPr>
          <p:cNvPr id="117766" name="Picture 10" descr="underline_base">
            <a:extLst>
              <a:ext uri="{FF2B5EF4-FFF2-40B4-BE49-F238E27FC236}">
                <a16:creationId xmlns:a16="http://schemas.microsoft.com/office/drawing/2014/main" id="{5DAB7ACB-EDA6-A563-C38A-F41A3B9D0BA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903289"/>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5">
            <a:extLst>
              <a:ext uri="{FF2B5EF4-FFF2-40B4-BE49-F238E27FC236}">
                <a16:creationId xmlns:a16="http://schemas.microsoft.com/office/drawing/2014/main" id="{D97F273C-03B5-B389-EF39-F897A0950BE0}"/>
              </a:ext>
            </a:extLst>
          </p:cNvPr>
          <p:cNvSpPr>
            <a:spLocks noGrp="1" noChangeArrowheads="1"/>
          </p:cNvSpPr>
          <p:nvPr>
            <p:ph type="ftr" sz="quarter" idx="11"/>
          </p:nvPr>
        </p:nvSpPr>
        <p:spPr bwMode="auto">
          <a:xfrm>
            <a:off x="5576888" y="6445250"/>
            <a:ext cx="28956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t>Transport</a:t>
            </a:r>
            <a:r>
              <a:rPr lang="en-US" sz="1400"/>
              <a:t> </a:t>
            </a:r>
            <a:r>
              <a:rPr lang="en-US"/>
              <a:t>Layer</a:t>
            </a:r>
            <a:endParaRPr lang="en-US" altLang="en-US" sz="1200">
              <a:latin typeface="Tahoma" panose="020B0604030504040204" pitchFamily="34" charset="0"/>
            </a:endParaRPr>
          </a:p>
        </p:txBody>
      </p:sp>
      <p:sp>
        <p:nvSpPr>
          <p:cNvPr id="118787" name="Slide Number Placeholder 6">
            <a:extLst>
              <a:ext uri="{FF2B5EF4-FFF2-40B4-BE49-F238E27FC236}">
                <a16:creationId xmlns:a16="http://schemas.microsoft.com/office/drawing/2014/main" id="{A2EAFC22-DD4D-65D7-FD06-7413697536DB}"/>
              </a:ext>
            </a:extLst>
          </p:cNvPr>
          <p:cNvSpPr>
            <a:spLocks noGrp="1" noChangeArrowheads="1"/>
          </p:cNvSpPr>
          <p:nvPr>
            <p:ph type="sldNum" sz="quarter" idx="12"/>
          </p:nvPr>
        </p:nvSpPr>
        <p:spPr bwMode="auto">
          <a:xfrm>
            <a:off x="8324850" y="6462713"/>
            <a:ext cx="6762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200"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ltLang="en-US"/>
              <a:t>3-</a:t>
            </a:r>
            <a:fld id="{0D3F8522-3005-4AA3-9684-0B413857585A}" type="slidenum">
              <a:rPr lang="en-US" altLang="en-US" smtClean="0"/>
              <a:pPr>
                <a:defRPr/>
              </a:pPr>
              <a:t>98</a:t>
            </a:fld>
            <a:endParaRPr lang="en-US" altLang="en-US" sz="1200">
              <a:latin typeface="Tahoma" panose="020B0604030504040204" pitchFamily="34" charset="0"/>
            </a:endParaRPr>
          </a:p>
        </p:txBody>
      </p:sp>
      <p:sp>
        <p:nvSpPr>
          <p:cNvPr id="72708" name="Rectangle 2">
            <a:extLst>
              <a:ext uri="{FF2B5EF4-FFF2-40B4-BE49-F238E27FC236}">
                <a16:creationId xmlns:a16="http://schemas.microsoft.com/office/drawing/2014/main" id="{90094F0D-D921-8C5B-2EA4-77F28D8C47B0}"/>
              </a:ext>
            </a:extLst>
          </p:cNvPr>
          <p:cNvSpPr>
            <a:spLocks noGrp="1" noChangeArrowheads="1"/>
          </p:cNvSpPr>
          <p:nvPr>
            <p:ph type="title"/>
          </p:nvPr>
        </p:nvSpPr>
        <p:spPr>
          <a:xfrm>
            <a:off x="2057400" y="220663"/>
            <a:ext cx="7810500" cy="906462"/>
          </a:xfrm>
        </p:spPr>
        <p:txBody>
          <a:bodyPr/>
          <a:lstStyle/>
          <a:p>
            <a:pPr>
              <a:defRPr/>
            </a:pPr>
            <a:r>
              <a:rPr lang="en-US" dirty="0">
                <a:ea typeface="ＭＳ Ｐゴシック" charset="0"/>
                <a:cs typeface="+mj-cs"/>
              </a:rPr>
              <a:t>Go-Back-N or Selective Repeat?</a:t>
            </a:r>
          </a:p>
        </p:txBody>
      </p:sp>
      <p:sp>
        <p:nvSpPr>
          <p:cNvPr id="72709" name="Rectangle 3">
            <a:extLst>
              <a:ext uri="{FF2B5EF4-FFF2-40B4-BE49-F238E27FC236}">
                <a16:creationId xmlns:a16="http://schemas.microsoft.com/office/drawing/2014/main" id="{5F363566-8EFC-D2B2-4B48-20071C0FE00D}"/>
              </a:ext>
            </a:extLst>
          </p:cNvPr>
          <p:cNvSpPr>
            <a:spLocks noGrp="1" noChangeArrowheads="1"/>
          </p:cNvSpPr>
          <p:nvPr>
            <p:ph type="body" sz="half" idx="1"/>
          </p:nvPr>
        </p:nvSpPr>
        <p:spPr>
          <a:xfrm>
            <a:off x="1690689" y="1096963"/>
            <a:ext cx="8834437" cy="5365750"/>
          </a:xfrm>
        </p:spPr>
        <p:txBody>
          <a:bodyPr>
            <a:normAutofit lnSpcReduction="10000"/>
          </a:bodyPr>
          <a:lstStyle/>
          <a:p>
            <a:pPr marL="0" indent="0">
              <a:buNone/>
              <a:defRPr/>
            </a:pPr>
            <a:r>
              <a:rPr lang="en-US" sz="2600" b="1" dirty="0"/>
              <a:t>Differences between TCP and Go-Back-N</a:t>
            </a:r>
            <a:endParaRPr lang="en-US" sz="2600" b="1" dirty="0">
              <a:ea typeface="ＭＳ Ｐゴシック" charset="0"/>
            </a:endParaRPr>
          </a:p>
          <a:p>
            <a:pPr marL="0" indent="0">
              <a:buNone/>
              <a:defRPr/>
            </a:pPr>
            <a:r>
              <a:rPr lang="en-US" sz="2600" dirty="0"/>
              <a:t>Many TCP implementations will buffer correctly received but out-of-order segments. Suppose</a:t>
            </a:r>
          </a:p>
          <a:p>
            <a:pPr>
              <a:buFont typeface="Wingdings" charset="0"/>
              <a:buChar char="v"/>
              <a:defRPr/>
            </a:pPr>
            <a:r>
              <a:rPr lang="en-US" sz="2600" dirty="0"/>
              <a:t>S sends a sequence of segments 1, 2, . . . , N, and all arrive in order without error at R.</a:t>
            </a:r>
          </a:p>
          <a:p>
            <a:pPr>
              <a:buFont typeface="Wingdings" charset="0"/>
              <a:buChar char="v"/>
              <a:defRPr/>
            </a:pPr>
            <a:r>
              <a:rPr lang="en-US" sz="2600" dirty="0"/>
              <a:t>Further, ACK for packet n &lt; N gets lost, but remaining N – 1 ACKs arrive at S before their respective timeout</a:t>
            </a:r>
          </a:p>
          <a:p>
            <a:pPr marL="0" indent="0">
              <a:buNone/>
              <a:defRPr/>
            </a:pPr>
            <a:r>
              <a:rPr lang="en-US" sz="2600" b="1" dirty="0"/>
              <a:t>In this situation, </a:t>
            </a:r>
          </a:p>
          <a:p>
            <a:pPr>
              <a:defRPr/>
            </a:pPr>
            <a:r>
              <a:rPr lang="en-US" sz="2600" dirty="0">
                <a:solidFill>
                  <a:srgbClr val="FF0000"/>
                </a:solidFill>
              </a:rPr>
              <a:t>GBN</a:t>
            </a:r>
            <a:r>
              <a:rPr lang="en-US" sz="2600" dirty="0"/>
              <a:t> would retransmit not only packet n, but also all of the subsequent packets n + 1, n + 2, . . . , N</a:t>
            </a:r>
          </a:p>
          <a:p>
            <a:pPr>
              <a:defRPr/>
            </a:pPr>
            <a:r>
              <a:rPr lang="en-US" sz="2600" dirty="0">
                <a:solidFill>
                  <a:srgbClr val="FF0000"/>
                </a:solidFill>
              </a:rPr>
              <a:t>TCP, on the other hand</a:t>
            </a:r>
            <a:r>
              <a:rPr lang="en-US" sz="2600" dirty="0"/>
              <a:t>, would retransmit at most one segment, namely, segment n</a:t>
            </a:r>
          </a:p>
          <a:p>
            <a:pPr lvl="1">
              <a:defRPr/>
            </a:pPr>
            <a:r>
              <a:rPr lang="en-US" sz="2600" dirty="0"/>
              <a:t>It would not even retransmit segment n if the ACK for segment n + 1 arrived before the timeout for segment n.</a:t>
            </a:r>
            <a:endParaRPr lang="en-US" sz="2600" dirty="0">
              <a:ea typeface="ＭＳ Ｐゴシック" charset="0"/>
            </a:endParaRPr>
          </a:p>
          <a:p>
            <a:pPr lvl="1">
              <a:buFont typeface="Wingdings" charset="0"/>
              <a:buChar char="§"/>
              <a:defRPr/>
            </a:pPr>
            <a:endParaRPr lang="en-US" dirty="0">
              <a:ea typeface="ＭＳ Ｐゴシック" charset="0"/>
            </a:endParaRPr>
          </a:p>
        </p:txBody>
      </p:sp>
      <p:pic>
        <p:nvPicPr>
          <p:cNvPr id="118790" name="Picture 10" descr="underline_base">
            <a:extLst>
              <a:ext uri="{FF2B5EF4-FFF2-40B4-BE49-F238E27FC236}">
                <a16:creationId xmlns:a16="http://schemas.microsoft.com/office/drawing/2014/main" id="{BB377ED2-9193-A1CD-9B1D-6B73E1D6FCA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903289"/>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5">
            <a:extLst>
              <a:ext uri="{FF2B5EF4-FFF2-40B4-BE49-F238E27FC236}">
                <a16:creationId xmlns:a16="http://schemas.microsoft.com/office/drawing/2014/main" id="{361E4159-999E-B3B5-500B-79BCED6079CA}"/>
              </a:ext>
            </a:extLst>
          </p:cNvPr>
          <p:cNvSpPr>
            <a:spLocks noGrp="1" noChangeArrowheads="1"/>
          </p:cNvSpPr>
          <p:nvPr>
            <p:ph type="ftr" sz="quarter" idx="11"/>
          </p:nvPr>
        </p:nvSpPr>
        <p:spPr bwMode="auto">
          <a:xfrm>
            <a:off x="5576888" y="6445250"/>
            <a:ext cx="28956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t>Transport</a:t>
            </a:r>
            <a:r>
              <a:rPr lang="en-US" sz="1400"/>
              <a:t> </a:t>
            </a:r>
            <a:r>
              <a:rPr lang="en-US"/>
              <a:t>Layer</a:t>
            </a:r>
            <a:endParaRPr lang="en-US" altLang="en-US" sz="1200">
              <a:latin typeface="Tahoma" panose="020B0604030504040204" pitchFamily="34" charset="0"/>
            </a:endParaRPr>
          </a:p>
        </p:txBody>
      </p:sp>
      <p:sp>
        <p:nvSpPr>
          <p:cNvPr id="119811" name="Slide Number Placeholder 6">
            <a:extLst>
              <a:ext uri="{FF2B5EF4-FFF2-40B4-BE49-F238E27FC236}">
                <a16:creationId xmlns:a16="http://schemas.microsoft.com/office/drawing/2014/main" id="{BAD39558-C210-C57A-2153-81144A3F0CE8}"/>
              </a:ext>
            </a:extLst>
          </p:cNvPr>
          <p:cNvSpPr>
            <a:spLocks noGrp="1" noChangeArrowheads="1"/>
          </p:cNvSpPr>
          <p:nvPr>
            <p:ph type="sldNum" sz="quarter" idx="12"/>
          </p:nvPr>
        </p:nvSpPr>
        <p:spPr bwMode="auto">
          <a:xfrm>
            <a:off x="8324850" y="6462713"/>
            <a:ext cx="6762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200"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ahoma" panose="020B0604030504040204" pitchFamily="34" charset="0"/>
                <a:ea typeface="MS PGothic" panose="020B0600070205080204" pitchFamily="34" charset="-128"/>
                <a:cs typeface="+mn-cs"/>
              </a:defRPr>
            </a:lvl9pPr>
          </a:lstStyle>
          <a:p>
            <a:pPr>
              <a:lnSpc>
                <a:spcPct val="100000"/>
              </a:lnSpc>
              <a:spcBef>
                <a:spcPct val="0"/>
              </a:spcBef>
              <a:buClrTx/>
              <a:buSzTx/>
              <a:buFontTx/>
              <a:buNone/>
            </a:pPr>
            <a:r>
              <a:rPr lang="en-US" altLang="en-US"/>
              <a:t>3-</a:t>
            </a:r>
            <a:fld id="{0D3F8522-3005-4AA3-9684-0B413857585A}" type="slidenum">
              <a:rPr lang="en-US" altLang="en-US" smtClean="0"/>
              <a:pPr>
                <a:defRPr/>
              </a:pPr>
              <a:t>99</a:t>
            </a:fld>
            <a:endParaRPr lang="en-US" altLang="en-US" sz="1200">
              <a:latin typeface="Tahoma" panose="020B0604030504040204" pitchFamily="34" charset="0"/>
            </a:endParaRPr>
          </a:p>
        </p:txBody>
      </p:sp>
      <p:sp>
        <p:nvSpPr>
          <p:cNvPr id="72708" name="Rectangle 2">
            <a:extLst>
              <a:ext uri="{FF2B5EF4-FFF2-40B4-BE49-F238E27FC236}">
                <a16:creationId xmlns:a16="http://schemas.microsoft.com/office/drawing/2014/main" id="{70D679CB-17A9-9525-5A0C-76BCF4EB5316}"/>
              </a:ext>
            </a:extLst>
          </p:cNvPr>
          <p:cNvSpPr>
            <a:spLocks noGrp="1" noChangeArrowheads="1"/>
          </p:cNvSpPr>
          <p:nvPr>
            <p:ph type="title"/>
          </p:nvPr>
        </p:nvSpPr>
        <p:spPr>
          <a:xfrm>
            <a:off x="2057400" y="220663"/>
            <a:ext cx="7810500" cy="906462"/>
          </a:xfrm>
        </p:spPr>
        <p:txBody>
          <a:bodyPr/>
          <a:lstStyle/>
          <a:p>
            <a:pPr>
              <a:defRPr/>
            </a:pPr>
            <a:r>
              <a:rPr lang="en-US" dirty="0">
                <a:ea typeface="ＭＳ Ｐゴシック" charset="0"/>
                <a:cs typeface="+mj-cs"/>
              </a:rPr>
              <a:t>Go-Back-N or Selective Repeat?</a:t>
            </a:r>
          </a:p>
        </p:txBody>
      </p:sp>
      <p:sp>
        <p:nvSpPr>
          <p:cNvPr id="72709" name="Rectangle 3">
            <a:extLst>
              <a:ext uri="{FF2B5EF4-FFF2-40B4-BE49-F238E27FC236}">
                <a16:creationId xmlns:a16="http://schemas.microsoft.com/office/drawing/2014/main" id="{505E2D63-7815-9702-BC9C-D255F5D04150}"/>
              </a:ext>
            </a:extLst>
          </p:cNvPr>
          <p:cNvSpPr>
            <a:spLocks noGrp="1" noChangeArrowheads="1"/>
          </p:cNvSpPr>
          <p:nvPr>
            <p:ph type="body" sz="half" idx="1"/>
          </p:nvPr>
        </p:nvSpPr>
        <p:spPr>
          <a:xfrm>
            <a:off x="1690689" y="1096963"/>
            <a:ext cx="8834437" cy="5365750"/>
          </a:xfrm>
        </p:spPr>
        <p:txBody>
          <a:bodyPr/>
          <a:lstStyle/>
          <a:p>
            <a:pPr marL="0" indent="0">
              <a:buNone/>
              <a:defRPr/>
            </a:pPr>
            <a:r>
              <a:rPr lang="en-US" sz="2600" b="1" dirty="0"/>
              <a:t>Modification to TCP: Selective ACK</a:t>
            </a:r>
            <a:endParaRPr lang="en-US" sz="2600" b="1" dirty="0">
              <a:ea typeface="ＭＳ Ｐゴシック" charset="0"/>
            </a:endParaRPr>
          </a:p>
          <a:p>
            <a:pPr>
              <a:defRPr/>
            </a:pPr>
            <a:r>
              <a:rPr lang="en-US" dirty="0"/>
              <a:t>It allows a TCP receiver to ACK out-of-order segments selectively rather than just cumulatively </a:t>
            </a:r>
            <a:r>
              <a:rPr lang="en-US" dirty="0" err="1"/>
              <a:t>ACKing</a:t>
            </a:r>
            <a:r>
              <a:rPr lang="en-US" dirty="0"/>
              <a:t> the last correctly received, in order segment. </a:t>
            </a:r>
          </a:p>
          <a:p>
            <a:pPr>
              <a:defRPr/>
            </a:pPr>
            <a:endParaRPr lang="en-US" dirty="0"/>
          </a:p>
          <a:p>
            <a:pPr>
              <a:defRPr/>
            </a:pPr>
            <a:r>
              <a:rPr lang="en-US" dirty="0"/>
              <a:t>When combined with selective retransmission</a:t>
            </a:r>
          </a:p>
          <a:p>
            <a:pPr lvl="1">
              <a:defRPr/>
            </a:pPr>
            <a:r>
              <a:rPr lang="en-US" dirty="0"/>
              <a:t>TCP looks a lot like our generic SR protocol. </a:t>
            </a:r>
          </a:p>
          <a:p>
            <a:pPr lvl="1">
              <a:defRPr/>
            </a:pPr>
            <a:endParaRPr lang="en-US" dirty="0"/>
          </a:p>
          <a:p>
            <a:pPr>
              <a:defRPr/>
            </a:pPr>
            <a:r>
              <a:rPr lang="en-US" dirty="0"/>
              <a:t>Thus, TCP’s error-recovery mechanism is probably best categorized as a hybrid of GBN and SR protocols</a:t>
            </a:r>
            <a:endParaRPr lang="en-US" dirty="0">
              <a:ea typeface="ＭＳ Ｐゴシック" charset="0"/>
            </a:endParaRPr>
          </a:p>
        </p:txBody>
      </p:sp>
      <p:pic>
        <p:nvPicPr>
          <p:cNvPr id="119814" name="Picture 10" descr="underline_base">
            <a:extLst>
              <a:ext uri="{FF2B5EF4-FFF2-40B4-BE49-F238E27FC236}">
                <a16:creationId xmlns:a16="http://schemas.microsoft.com/office/drawing/2014/main" id="{ADDA9716-08DB-E6B4-7D48-61E5E0FB143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903289"/>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10011</TotalTime>
  <Words>14986</Words>
  <Application>Microsoft Office PowerPoint</Application>
  <PresentationFormat>Widescreen</PresentationFormat>
  <Paragraphs>2854</Paragraphs>
  <Slides>138</Slides>
  <Notes>126</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138</vt:i4>
      </vt:variant>
    </vt:vector>
  </HeadingPairs>
  <TitlesOfParts>
    <vt:vector size="154" baseType="lpstr">
      <vt:lpstr>MS Mincho</vt:lpstr>
      <vt:lpstr>Arial</vt:lpstr>
      <vt:lpstr>Arial Narrow</vt:lpstr>
      <vt:lpstr>Calibri</vt:lpstr>
      <vt:lpstr>Calibri Light</vt:lpstr>
      <vt:lpstr>Comic Sans MS</vt:lpstr>
      <vt:lpstr>Courier</vt:lpstr>
      <vt:lpstr>Courier New</vt:lpstr>
      <vt:lpstr>Courier Std</vt:lpstr>
      <vt:lpstr>Gill Sans MT</vt:lpstr>
      <vt:lpstr>Symbol</vt:lpstr>
      <vt:lpstr>Tahoma</vt:lpstr>
      <vt:lpstr>Times New Roman</vt:lpstr>
      <vt:lpstr>Wingdings</vt:lpstr>
      <vt:lpstr>Office Theme</vt:lpstr>
      <vt:lpstr>Picture</vt:lpstr>
      <vt:lpstr>PowerPoint Presentation</vt:lpstr>
      <vt:lpstr>Transport layer: overview</vt:lpstr>
      <vt:lpstr>Transport layer: roadmap</vt:lpstr>
      <vt:lpstr>Transport services and protocols</vt:lpstr>
      <vt:lpstr>Transport vs. network layer services and protocols</vt:lpstr>
      <vt:lpstr>Transport vs. network layer services and protocols</vt:lpstr>
      <vt:lpstr>Transport Layer Actions</vt:lpstr>
      <vt:lpstr>Transport Layer Actions</vt:lpstr>
      <vt:lpstr>Two principal Internet transport protocols</vt:lpstr>
      <vt:lpstr>Chapter 3: roadmap</vt:lpstr>
      <vt:lpstr>Multiplexing/demultiplexing</vt:lpstr>
      <vt:lpstr>Multiplexing/demultiplexing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demultiplexing works</vt:lpstr>
      <vt:lpstr>Connectionless demultiplexing</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Transport Layer Actions</vt:lpstr>
      <vt:lpstr>UDP: Transport Layer Actions</vt:lpstr>
      <vt:lpstr>UDP: Transport Layer Actions</vt:lpstr>
      <vt:lpstr>UDP segment header</vt:lpstr>
      <vt:lpstr>UDP checksum</vt:lpstr>
      <vt:lpstr>Internet checksum</vt:lpstr>
      <vt:lpstr>Internet checksum: an example</vt:lpstr>
      <vt:lpstr>Internet checksum: weak protection!</vt:lpstr>
      <vt:lpstr>Summary: UDP</vt:lpstr>
      <vt:lpstr>Chapter 3: roadmap</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rdt2.2: sender, receiver fragments</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 the approach</vt:lpstr>
      <vt:lpstr>Selective repeat: sender, receiver windows</vt:lpstr>
      <vt:lpstr>Selective repeat: sender and receiver</vt:lpstr>
      <vt:lpstr>Selective Repeat in action</vt:lpstr>
      <vt:lpstr>Selective repeat:  a dilemma!</vt:lpstr>
      <vt:lpstr>Selective repeat:  a dilemma!</vt:lpstr>
      <vt:lpstr>Chapter 3: roadmap</vt:lpstr>
      <vt:lpstr>TCP: overview  RFCs: 793,1122, 2018, 5681, 7323</vt:lpstr>
      <vt:lpstr>TCP segment structure</vt:lpstr>
      <vt:lpstr>TCP sequence numbers, ACKs</vt:lpstr>
      <vt:lpstr>TCP sequence numbers, ACKs</vt:lpstr>
      <vt:lpstr>TCP round trip time, timeout</vt:lpstr>
      <vt:lpstr>TCP round trip time, timeout</vt:lpstr>
      <vt:lpstr>TCP round trip time, timeout</vt:lpstr>
      <vt:lpstr>TCP round trip time, timeout</vt:lpstr>
      <vt:lpstr>TCP round trip time, timeout</vt:lpstr>
      <vt:lpstr>TCP Sender (simplified)</vt:lpstr>
      <vt:lpstr>TCP Receiver: ACK generation [RFC 5681]</vt:lpstr>
      <vt:lpstr>TCP: retransmission scenarios</vt:lpstr>
      <vt:lpstr>TCP: retransmission scenarios</vt:lpstr>
      <vt:lpstr>TCP fast retransmit</vt:lpstr>
      <vt:lpstr>Go-Back-N or Selective Repeat?</vt:lpstr>
      <vt:lpstr>Go-Back-N or Selective Repeat?</vt:lpstr>
      <vt:lpstr>Go-Back-N or Selective Repeat?</vt:lpstr>
      <vt:lpstr>Chapter 3: roadmap</vt:lpstr>
      <vt:lpstr>TCP flow control</vt:lpstr>
      <vt:lpstr>TCP flow control</vt:lpstr>
      <vt:lpstr>TCP flow control</vt:lpstr>
      <vt:lpstr>TCP flow control</vt:lpstr>
      <vt:lpstr>TCP flow control</vt:lpstr>
      <vt:lpstr>TCP flow control</vt:lpstr>
      <vt:lpstr>Go-Back-N or Selective Repeat?</vt:lpstr>
      <vt:lpstr>Go-Back-N or Selective Repeat?</vt:lpstr>
      <vt:lpstr>Go-Back-N or Selective Repeat?</vt:lpstr>
      <vt:lpstr>TCP connection management</vt:lpstr>
      <vt:lpstr>Agreeing to establish a connection</vt:lpstr>
      <vt:lpstr>2-way handshake scenarios</vt:lpstr>
      <vt:lpstr>2-way handshake scenarios</vt:lpstr>
      <vt:lpstr>2-way handshake scenarios</vt:lpstr>
      <vt:lpstr>TCP 3-way handshake</vt:lpstr>
      <vt:lpstr>A human 3-way handshake protocol</vt:lpstr>
      <vt:lpstr>Closing a TCP connection</vt:lpstr>
      <vt:lpstr>Chapter 3: roadmap</vt:lpstr>
      <vt:lpstr>Principles of congestion control</vt:lpstr>
      <vt:lpstr>Approaches towards congestion control</vt:lpstr>
      <vt:lpstr>Approaches towards congestion control</vt:lpstr>
      <vt:lpstr>Chapter 3: roadmap</vt:lpstr>
      <vt:lpstr>TCP congestion control: AIMD</vt:lpstr>
      <vt:lpstr>TCP AIMD: more</vt:lpstr>
      <vt:lpstr>TCP congestion control: details</vt:lpstr>
      <vt:lpstr>TCP slow start </vt:lpstr>
      <vt:lpstr>TCP: from slow start to congestion avoidance</vt:lpstr>
      <vt:lpstr>Summary: TCP congestion control</vt:lpstr>
      <vt:lpstr>TCP CUBIC</vt:lpstr>
      <vt:lpstr>Chapter 3: summary</vt:lpstr>
      <vt:lpstr>Additional Chapter 3 slides</vt:lpstr>
      <vt:lpstr>Go-Back-N: sender extended FSM</vt:lpstr>
      <vt:lpstr>Go-Back-N: receiver extended FSM</vt:lpstr>
      <vt:lpstr>TCP sender (simplified)</vt:lpstr>
      <vt:lpstr>TCP 3-way handshake FSM</vt:lpstr>
      <vt:lpstr>Closing a TCP connection</vt:lpstr>
      <vt:lpstr>TCP throughput</vt:lpstr>
      <vt:lpstr>TCP over “long, fat pipes”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Arshad Ali</cp:lastModifiedBy>
  <cp:revision>425</cp:revision>
  <dcterms:created xsi:type="dcterms:W3CDTF">2020-01-18T07:24:59Z</dcterms:created>
  <dcterms:modified xsi:type="dcterms:W3CDTF">2023-10-16T04:51:02Z</dcterms:modified>
</cp:coreProperties>
</file>